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handoutMasterIdLst>
    <p:handoutMasterId r:id="rId80"/>
  </p:handoutMasterIdLst>
  <p:sldIdLst>
    <p:sldId id="1267" r:id="rId2"/>
    <p:sldId id="1471" r:id="rId3"/>
    <p:sldId id="1463" r:id="rId4"/>
    <p:sldId id="1427" r:id="rId5"/>
    <p:sldId id="1428" r:id="rId6"/>
    <p:sldId id="1375" r:id="rId7"/>
    <p:sldId id="1128" r:id="rId8"/>
    <p:sldId id="474" r:id="rId9"/>
    <p:sldId id="1472" r:id="rId10"/>
    <p:sldId id="1464" r:id="rId11"/>
    <p:sldId id="1466" r:id="rId12"/>
    <p:sldId id="1429" r:id="rId13"/>
    <p:sldId id="1342" r:id="rId14"/>
    <p:sldId id="1445" r:id="rId15"/>
    <p:sldId id="1474" r:id="rId16"/>
    <p:sldId id="1475" r:id="rId17"/>
    <p:sldId id="1465" r:id="rId18"/>
    <p:sldId id="1473" r:id="rId19"/>
    <p:sldId id="1444" r:id="rId20"/>
    <p:sldId id="1441" r:id="rId21"/>
    <p:sldId id="1446" r:id="rId22"/>
    <p:sldId id="1476" r:id="rId23"/>
    <p:sldId id="1477" r:id="rId24"/>
    <p:sldId id="1478" r:id="rId25"/>
    <p:sldId id="1409" r:id="rId26"/>
    <p:sldId id="261" r:id="rId27"/>
    <p:sldId id="1415" r:id="rId28"/>
    <p:sldId id="1479" r:id="rId29"/>
    <p:sldId id="1480" r:id="rId30"/>
    <p:sldId id="1443" r:id="rId31"/>
    <p:sldId id="1405" r:id="rId32"/>
    <p:sldId id="1487" r:id="rId33"/>
    <p:sldId id="1481" r:id="rId34"/>
    <p:sldId id="1212" r:id="rId35"/>
    <p:sldId id="1153" r:id="rId36"/>
    <p:sldId id="1482" r:id="rId37"/>
    <p:sldId id="1416" r:id="rId38"/>
    <p:sldId id="1483" r:id="rId39"/>
    <p:sldId id="1484" r:id="rId40"/>
    <p:sldId id="1365" r:id="rId41"/>
    <p:sldId id="400" r:id="rId42"/>
    <p:sldId id="1406" r:id="rId43"/>
    <p:sldId id="1485" r:id="rId44"/>
    <p:sldId id="1486" r:id="rId45"/>
    <p:sldId id="1436" r:id="rId46"/>
    <p:sldId id="1432" r:id="rId47"/>
    <p:sldId id="1433" r:id="rId48"/>
    <p:sldId id="1407" r:id="rId49"/>
    <p:sldId id="1326" r:id="rId50"/>
    <p:sldId id="1356" r:id="rId51"/>
    <p:sldId id="1357" r:id="rId52"/>
    <p:sldId id="1205" r:id="rId53"/>
    <p:sldId id="593" r:id="rId54"/>
    <p:sldId id="1200" r:id="rId55"/>
    <p:sldId id="594" r:id="rId56"/>
    <p:sldId id="595" r:id="rId57"/>
    <p:sldId id="1488" r:id="rId58"/>
    <p:sldId id="1361" r:id="rId59"/>
    <p:sldId id="1431" r:id="rId60"/>
    <p:sldId id="1495" r:id="rId61"/>
    <p:sldId id="1468" r:id="rId62"/>
    <p:sldId id="1469" r:id="rId63"/>
    <p:sldId id="1367" r:id="rId64"/>
    <p:sldId id="1489" r:id="rId65"/>
    <p:sldId id="1490" r:id="rId66"/>
    <p:sldId id="1491" r:id="rId67"/>
    <p:sldId id="1492" r:id="rId68"/>
    <p:sldId id="1493" r:id="rId69"/>
    <p:sldId id="1494" r:id="rId70"/>
    <p:sldId id="1410" r:id="rId71"/>
    <p:sldId id="1411" r:id="rId72"/>
    <p:sldId id="1412" r:id="rId73"/>
    <p:sldId id="1221" r:id="rId74"/>
    <p:sldId id="1301" r:id="rId75"/>
    <p:sldId id="1222" r:id="rId76"/>
    <p:sldId id="1262" r:id="rId77"/>
    <p:sldId id="1291" r:id="rId78"/>
  </p:sldIdLst>
  <p:sldSz cx="9144000" cy="6858000" type="screen4x3"/>
  <p:notesSz cx="6858000" cy="9144000"/>
  <p:defaultTextStyle>
    <a:defPPr>
      <a:defRPr lang="nl-B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72">
          <p15:clr>
            <a:srgbClr val="A4A3A4"/>
          </p15:clr>
        </p15:guide>
        <p15:guide id="2" pos="5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Habert" initials="JH" lastIdx="49" clrIdx="0"/>
  <p:cmAuthor id="2" name="Rebecca Cowan" initials="RC"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7190"/>
    <a:srgbClr val="285E90"/>
    <a:srgbClr val="178690"/>
    <a:srgbClr val="66CCFF"/>
    <a:srgbClr val="074534"/>
    <a:srgbClr val="000000"/>
    <a:srgbClr val="0080FF"/>
    <a:srgbClr val="0B6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8"/>
    <p:restoredTop sz="86350"/>
  </p:normalViewPr>
  <p:slideViewPr>
    <p:cSldViewPr>
      <p:cViewPr>
        <p:scale>
          <a:sx n="100" d="100"/>
          <a:sy n="100" d="100"/>
        </p:scale>
        <p:origin x="1560" y="96"/>
      </p:cViewPr>
      <p:guideLst>
        <p:guide orient="horz" pos="572"/>
        <p:guide pos="521"/>
      </p:guideLst>
    </p:cSldViewPr>
  </p:slideViewPr>
  <p:outlineViewPr>
    <p:cViewPr>
      <p:scale>
        <a:sx n="33" d="100"/>
        <a:sy n="33" d="100"/>
      </p:scale>
      <p:origin x="0" y="-2240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9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9581577101799"/>
          <c:y val="0.17694032170443699"/>
          <c:w val="0.577024034864275"/>
          <c:h val="0.52621983680768203"/>
        </c:manualLayout>
      </c:layout>
      <c:barChart>
        <c:barDir val="col"/>
        <c:grouping val="clustered"/>
        <c:varyColors val="0"/>
        <c:ser>
          <c:idx val="0"/>
          <c:order val="0"/>
          <c:tx>
            <c:strRef>
              <c:f>Sheet1!$B$1</c:f>
              <c:strCache>
                <c:ptCount val="1"/>
                <c:pt idx="0">
                  <c:v>A mis fin au traitement</c:v>
                </c:pt>
              </c:strCache>
            </c:strRef>
          </c:tx>
          <c:spPr>
            <a:solidFill>
              <a:srgbClr val="255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Femmes présentant 
un risque faible
(HERDOO2 ≤ 1)</c:v>
                </c:pt>
                <c:pt idx="1">
                  <c:v>Femmes présentant 
un risque élevé
(HERDOO2 ≥ 2)</c:v>
                </c:pt>
                <c:pt idx="2">
                  <c:v>Hommes</c:v>
                </c:pt>
              </c:strCache>
            </c:strRef>
          </c:cat>
          <c:val>
            <c:numRef>
              <c:f>Sheet1!$B$2:$B$4</c:f>
              <c:numCache>
                <c:formatCode>General</c:formatCode>
                <c:ptCount val="3"/>
                <c:pt idx="0">
                  <c:v>3</c:v>
                </c:pt>
                <c:pt idx="1">
                  <c:v>7.4</c:v>
                </c:pt>
                <c:pt idx="2">
                  <c:v>8.4</c:v>
                </c:pt>
              </c:numCache>
            </c:numRef>
          </c:val>
          <c:extLst>
            <c:ext xmlns:c16="http://schemas.microsoft.com/office/drawing/2014/chart" uri="{C3380CC4-5D6E-409C-BE32-E72D297353CC}">
              <c16:uniqueId val="{00000000-4513-4FC7-B3A0-7C2DD125FD6A}"/>
            </c:ext>
          </c:extLst>
        </c:ser>
        <c:ser>
          <c:idx val="1"/>
          <c:order val="1"/>
          <c:tx>
            <c:strRef>
              <c:f>Sheet1!$C$1</c:f>
              <c:strCache>
                <c:ptCount val="1"/>
                <c:pt idx="0">
                  <c:v>A poursuivi le traitement</c:v>
                </c:pt>
              </c:strCache>
            </c:strRef>
          </c:tx>
          <c:spPr>
            <a:solidFill>
              <a:srgbClr val="9BCFE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Femmes présentant 
un risque faible
(HERDOO2 ≤ 1)</c:v>
                </c:pt>
                <c:pt idx="1">
                  <c:v>Femmes présentant 
un risque élevé
(HERDOO2 ≥ 2)</c:v>
                </c:pt>
                <c:pt idx="2">
                  <c:v>Hommes</c:v>
                </c:pt>
              </c:strCache>
            </c:strRef>
          </c:cat>
          <c:val>
            <c:numRef>
              <c:f>Sheet1!$C$2:$C$4</c:f>
              <c:numCache>
                <c:formatCode>General</c:formatCode>
                <c:ptCount val="3"/>
                <c:pt idx="1">
                  <c:v>2.5</c:v>
                </c:pt>
                <c:pt idx="2">
                  <c:v>1.2</c:v>
                </c:pt>
              </c:numCache>
            </c:numRef>
          </c:val>
          <c:extLst>
            <c:ext xmlns:c16="http://schemas.microsoft.com/office/drawing/2014/chart" uri="{C3380CC4-5D6E-409C-BE32-E72D297353CC}">
              <c16:uniqueId val="{00000001-4513-4FC7-B3A0-7C2DD125FD6A}"/>
            </c:ext>
          </c:extLst>
        </c:ser>
        <c:dLbls>
          <c:showLegendKey val="0"/>
          <c:showVal val="0"/>
          <c:showCatName val="0"/>
          <c:showSerName val="0"/>
          <c:showPercent val="0"/>
          <c:showBubbleSize val="0"/>
        </c:dLbls>
        <c:gapWidth val="150"/>
        <c:axId val="183367168"/>
        <c:axId val="188140928"/>
      </c:barChart>
      <c:catAx>
        <c:axId val="183367168"/>
        <c:scaling>
          <c:orientation val="minMax"/>
        </c:scaling>
        <c:delete val="0"/>
        <c:axPos val="b"/>
        <c:numFmt formatCode="General" sourceLinked="0"/>
        <c:majorTickMark val="out"/>
        <c:minorTickMark val="none"/>
        <c:tickLblPos val="nextTo"/>
        <c:txPr>
          <a:bodyPr/>
          <a:lstStyle/>
          <a:p>
            <a:pPr>
              <a:defRPr sz="1200"/>
            </a:pPr>
            <a:endParaRPr lang="fr-FR"/>
          </a:p>
        </c:txPr>
        <c:crossAx val="188140928"/>
        <c:crosses val="autoZero"/>
        <c:auto val="1"/>
        <c:lblAlgn val="ctr"/>
        <c:lblOffset val="100"/>
        <c:noMultiLvlLbl val="0"/>
      </c:catAx>
      <c:valAx>
        <c:axId val="188140928"/>
        <c:scaling>
          <c:orientation val="minMax"/>
        </c:scaling>
        <c:delete val="0"/>
        <c:axPos val="l"/>
        <c:title>
          <c:tx>
            <c:rich>
              <a:bodyPr rot="-5400000" vert="horz"/>
              <a:lstStyle/>
              <a:p>
                <a:pPr>
                  <a:defRPr sz="1600"/>
                </a:pPr>
                <a:r>
                  <a:rPr lang="fr-CA" sz="1600" dirty="0"/>
                  <a:t>Taux de récurrence</a:t>
                </a:r>
                <a:r>
                  <a:rPr lang="fr-CA" sz="1600" baseline="0" dirty="0"/>
                  <a:t> (%)</a:t>
                </a:r>
                <a:endParaRPr lang="fr-CA" sz="1600" dirty="0"/>
              </a:p>
            </c:rich>
          </c:tx>
          <c:layout>
            <c:manualLayout>
              <c:xMode val="edge"/>
              <c:yMode val="edge"/>
              <c:x val="5.1160696065806803E-2"/>
              <c:y val="4.4358807977081798E-2"/>
            </c:manualLayout>
          </c:layout>
          <c:overlay val="0"/>
        </c:title>
        <c:numFmt formatCode="General" sourceLinked="1"/>
        <c:majorTickMark val="out"/>
        <c:minorTickMark val="none"/>
        <c:tickLblPos val="nextTo"/>
        <c:txPr>
          <a:bodyPr/>
          <a:lstStyle/>
          <a:p>
            <a:pPr>
              <a:defRPr sz="1600"/>
            </a:pPr>
            <a:endParaRPr lang="fr-FR"/>
          </a:p>
        </c:txPr>
        <c:crossAx val="183367168"/>
        <c:crosses val="autoZero"/>
        <c:crossBetween val="between"/>
      </c:valAx>
    </c:plotArea>
    <c:legend>
      <c:legendPos val="t"/>
      <c:overlay val="0"/>
      <c:txPr>
        <a:bodyPr/>
        <a:lstStyle/>
        <a:p>
          <a:pPr>
            <a:lnSpc>
              <a:spcPct val="85000"/>
            </a:lnSpc>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cs typeface="Arial" charset="0"/>
              </a:defRPr>
            </a:lvl1pPr>
          </a:lstStyle>
          <a:p>
            <a:pPr>
              <a:defRPr/>
            </a:pPr>
            <a:endParaRPr lang="fr-CA"/>
          </a:p>
        </p:txBody>
      </p:sp>
      <p:sp>
        <p:nvSpPr>
          <p:cNvPr id="261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06B9DA6-3E84-1942-B1A7-A0736CD98C7F}" type="datetimeFigureOut">
              <a:rPr lang="fr-CA" altLang="x-none"/>
              <a:pPr>
                <a:defRPr/>
              </a:pPr>
              <a:t>19-12-02</a:t>
            </a:fld>
            <a:endParaRPr lang="fr-CA" altLang="x-none"/>
          </a:p>
        </p:txBody>
      </p:sp>
      <p:sp>
        <p:nvSpPr>
          <p:cNvPr id="261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cs typeface="Arial" charset="0"/>
              </a:defRPr>
            </a:lvl1pPr>
          </a:lstStyle>
          <a:p>
            <a:pPr>
              <a:defRPr/>
            </a:pPr>
            <a:endParaRPr lang="fr-CA"/>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78C0FDB-6846-6D4F-BB45-37C1C898B10E}" type="slidenum">
              <a:rPr lang="fr-CA" altLang="x-none"/>
              <a:pPr>
                <a:defRPr/>
              </a:pPr>
              <a:t>‹n°›</a:t>
            </a:fld>
            <a:endParaRPr lang="fr-CA"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5794D918-56C2-6849-93CC-B463E3B5CA03}" type="datetimeFigureOut">
              <a:rPr lang="nl-BE" altLang="x-none"/>
              <a:pPr>
                <a:defRPr/>
              </a:pPr>
              <a:t>2/12/19</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9965A98F-067F-454F-ABFC-A9F0CE849CFA}" type="slidenum">
              <a:rPr lang="en-US" altLang="x-none"/>
              <a:pPr>
                <a:defRPr/>
              </a:pPr>
              <a:t>‹n°›</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hrombosiscanada.ca/?page_id=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hrombosiscanada.ca/?page_id=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hrombosisjournal.com/content/11/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thrombosiscanada.ca/?page_id=1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thrombosiscanada.ca/?page_id=1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thrombosiscanada.ca/"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thrombosiscanada.ca/clinicalguide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xfrm>
            <a:off x="1433513" y="684213"/>
            <a:ext cx="3990975" cy="2992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Rectangle 3"/>
          <p:cNvSpPr>
            <a:spLocks noGrp="1"/>
          </p:cNvSpPr>
          <p:nvPr>
            <p:ph type="body" idx="1"/>
          </p:nvPr>
        </p:nvSpPr>
        <p:spPr bwMode="auto">
          <a:xfrm>
            <a:off x="914400" y="3862388"/>
            <a:ext cx="5029200" cy="471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47650" indent="-247650" defTabSz="636588"/>
            <a:endParaRPr lang="fr-CA" altLang="fr-FR">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6176" y="4464558"/>
            <a:ext cx="5852160" cy="4320540"/>
          </a:xfrm>
        </p:spPr>
        <p:txBody>
          <a:bodyPr>
            <a:normAutofit fontScale="70000" lnSpcReduction="20000"/>
          </a:bodyPr>
          <a:lstStyle/>
          <a:p>
            <a:r>
              <a:rPr lang="fr-CA" b="1" dirty="0"/>
              <a:t>Notes du conférencier</a:t>
            </a:r>
            <a:endParaRPr lang="fr-CA" dirty="0"/>
          </a:p>
          <a:p>
            <a:pPr marL="181240" indent="-181240">
              <a:buFont typeface="Arial" panose="020B0604020202020204" pitchFamily="34" charset="0"/>
              <a:buChar char="•"/>
            </a:pPr>
            <a:r>
              <a:rPr lang="fr-CA" dirty="0"/>
              <a:t>La première évaluation des patients dont on soupçonne une TVP devrait comprendre une anamnèse, un examen physique ainsi qu’un modèle prédictif reconnu (p. ex., un score de Wells à deux niveaux).</a:t>
            </a:r>
          </a:p>
          <a:p>
            <a:pPr marL="181240" indent="-181240">
              <a:buFont typeface="Arial" panose="020B0604020202020204" pitchFamily="34" charset="0"/>
              <a:buChar char="•"/>
            </a:pPr>
            <a:r>
              <a:rPr lang="fr-CA" dirty="0"/>
              <a:t>Si le risque clinique avant le test est </a:t>
            </a:r>
            <a:r>
              <a:rPr lang="fr-CA" u="sng" dirty="0"/>
              <a:t>plutôt faible</a:t>
            </a:r>
            <a:r>
              <a:rPr lang="fr-CA" dirty="0"/>
              <a:t>, un test de D-dimères à haute sensibilité devrait être effectué : </a:t>
            </a:r>
          </a:p>
          <a:p>
            <a:pPr marL="664546" lvl="1" indent="-181240">
              <a:buFont typeface="Arial" panose="020B0604020202020204" pitchFamily="34" charset="0"/>
              <a:buChar char="•"/>
            </a:pPr>
            <a:r>
              <a:rPr lang="fr-CA" dirty="0"/>
              <a:t>Si ce test est négatif, le patient n’est vraisemblablement pas atteint d’une TVP et aucun test supplémentaire n’est requis.</a:t>
            </a:r>
          </a:p>
          <a:p>
            <a:pPr marL="664546" lvl="1" indent="-181240">
              <a:buFont typeface="Arial" panose="020B0604020202020204" pitchFamily="34" charset="0"/>
              <a:buChar char="•"/>
            </a:pPr>
            <a:r>
              <a:rPr lang="fr-CA" dirty="0"/>
              <a:t>Si le test de D-dimères est positif, une échographie par compression du membre inférieure</a:t>
            </a:r>
            <a:r>
              <a:rPr lang="fr-CA" baseline="0" dirty="0"/>
              <a:t> </a:t>
            </a:r>
            <a:r>
              <a:rPr lang="fr-CA" dirty="0"/>
              <a:t>proximale est alors justifiée.</a:t>
            </a:r>
          </a:p>
          <a:p>
            <a:pPr marL="181240" indent="-181240">
              <a:buFont typeface="Arial" panose="020B0604020202020204" pitchFamily="34" charset="0"/>
              <a:buChar char="•"/>
            </a:pPr>
            <a:r>
              <a:rPr lang="fr-CA" dirty="0"/>
              <a:t>Si le risque clinique avant le test est </a:t>
            </a:r>
            <a:r>
              <a:rPr lang="fr-CA" u="sng" dirty="0"/>
              <a:t>plutôt élevé</a:t>
            </a:r>
            <a:r>
              <a:rPr lang="fr-CA" dirty="0"/>
              <a:t> :</a:t>
            </a:r>
          </a:p>
          <a:p>
            <a:pPr marL="664546" lvl="1" indent="-181240">
              <a:buFont typeface="Arial" panose="020B0604020202020204" pitchFamily="34" charset="0"/>
              <a:buChar char="•"/>
            </a:pPr>
            <a:r>
              <a:rPr lang="fr-CA" dirty="0"/>
              <a:t>Un traitement par des anticoagulants peut être amorcé immédiatement par un anticoagulant à action rapide jusqu’à ce qu’un test de diagnostic soit effectué, à moins qu’il y ait un risque élevé d’hémorragie ou des contre-indications relativement au traitement par des anticoagulants.</a:t>
            </a:r>
          </a:p>
          <a:p>
            <a:pPr marL="664546" lvl="1" indent="-181240">
              <a:buFont typeface="Arial" panose="020B0604020202020204" pitchFamily="34" charset="0"/>
              <a:buChar char="•"/>
            </a:pPr>
            <a:r>
              <a:rPr lang="fr-CA" dirty="0"/>
              <a:t>Une échographie proximale devrait être effectuée et si les résultats sont positifs, le traitement par des anticoagulants devrait se poursuivre; si les résultats sont négatifs, un test de D-dimères est </a:t>
            </a:r>
            <a:r>
              <a:rPr lang="fr-CA" u="sng" dirty="0"/>
              <a:t>alors</a:t>
            </a:r>
            <a:r>
              <a:rPr lang="fr-CA" dirty="0"/>
              <a:t> indiqué.</a:t>
            </a:r>
          </a:p>
          <a:p>
            <a:pPr marL="664546" lvl="1" indent="-181240">
              <a:buFont typeface="Arial" panose="020B0604020202020204" pitchFamily="34" charset="0"/>
              <a:buChar char="•"/>
            </a:pPr>
            <a:r>
              <a:rPr lang="fr-CA" dirty="0"/>
              <a:t>Le test de D-dimères est indiqué chez les patients qui présentent un risque probable d’une TVP, mais dont les résultats de l’échographie proximale sont négatifs, du fait qu’une TVP distale peut passer inaperçue à la suite d’une échographie proximale.</a:t>
            </a:r>
          </a:p>
          <a:p>
            <a:pPr marL="664546" lvl="1" indent="-181240">
              <a:buFont typeface="Arial" panose="020B0604020202020204" pitchFamily="34" charset="0"/>
              <a:buChar char="•"/>
            </a:pPr>
            <a:r>
              <a:rPr lang="fr-CA" dirty="0"/>
              <a:t>Si le test de D-dimères est positif, une échographie en série ou de la jambe complète</a:t>
            </a:r>
            <a:r>
              <a:rPr lang="fr-CA" baseline="0" dirty="0"/>
              <a:t> </a:t>
            </a:r>
            <a:r>
              <a:rPr lang="fr-CA" dirty="0"/>
              <a:t>devrait être effectuée afin de confirmer la présence d’une TVP.</a:t>
            </a:r>
          </a:p>
          <a:p>
            <a:pPr marL="664546" lvl="1" indent="-181240">
              <a:buFont typeface="Arial" panose="020B0604020202020204" pitchFamily="34" charset="0"/>
              <a:buChar char="•"/>
            </a:pPr>
            <a:r>
              <a:rPr lang="fr-CA" dirty="0"/>
              <a:t>Cependant, si le patient a passé une échographie par compression de la jambe complète</a:t>
            </a:r>
            <a:r>
              <a:rPr lang="fr-CA" baseline="0" dirty="0"/>
              <a:t> </a:t>
            </a:r>
            <a:r>
              <a:rPr lang="fr-CA" dirty="0"/>
              <a:t>sans qu’une TVP n’y soit détectée, alors aucune investigation supplémentaire n’est indiquée.</a:t>
            </a:r>
          </a:p>
          <a:p>
            <a:pPr marL="181240" indent="-181240">
              <a:buFont typeface="Arial" panose="020B0604020202020204" pitchFamily="34" charset="0"/>
              <a:buChar char="•"/>
            </a:pPr>
            <a:r>
              <a:rPr lang="fr-CA" dirty="0"/>
              <a:t>Une échographie par compression de la jambe complète</a:t>
            </a:r>
            <a:r>
              <a:rPr lang="fr-CA" baseline="0" dirty="0"/>
              <a:t> </a:t>
            </a:r>
            <a:r>
              <a:rPr lang="fr-CA" dirty="0"/>
              <a:t>est une option (plutôt qu’une échographie proximale) afin d’éliminer le besoin de procéder à des études en série. </a:t>
            </a:r>
          </a:p>
          <a:p>
            <a:pPr marL="181240" indent="-181240">
              <a:buFont typeface="Arial" panose="020B0604020202020204" pitchFamily="34" charset="0"/>
              <a:buChar char="•"/>
            </a:pPr>
            <a:r>
              <a:rPr lang="fr-CA" dirty="0"/>
              <a:t>À noter aussi que le test de D-dimères est un test sensible mais non spécifique pour détecter une thrombose (c.-à-d. qu’on note des résultats élevés dans de nombreuses conditions autres que la TVP). </a:t>
            </a:r>
          </a:p>
          <a:p>
            <a:pPr marL="664546" lvl="1" indent="-181240">
              <a:buFont typeface="Arial" panose="020B0604020202020204" pitchFamily="34" charset="0"/>
              <a:buChar char="•"/>
            </a:pPr>
            <a:r>
              <a:rPr lang="fr-CA" dirty="0"/>
              <a:t>En temps normal, on a recours, au Canada, à des tests de D-dimères à haute sensibilité (c.-à-d. à une sensibilité pour la TVP &gt; 90 %); cependant, les cliniciens devraient vérifier avec le laboratoire local afin de confirmer quel est le test de D-dimères utilisé. </a:t>
            </a:r>
          </a:p>
          <a:p>
            <a:pPr marL="664546" lvl="1" indent="-181240">
              <a:buFont typeface="Arial" panose="020B0604020202020204" pitchFamily="34" charset="0"/>
              <a:buChar char="•"/>
            </a:pPr>
            <a:r>
              <a:rPr lang="fr-CA" dirty="0"/>
              <a:t>Si l’accès à un test de D-dimères à haute sensibilité est limité (ou que l’on s’attend à des délais significatifs), les médecins de la collectivité peuvent transférer directement les patients à la salle d’urgence ou à une clinique de la thrombose.</a:t>
            </a:r>
          </a:p>
          <a:p>
            <a:endParaRPr lang="en-US" dirty="0">
              <a:latin typeface="Candara" pitchFamily="34" charset="0"/>
              <a:cs typeface="Candara"/>
            </a:endParaRPr>
          </a:p>
          <a:p>
            <a:r>
              <a:rPr lang="en-US" b="1" dirty="0">
                <a:latin typeface="Candara" pitchFamily="34" charset="0"/>
                <a:cs typeface="Candara"/>
              </a:rPr>
              <a:t>Référence :</a:t>
            </a:r>
          </a:p>
          <a:p>
            <a:pPr marL="181240" indent="-181240">
              <a:buFont typeface="Arial"/>
              <a:buChar char="•"/>
              <a:defRPr/>
            </a:pPr>
            <a:r>
              <a:rPr lang="en-US" dirty="0"/>
              <a:t>Thrombose Canada. </a:t>
            </a:r>
            <a:r>
              <a:rPr lang="en-US" i="1" dirty="0"/>
              <a:t>Deep Vein Thrombosis: Diagnosis</a:t>
            </a:r>
            <a:r>
              <a:rPr lang="en-US" dirty="0"/>
              <a:t>. </a:t>
            </a:r>
            <a:r>
              <a:rPr lang="fr-CA" dirty="0"/>
              <a:t>Accessible au </a:t>
            </a:r>
            <a:r>
              <a:rPr lang="en-US" dirty="0"/>
              <a:t>: </a:t>
            </a:r>
            <a:r>
              <a:rPr lang="en-US" dirty="0">
                <a:hlinkClick r:id="rId3"/>
              </a:rPr>
              <a:t>http://thrombosiscanada.ca/?page_id=18#</a:t>
            </a:r>
            <a:r>
              <a:rPr lang="en-US" dirty="0"/>
              <a:t>. </a:t>
            </a:r>
            <a:endParaRPr lang="en-CA" dirty="0"/>
          </a:p>
          <a:p>
            <a:endParaRPr lang="en-US" dirty="0">
              <a:latin typeface="Candara" pitchFamily="34" charset="0"/>
              <a:cs typeface="Candara"/>
            </a:endParaRPr>
          </a:p>
        </p:txBody>
      </p:sp>
      <p:sp>
        <p:nvSpPr>
          <p:cNvPr id="4" name="Slide Number Placeholder 3"/>
          <p:cNvSpPr>
            <a:spLocks noGrp="1"/>
          </p:cNvSpPr>
          <p:nvPr>
            <p:ph type="sldNum" sz="quarter" idx="10"/>
          </p:nvPr>
        </p:nvSpPr>
        <p:spPr/>
        <p:txBody>
          <a:bodyPr/>
          <a:lstStyle/>
          <a:p>
            <a:fld id="{D773B865-0C0F-4843-8BF3-458674DF610A}" type="slidenum">
              <a:rPr lang="en-CA" smtClean="0"/>
              <a:pPr/>
              <a:t>10</a:t>
            </a:fld>
            <a:endParaRPr lang="en-CA"/>
          </a:p>
        </p:txBody>
      </p:sp>
    </p:spTree>
    <p:extLst>
      <p:ext uri="{BB962C8B-B14F-4D97-AF65-F5344CB8AC3E}">
        <p14:creationId xmlns:p14="http://schemas.microsoft.com/office/powerpoint/2010/main" val="74360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39"/>
            <a:ext cx="5852160" cy="5278994"/>
          </a:xfrm>
        </p:spPr>
        <p:txBody>
          <a:bodyPr/>
          <a:lstStyle/>
          <a:p>
            <a:r>
              <a:rPr lang="fr-CA" b="1" dirty="0">
                <a:latin typeface="+mj-lt"/>
              </a:rPr>
              <a:t>Notes du conférencier</a:t>
            </a:r>
          </a:p>
          <a:p>
            <a:pPr marL="181240" indent="-181240">
              <a:buFont typeface="Arial" panose="020B0604020202020204" pitchFamily="34" charset="0"/>
              <a:buChar char="•"/>
            </a:pPr>
            <a:r>
              <a:rPr lang="fr-CA" dirty="0">
                <a:latin typeface="+mj-lt"/>
              </a:rPr>
              <a:t>Cet algorithme permet de décrire la stratégie de prise en charge proposée lorsque l’échographie de départ consiste en une échographie par compression du </a:t>
            </a:r>
            <a:r>
              <a:rPr lang="fr-CA" sz="1200" kern="1200" dirty="0">
                <a:latin typeface="+mn-lt"/>
                <a:ea typeface="+mn-ea"/>
                <a:cs typeface="+mn-cs"/>
              </a:rPr>
              <a:t>membre inférieur</a:t>
            </a:r>
            <a:r>
              <a:rPr lang="fr-CA" sz="1200" kern="1200" baseline="0" dirty="0">
                <a:latin typeface="+mn-lt"/>
                <a:ea typeface="+mn-ea"/>
                <a:cs typeface="+mn-cs"/>
              </a:rPr>
              <a:t> entier</a:t>
            </a:r>
            <a:r>
              <a:rPr lang="fr-CA" dirty="0">
                <a:latin typeface="+mj-lt"/>
              </a:rPr>
              <a:t>.</a:t>
            </a:r>
          </a:p>
          <a:p>
            <a:pPr marL="181240" indent="-181240">
              <a:buFont typeface="Arial" panose="020B0604020202020204" pitchFamily="34" charset="0"/>
              <a:buChar char="•"/>
            </a:pPr>
            <a:r>
              <a:rPr lang="fr-CA" dirty="0">
                <a:latin typeface="+mj-lt"/>
              </a:rPr>
              <a:t>Bien que des résultats négatifs d’une échographie du </a:t>
            </a:r>
            <a:r>
              <a:rPr lang="fr-CA" sz="1200" kern="1200" dirty="0">
                <a:latin typeface="+mn-lt"/>
                <a:ea typeface="+mn-ea"/>
                <a:cs typeface="+mn-cs"/>
              </a:rPr>
              <a:t>membre inférieur</a:t>
            </a:r>
            <a:r>
              <a:rPr lang="fr-CA" sz="1200" kern="1200" baseline="0" dirty="0">
                <a:latin typeface="+mn-lt"/>
                <a:ea typeface="+mn-ea"/>
                <a:cs typeface="+mn-cs"/>
              </a:rPr>
              <a:t> entier </a:t>
            </a:r>
            <a:r>
              <a:rPr lang="fr-CA" dirty="0">
                <a:latin typeface="+mj-lt"/>
              </a:rPr>
              <a:t>écartent la possibilité d’une TVP, la prise en charge reste incertaine dans l’éventualité d’une TVP positive localisée au mollet; les options comprennent ceci :</a:t>
            </a:r>
          </a:p>
          <a:p>
            <a:pPr marL="664546" lvl="1" indent="-181240">
              <a:buFont typeface="Arial" panose="020B0604020202020204" pitchFamily="34" charset="0"/>
              <a:buChar char="•"/>
            </a:pPr>
            <a:r>
              <a:rPr lang="fr-CA" dirty="0">
                <a:latin typeface="+mj-lt"/>
              </a:rPr>
              <a:t>Un traitement est en général justifié si le patient est symptomatique et présente un risque faible d’hémorragie ou s’il présente des facteurs de risque d’extension du caillot (p. ex., un test de D-dimères positif, une TVP du mollet qui est étendue ou à proximité des veines proximales, une absence de facteur de risque de provocation réversible, une TEV antérieure, une immobilisation d’un membre inférieur et le fait d’être hospitalisé).</a:t>
            </a:r>
          </a:p>
          <a:p>
            <a:pPr marL="664546" lvl="1" indent="-181240">
              <a:buFont typeface="Arial" panose="020B0604020202020204" pitchFamily="34" charset="0"/>
              <a:buChar char="•"/>
            </a:pPr>
            <a:r>
              <a:rPr lang="fr-CA" dirty="0">
                <a:latin typeface="+mj-lt"/>
              </a:rPr>
              <a:t>Autrement, si le patient n’affiche pas beaucoup de symptômes ou ne présente pas un risque élevé d’extension du caillot, il peut suivre une échographie en série après 1 à 2 semaines, après quoi une prolongation du temps ne sera pas de nature à améliorer l’état du patient.</a:t>
            </a:r>
          </a:p>
          <a:p>
            <a:pPr marL="664546" lvl="1" indent="-181240">
              <a:buFont typeface="Arial" panose="020B0604020202020204" pitchFamily="34" charset="0"/>
              <a:buChar char="•"/>
            </a:pPr>
            <a:r>
              <a:rPr lang="fr-CA" dirty="0">
                <a:latin typeface="+mj-lt"/>
              </a:rPr>
              <a:t>Une imagerie de la veine distale n’est pas recommandée en temps normal.</a:t>
            </a:r>
          </a:p>
          <a:p>
            <a:pPr marL="664546" lvl="1" indent="-181240">
              <a:buFont typeface="Arial" panose="020B0604020202020204" pitchFamily="34" charset="0"/>
              <a:buChar char="•"/>
            </a:pPr>
            <a:r>
              <a:rPr lang="fr-CA" dirty="0">
                <a:latin typeface="+mj-lt"/>
              </a:rPr>
              <a:t>Un traitement est également justifié chez les patients qui ont peu de chances de revenir pour un test de suivi (en série) ou qui en seront incapables.</a:t>
            </a:r>
          </a:p>
          <a:p>
            <a:pPr lvl="0"/>
            <a:endParaRPr lang="en-CA" dirty="0">
              <a:latin typeface="+mj-lt"/>
            </a:endParaRPr>
          </a:p>
          <a:p>
            <a:r>
              <a:rPr lang="en-US" b="1" dirty="0">
                <a:latin typeface="+mj-lt"/>
                <a:cs typeface="Candara"/>
              </a:rPr>
              <a:t>Référence :</a:t>
            </a:r>
          </a:p>
          <a:p>
            <a:pPr marL="181240" indent="-181240">
              <a:buFont typeface="Arial"/>
              <a:buChar char="•"/>
              <a:defRPr/>
            </a:pPr>
            <a:r>
              <a:rPr lang="en-US" dirty="0">
                <a:latin typeface="+mj-lt"/>
              </a:rPr>
              <a:t>Thrombose Canada. </a:t>
            </a:r>
            <a:r>
              <a:rPr lang="en-US" i="1" dirty="0">
                <a:latin typeface="+mj-lt"/>
              </a:rPr>
              <a:t>Deep Vein Thrombosis: Diagnosis</a:t>
            </a:r>
            <a:r>
              <a:rPr lang="en-US" dirty="0">
                <a:latin typeface="+mj-lt"/>
              </a:rPr>
              <a:t>. </a:t>
            </a:r>
            <a:r>
              <a:rPr lang="fr-CA" dirty="0">
                <a:latin typeface="+mj-lt"/>
              </a:rPr>
              <a:t>Accessible au </a:t>
            </a:r>
            <a:r>
              <a:rPr lang="en-US" dirty="0">
                <a:latin typeface="+mj-lt"/>
              </a:rPr>
              <a:t>: </a:t>
            </a:r>
            <a:r>
              <a:rPr lang="en-US" dirty="0">
                <a:latin typeface="+mj-lt"/>
                <a:hlinkClick r:id="rId3"/>
              </a:rPr>
              <a:t>http://thrombosiscanada.ca/?page_id=18#</a:t>
            </a:r>
            <a:r>
              <a:rPr lang="en-US" dirty="0">
                <a:latin typeface="+mj-lt"/>
              </a:rPr>
              <a:t>. </a:t>
            </a:r>
            <a:endParaRPr lang="en-CA" dirty="0">
              <a:latin typeface="+mj-lt"/>
            </a:endParaRPr>
          </a:p>
        </p:txBody>
      </p:sp>
      <p:sp>
        <p:nvSpPr>
          <p:cNvPr id="4" name="Slide Number Placeholder 3"/>
          <p:cNvSpPr>
            <a:spLocks noGrp="1"/>
          </p:cNvSpPr>
          <p:nvPr>
            <p:ph type="sldNum" sz="quarter" idx="10"/>
          </p:nvPr>
        </p:nvSpPr>
        <p:spPr/>
        <p:txBody>
          <a:bodyPr/>
          <a:lstStyle/>
          <a:p>
            <a:fld id="{D773B865-0C0F-4843-8BF3-458674DF610A}" type="slidenum">
              <a:rPr lang="en-CA" smtClean="0"/>
              <a:pPr/>
              <a:t>11</a:t>
            </a:fld>
            <a:endParaRPr lang="en-CA"/>
          </a:p>
        </p:txBody>
      </p:sp>
    </p:spTree>
    <p:extLst>
      <p:ext uri="{BB962C8B-B14F-4D97-AF65-F5344CB8AC3E}">
        <p14:creationId xmlns:p14="http://schemas.microsoft.com/office/powerpoint/2010/main" val="102653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12</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100842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D9DFF3-12E3-AA46-A350-8A81A00BFB6D}" type="slidenum">
              <a:rPr lang="en-GB" altLang="fr-FR">
                <a:solidFill>
                  <a:srgbClr val="000000"/>
                </a:solidFill>
              </a:rPr>
              <a:pPr>
                <a:spcBef>
                  <a:spcPct val="0"/>
                </a:spcBef>
              </a:pPr>
              <a:t>13</a:t>
            </a:fld>
            <a:endParaRPr lang="en-GB" altLang="fr-FR">
              <a:solidFill>
                <a:srgbClr val="000000"/>
              </a:solidFill>
            </a:endParaRPr>
          </a:p>
        </p:txBody>
      </p:sp>
      <p:sp>
        <p:nvSpPr>
          <p:cNvPr id="72706" name="Rectangle 2"/>
          <p:cNvSpPr>
            <a:spLocks noGrp="1" noRot="1" noChangeAspect="1" noTextEdit="1"/>
          </p:cNvSpPr>
          <p:nvPr>
            <p:ph type="sldImg"/>
          </p:nvPr>
        </p:nvSpPr>
        <p:spPr bwMode="auto">
          <a:xfrm>
            <a:off x="1108075" y="633413"/>
            <a:ext cx="4494213"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p:cNvSpPr>
          <p:nvPr>
            <p:ph type="body" idx="1"/>
          </p:nvPr>
        </p:nvSpPr>
        <p:spPr bwMode="auto">
          <a:xfrm>
            <a:off x="595313" y="4260850"/>
            <a:ext cx="5732462"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96" tIns="44548" rIns="89096" bIns="44548" numCol="1" anchor="t" anchorCtr="0" compatLnSpc="1">
            <a:prstTxWarp prst="textNoShape">
              <a:avLst/>
            </a:prstTxWarp>
          </a:bodyPr>
          <a:lstStyle/>
          <a:p>
            <a:pPr marL="174625" lvl="1">
              <a:tabLst>
                <a:tab pos="169863" algn="l"/>
              </a:tabLst>
            </a:pPr>
            <a:r>
              <a:rPr lang="fr-CA" altLang="fr-FR">
                <a:ea typeface="ＭＳ Ｐゴシック" charset="-128"/>
              </a:rPr>
              <a:t>TVP = thrombose veineuse profonde</a:t>
            </a:r>
          </a:p>
        </p:txBody>
      </p:sp>
    </p:spTree>
    <p:extLst>
      <p:ext uri="{BB962C8B-B14F-4D97-AF65-F5344CB8AC3E}">
        <p14:creationId xmlns:p14="http://schemas.microsoft.com/office/powerpoint/2010/main" val="164084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14</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2179198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5B279A3-9A54-5942-A74F-76691EA8AC93}" type="slidenum">
              <a:rPr lang="en-GB" altLang="fr-FR">
                <a:solidFill>
                  <a:srgbClr val="000000"/>
                </a:solidFill>
              </a:rPr>
              <a:pPr>
                <a:spcBef>
                  <a:spcPct val="0"/>
                </a:spcBef>
              </a:pPr>
              <a:t>15</a:t>
            </a:fld>
            <a:endParaRPr lang="en-GB" altLang="fr-FR">
              <a:solidFill>
                <a:srgbClr val="000000"/>
              </a:solidFill>
            </a:endParaRPr>
          </a:p>
        </p:txBody>
      </p:sp>
      <p:sp>
        <p:nvSpPr>
          <p:cNvPr id="74754" name="Rectangle 2"/>
          <p:cNvSpPr>
            <a:spLocks noGrp="1" noRot="1" noChangeAspect="1" noTextEdit="1"/>
          </p:cNvSpPr>
          <p:nvPr>
            <p:ph type="sldImg"/>
          </p:nvPr>
        </p:nvSpPr>
        <p:spPr bwMode="auto">
          <a:xfrm>
            <a:off x="1108075" y="633413"/>
            <a:ext cx="4494213"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p:cNvSpPr>
          <p:nvPr>
            <p:ph type="body" idx="1"/>
          </p:nvPr>
        </p:nvSpPr>
        <p:spPr bwMode="auto">
          <a:xfrm>
            <a:off x="595313" y="4260850"/>
            <a:ext cx="5732462"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96" tIns="44548" rIns="89096" bIns="44548" numCol="1" anchor="t" anchorCtr="0" compatLnSpc="1">
            <a:prstTxWarp prst="textNoShape">
              <a:avLst/>
            </a:prstTxWarp>
          </a:bodyPr>
          <a:lstStyle/>
          <a:p>
            <a:pPr marL="174625" lvl="1">
              <a:tabLst>
                <a:tab pos="169863" algn="l"/>
              </a:tabLst>
            </a:pPr>
            <a:r>
              <a:rPr lang="fr-CA" altLang="fr-FR" dirty="0">
                <a:ea typeface="ＭＳ Ｐゴシック" charset="-128"/>
              </a:rPr>
              <a:t>TVP = thrombose veineuse profonde</a:t>
            </a:r>
          </a:p>
        </p:txBody>
      </p:sp>
    </p:spTree>
    <p:extLst>
      <p:ext uri="{BB962C8B-B14F-4D97-AF65-F5344CB8AC3E}">
        <p14:creationId xmlns:p14="http://schemas.microsoft.com/office/powerpoint/2010/main" val="230433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BB64B9E-E815-E648-8438-30D9C1EA4C46}" type="slidenum">
              <a:rPr lang="en-GB" altLang="fr-FR">
                <a:solidFill>
                  <a:srgbClr val="000000"/>
                </a:solidFill>
              </a:rPr>
              <a:pPr>
                <a:spcBef>
                  <a:spcPct val="0"/>
                </a:spcBef>
              </a:pPr>
              <a:t>16</a:t>
            </a:fld>
            <a:endParaRPr lang="en-GB" altLang="fr-FR">
              <a:solidFill>
                <a:srgbClr val="000000"/>
              </a:solidFill>
            </a:endParaRPr>
          </a:p>
        </p:txBody>
      </p:sp>
      <p:sp>
        <p:nvSpPr>
          <p:cNvPr id="76802" name="Rectangle 2"/>
          <p:cNvSpPr>
            <a:spLocks noGrp="1" noRot="1" noChangeAspect="1" noTextEdit="1"/>
          </p:cNvSpPr>
          <p:nvPr>
            <p:ph type="sldImg"/>
          </p:nvPr>
        </p:nvSpPr>
        <p:spPr bwMode="auto">
          <a:xfrm>
            <a:off x="1108075" y="633413"/>
            <a:ext cx="4494213"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p:cNvSpPr>
          <p:nvPr>
            <p:ph type="body" idx="1"/>
          </p:nvPr>
        </p:nvSpPr>
        <p:spPr bwMode="auto">
          <a:xfrm>
            <a:off x="595313" y="4260850"/>
            <a:ext cx="5732462"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96" tIns="44548" rIns="89096" bIns="44548" numCol="1" anchor="t" anchorCtr="0" compatLnSpc="1">
            <a:prstTxWarp prst="textNoShape">
              <a:avLst/>
            </a:prstTxWarp>
          </a:bodyPr>
          <a:lstStyle/>
          <a:p>
            <a:pPr marL="174625" lvl="1">
              <a:tabLst>
                <a:tab pos="169863" algn="l"/>
              </a:tabLst>
            </a:pPr>
            <a:r>
              <a:rPr lang="fr-CA" altLang="fr-FR">
                <a:ea typeface="ＭＳ Ｐゴシック" charset="-128"/>
              </a:rPr>
              <a:t>TVP = thrombose veineuse profonde</a:t>
            </a:r>
          </a:p>
        </p:txBody>
      </p:sp>
    </p:spTree>
    <p:extLst>
      <p:ext uri="{BB962C8B-B14F-4D97-AF65-F5344CB8AC3E}">
        <p14:creationId xmlns:p14="http://schemas.microsoft.com/office/powerpoint/2010/main" val="2341880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Notes du conférencier</a:t>
            </a:r>
          </a:p>
          <a:p>
            <a:pPr marL="181240" indent="-181240">
              <a:buFont typeface="Arial" panose="020B0604020202020204" pitchFamily="34" charset="0"/>
              <a:buChar char="•"/>
            </a:pPr>
            <a:r>
              <a:rPr lang="fr-CA" dirty="0"/>
              <a:t>Les lignes directrices CHEST déconseillent de faire des examens par une échographie du </a:t>
            </a:r>
            <a:r>
              <a:rPr lang="fr-CA" sz="1200" kern="1200" dirty="0">
                <a:latin typeface="+mn-lt"/>
                <a:ea typeface="+mn-ea"/>
                <a:cs typeface="+mn-cs"/>
              </a:rPr>
              <a:t>membre inférieur</a:t>
            </a:r>
            <a:r>
              <a:rPr lang="fr-CA" sz="1200" kern="1200" baseline="0" dirty="0">
                <a:latin typeface="+mn-lt"/>
                <a:ea typeface="+mn-ea"/>
                <a:cs typeface="+mn-cs"/>
              </a:rPr>
              <a:t> entier </a:t>
            </a:r>
            <a:r>
              <a:rPr lang="fr-CA" dirty="0"/>
              <a:t>(c.-à-d. y compris les veines distales) chez des patients dont on soupçonne une TVP.</a:t>
            </a:r>
          </a:p>
          <a:p>
            <a:pPr marL="181240" indent="-181240">
              <a:buFont typeface="Arial" panose="020B0604020202020204" pitchFamily="34" charset="0"/>
              <a:buChar char="•"/>
            </a:pPr>
            <a:r>
              <a:rPr lang="fr-CA" dirty="0"/>
              <a:t>Cette procédure réduit la fréquence de diagnostic des TVP distales isolées.</a:t>
            </a:r>
          </a:p>
          <a:p>
            <a:pPr marL="181240" indent="-181240">
              <a:buFont typeface="Arial" panose="020B0604020202020204" pitchFamily="34" charset="0"/>
              <a:buChar char="•"/>
            </a:pPr>
            <a:r>
              <a:rPr lang="fr-CA" dirty="0"/>
              <a:t>Cette recommandation est fondée sur trois raisons clés telles qu’exposées brièvement sur la présente diapositive.</a:t>
            </a:r>
          </a:p>
          <a:p>
            <a:pPr marL="181240" indent="-181240">
              <a:buFont typeface="Arial" panose="020B0604020202020204" pitchFamily="34" charset="0"/>
              <a:buChar char="•"/>
            </a:pPr>
            <a:r>
              <a:rPr lang="fr-CA" dirty="0"/>
              <a:t>Notamment, un faible risque clinique d’une TVP (selon le score clinique) ou un test de D-dimères négatif rend le diagnostic d’une TVP peu probable.</a:t>
            </a:r>
          </a:p>
          <a:p>
            <a:pPr marL="181240" indent="-181240">
              <a:buFont typeface="Arial" panose="020B0604020202020204" pitchFamily="34" charset="0"/>
              <a:buChar char="•"/>
            </a:pPr>
            <a:r>
              <a:rPr lang="fr-CA" dirty="0"/>
              <a:t>De plus, on anticipe que les TVP distales isolées qui sont détectées par une méthode sélective grâce à une échographie du </a:t>
            </a:r>
            <a:r>
              <a:rPr lang="fr-CA" sz="1200" kern="1200" dirty="0">
                <a:latin typeface="+mn-lt"/>
                <a:ea typeface="+mn-ea"/>
                <a:cs typeface="+mn-cs"/>
              </a:rPr>
              <a:t>membre inférieur</a:t>
            </a:r>
            <a:r>
              <a:rPr lang="fr-CA" sz="1200" kern="1200" baseline="0" dirty="0">
                <a:latin typeface="+mn-lt"/>
                <a:ea typeface="+mn-ea"/>
                <a:cs typeface="+mn-cs"/>
              </a:rPr>
              <a:t> entier </a:t>
            </a:r>
            <a:r>
              <a:rPr lang="fr-CA" dirty="0"/>
              <a:t>satisferont souvent le critère d’un traitement de départ par des anticoagulants, tandis qu’une TVP distale détectée par une échographie de routine du </a:t>
            </a:r>
            <a:r>
              <a:rPr lang="fr-CA" sz="1200" kern="1200" dirty="0">
                <a:latin typeface="+mn-lt"/>
                <a:ea typeface="+mn-ea"/>
                <a:cs typeface="+mn-cs"/>
              </a:rPr>
              <a:t>membre inférieur</a:t>
            </a:r>
            <a:r>
              <a:rPr lang="fr-CA" sz="1200" kern="1200" baseline="0" dirty="0">
                <a:latin typeface="+mn-lt"/>
                <a:ea typeface="+mn-ea"/>
                <a:cs typeface="+mn-cs"/>
              </a:rPr>
              <a:t> entier </a:t>
            </a:r>
            <a:r>
              <a:rPr lang="fr-CA" dirty="0"/>
              <a:t>ne le satisfera pas souvent.</a:t>
            </a:r>
          </a:p>
          <a:p>
            <a:endParaRPr lang="fr-CA" dirty="0"/>
          </a:p>
          <a:p>
            <a:r>
              <a:rPr lang="en-CA" b="1" dirty="0" err="1"/>
              <a:t>Référence</a:t>
            </a:r>
            <a:r>
              <a:rPr lang="en-CA" b="1" dirty="0"/>
              <a:t> :</a:t>
            </a:r>
          </a:p>
          <a:p>
            <a:pPr marL="181240" indent="-181240">
              <a:buFont typeface="Arial"/>
              <a:buChar char="•"/>
            </a:pPr>
            <a:r>
              <a:rPr lang="en-US" dirty="0" err="1">
                <a:cs typeface="Candara"/>
              </a:rPr>
              <a:t>Kearon</a:t>
            </a:r>
            <a:r>
              <a:rPr lang="en-US" dirty="0">
                <a:cs typeface="Candara"/>
              </a:rPr>
              <a:t> C, </a:t>
            </a:r>
            <a:r>
              <a:rPr lang="en-US" i="1" dirty="0">
                <a:cs typeface="Candara"/>
              </a:rPr>
              <a:t>et al. </a:t>
            </a:r>
            <a:r>
              <a:rPr lang="en-US" dirty="0">
                <a:cs typeface="Candara"/>
              </a:rPr>
              <a:t>Antithrombotic therapy for VTE disease: CHEST guideline and Expert Panel report. </a:t>
            </a:r>
            <a:r>
              <a:rPr lang="en-US" i="1" dirty="0">
                <a:cs typeface="Candara"/>
              </a:rPr>
              <a:t>Chest.</a:t>
            </a:r>
            <a:r>
              <a:rPr lang="en-US" dirty="0">
                <a:cs typeface="Candara"/>
              </a:rPr>
              <a:t> 2016;149:315-52.</a:t>
            </a:r>
            <a:endParaRPr lang="en-CA" dirty="0"/>
          </a:p>
          <a:p>
            <a:endParaRPr lang="fr-CA" dirty="0"/>
          </a:p>
          <a:p>
            <a:endParaRPr lang="fr-CA" dirty="0"/>
          </a:p>
        </p:txBody>
      </p:sp>
      <p:sp>
        <p:nvSpPr>
          <p:cNvPr id="4" name="Slide Number Placeholder 3"/>
          <p:cNvSpPr>
            <a:spLocks noGrp="1"/>
          </p:cNvSpPr>
          <p:nvPr>
            <p:ph type="sldNum" sz="quarter" idx="10"/>
          </p:nvPr>
        </p:nvSpPr>
        <p:spPr/>
        <p:txBody>
          <a:bodyPr/>
          <a:lstStyle/>
          <a:p>
            <a:fld id="{818C3BB9-C20C-4B13-855F-916238906261}" type="slidenum">
              <a:rPr lang="fr-CA" smtClean="0">
                <a:solidFill>
                  <a:prstClr val="black"/>
                </a:solidFill>
              </a:rPr>
              <a:pPr/>
              <a:t>17</a:t>
            </a:fld>
            <a:endParaRPr lang="fr-CA">
              <a:solidFill>
                <a:prstClr val="black"/>
              </a:solidFill>
            </a:endParaRPr>
          </a:p>
        </p:txBody>
      </p:sp>
    </p:spTree>
    <p:extLst>
      <p:ext uri="{BB962C8B-B14F-4D97-AF65-F5344CB8AC3E}">
        <p14:creationId xmlns:p14="http://schemas.microsoft.com/office/powerpoint/2010/main" val="1721679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t>Notes du conférencier</a:t>
            </a:r>
          </a:p>
          <a:p>
            <a:pPr marL="181240" indent="-181240">
              <a:buFont typeface="Arial" panose="020B0604020202020204" pitchFamily="34" charset="0"/>
              <a:buChar char="•"/>
            </a:pPr>
            <a:r>
              <a:rPr lang="fr-CA"/>
              <a:t>Les lignes directrices CHEST déconseillent de faire des examens par une échographie du </a:t>
            </a:r>
            <a:r>
              <a:rPr lang="fr-CA" sz="1200" kern="1200">
                <a:latin typeface="+mn-lt"/>
                <a:ea typeface="+mn-ea"/>
                <a:cs typeface="+mn-cs"/>
              </a:rPr>
              <a:t>membre inférieur</a:t>
            </a:r>
            <a:r>
              <a:rPr lang="fr-CA" sz="1200" kern="1200" baseline="0">
                <a:latin typeface="+mn-lt"/>
                <a:ea typeface="+mn-ea"/>
                <a:cs typeface="+mn-cs"/>
              </a:rPr>
              <a:t> entier </a:t>
            </a:r>
            <a:r>
              <a:rPr lang="fr-CA"/>
              <a:t>(c.-à-d. y compris les veines distales) chez des patients dont on soupçonne une TVP.</a:t>
            </a:r>
          </a:p>
          <a:p>
            <a:pPr marL="181240" indent="-181240">
              <a:buFont typeface="Arial" panose="020B0604020202020204" pitchFamily="34" charset="0"/>
              <a:buChar char="•"/>
            </a:pPr>
            <a:r>
              <a:rPr lang="fr-CA"/>
              <a:t>Cette procédure réduit la fréquence de diagnostic des TVP distales isolées.</a:t>
            </a:r>
          </a:p>
          <a:p>
            <a:pPr marL="181240" indent="-181240">
              <a:buFont typeface="Arial" panose="020B0604020202020204" pitchFamily="34" charset="0"/>
              <a:buChar char="•"/>
            </a:pPr>
            <a:r>
              <a:rPr lang="fr-CA"/>
              <a:t>Cette recommandation est fondée sur trois raisons clés telles qu’exposées brièvement sur la présente diapositive.</a:t>
            </a:r>
          </a:p>
          <a:p>
            <a:pPr marL="181240" indent="-181240">
              <a:buFont typeface="Arial" panose="020B0604020202020204" pitchFamily="34" charset="0"/>
              <a:buChar char="•"/>
            </a:pPr>
            <a:r>
              <a:rPr lang="fr-CA"/>
              <a:t>Notamment, un faible risque clinique d’une TVP (selon le score clinique) ou un test de D-dimères négatif rend le diagnostic d’une TVP peu probable.</a:t>
            </a:r>
          </a:p>
          <a:p>
            <a:pPr marL="181240" indent="-181240">
              <a:buFont typeface="Arial" panose="020B0604020202020204" pitchFamily="34" charset="0"/>
              <a:buChar char="•"/>
            </a:pPr>
            <a:r>
              <a:rPr lang="fr-CA"/>
              <a:t>De plus, on anticipe que les TVP distales isolées qui sont détectées par une méthode sélective grâce à une échographie du </a:t>
            </a:r>
            <a:r>
              <a:rPr lang="fr-CA" sz="1200" kern="1200">
                <a:latin typeface="+mn-lt"/>
                <a:ea typeface="+mn-ea"/>
                <a:cs typeface="+mn-cs"/>
              </a:rPr>
              <a:t>membre inférieur</a:t>
            </a:r>
            <a:r>
              <a:rPr lang="fr-CA" sz="1200" kern="1200" baseline="0">
                <a:latin typeface="+mn-lt"/>
                <a:ea typeface="+mn-ea"/>
                <a:cs typeface="+mn-cs"/>
              </a:rPr>
              <a:t> entier </a:t>
            </a:r>
            <a:r>
              <a:rPr lang="fr-CA"/>
              <a:t>satisferont souvent le critère d’un traitement de départ par des anticoagulants, tandis qu’une TVP distale détectée par une échographie de routine du </a:t>
            </a:r>
            <a:r>
              <a:rPr lang="fr-CA" sz="1200" kern="1200">
                <a:latin typeface="+mn-lt"/>
                <a:ea typeface="+mn-ea"/>
                <a:cs typeface="+mn-cs"/>
              </a:rPr>
              <a:t>membre inférieur</a:t>
            </a:r>
            <a:r>
              <a:rPr lang="fr-CA" sz="1200" kern="1200" baseline="0">
                <a:latin typeface="+mn-lt"/>
                <a:ea typeface="+mn-ea"/>
                <a:cs typeface="+mn-cs"/>
              </a:rPr>
              <a:t> entier </a:t>
            </a:r>
            <a:r>
              <a:rPr lang="fr-CA"/>
              <a:t>ne le satisfera pas souvent.</a:t>
            </a:r>
          </a:p>
          <a:p>
            <a:endParaRPr lang="fr-CA"/>
          </a:p>
          <a:p>
            <a:r>
              <a:rPr lang="en-CA" b="1" err="1"/>
              <a:t>Référence</a:t>
            </a:r>
            <a:r>
              <a:rPr lang="en-CA" b="1"/>
              <a:t> :</a:t>
            </a:r>
          </a:p>
          <a:p>
            <a:pPr marL="181240" indent="-181240">
              <a:buFont typeface="Arial"/>
              <a:buChar char="•"/>
            </a:pPr>
            <a:r>
              <a:rPr lang="en-US" err="1">
                <a:cs typeface="Candara"/>
              </a:rPr>
              <a:t>Kearon</a:t>
            </a:r>
            <a:r>
              <a:rPr lang="en-US">
                <a:cs typeface="Candara"/>
              </a:rPr>
              <a:t> C, </a:t>
            </a:r>
            <a:r>
              <a:rPr lang="en-US" i="1">
                <a:cs typeface="Candara"/>
              </a:rPr>
              <a:t>et al. </a:t>
            </a:r>
            <a:r>
              <a:rPr lang="en-US">
                <a:cs typeface="Candara"/>
              </a:rPr>
              <a:t>Antithrombotic therapy for VTE disease: CHEST guideline and Expert Panel report. </a:t>
            </a:r>
            <a:r>
              <a:rPr lang="en-US" i="1">
                <a:cs typeface="Candara"/>
              </a:rPr>
              <a:t>Chest.</a:t>
            </a:r>
            <a:r>
              <a:rPr lang="en-US">
                <a:cs typeface="Candara"/>
              </a:rPr>
              <a:t> 2016;149:315-52.</a:t>
            </a:r>
            <a:endParaRPr lang="en-CA"/>
          </a:p>
          <a:p>
            <a:endParaRPr lang="fr-CA"/>
          </a:p>
          <a:p>
            <a:endParaRPr lang="fr-CA"/>
          </a:p>
        </p:txBody>
      </p:sp>
      <p:sp>
        <p:nvSpPr>
          <p:cNvPr id="4" name="Slide Number Placeholder 3"/>
          <p:cNvSpPr>
            <a:spLocks noGrp="1"/>
          </p:cNvSpPr>
          <p:nvPr>
            <p:ph type="sldNum" sz="quarter" idx="10"/>
          </p:nvPr>
        </p:nvSpPr>
        <p:spPr/>
        <p:txBody>
          <a:bodyPr/>
          <a:lstStyle/>
          <a:p>
            <a:fld id="{818C3BB9-C20C-4B13-855F-916238906261}" type="slidenum">
              <a:rPr lang="fr-CA" smtClean="0">
                <a:solidFill>
                  <a:prstClr val="black"/>
                </a:solidFill>
              </a:rPr>
              <a:pPr/>
              <a:t>18</a:t>
            </a:fld>
            <a:endParaRPr lang="fr-CA">
              <a:solidFill>
                <a:prstClr val="black"/>
              </a:solidFill>
            </a:endParaRPr>
          </a:p>
        </p:txBody>
      </p:sp>
    </p:spTree>
    <p:extLst>
      <p:ext uri="{BB962C8B-B14F-4D97-AF65-F5344CB8AC3E}">
        <p14:creationId xmlns:p14="http://schemas.microsoft.com/office/powerpoint/2010/main" val="248414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19</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72122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F2BA1BF-2FBD-6E46-8EB1-3F01F14E3B9A}" type="slidenum">
              <a:rPr lang="fr-CA" altLang="fr-FR">
                <a:latin typeface="Arial" charset="0"/>
              </a:rPr>
              <a:pPr>
                <a:spcBef>
                  <a:spcPct val="0"/>
                </a:spcBef>
              </a:pPr>
              <a:t>2</a:t>
            </a:fld>
            <a:endParaRPr lang="fr-CA" altLang="fr-FR">
              <a:latin typeface="Arial" charset="0"/>
            </a:endParaRPr>
          </a:p>
        </p:txBody>
      </p:sp>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151287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20870"/>
            <a:ext cx="5852160" cy="4926330"/>
          </a:xfrm>
        </p:spPr>
        <p:txBody>
          <a:bodyPr>
            <a:normAutofit fontScale="92500"/>
          </a:bodyPr>
          <a:lstStyle/>
          <a:p>
            <a:r>
              <a:rPr lang="fr-CA" b="1" dirty="0"/>
              <a:t>Notes du conférencier</a:t>
            </a:r>
          </a:p>
          <a:p>
            <a:pPr marL="181240" indent="-181240">
              <a:buFont typeface="Arial" panose="020B0604020202020204" pitchFamily="34" charset="0"/>
              <a:buChar char="•"/>
            </a:pPr>
            <a:r>
              <a:rPr lang="fr-CA" dirty="0"/>
              <a:t>Le risque de récurrence d’une TEV après avoir mis fin à un traitement par des anticoagulants peut varier.</a:t>
            </a:r>
          </a:p>
          <a:p>
            <a:pPr marL="181240" indent="-181240">
              <a:buFont typeface="Arial" panose="020B0604020202020204" pitchFamily="34" charset="0"/>
              <a:buChar char="•"/>
            </a:pPr>
            <a:r>
              <a:rPr lang="fr-CA" dirty="0"/>
              <a:t>Les patients présentant des facteurs de risque non provoqués ou majeurs et non réversibles sont exposés au plus grand risque de récurrence dans un délai d’un an alors que ceux exposés à des facteurs de risque réversibles présentent un risque considérablement plus bas. </a:t>
            </a:r>
          </a:p>
          <a:p>
            <a:pPr marL="181240" indent="-181240">
              <a:buFont typeface="Arial" panose="020B0604020202020204" pitchFamily="34" charset="0"/>
              <a:buChar char="•"/>
            </a:pPr>
            <a:r>
              <a:rPr lang="fr-CA" dirty="0"/>
              <a:t>D’autres facteurs qui ont une incidence sur le risque de récurrence sont notamment le sexe de la personne, les niveaux de D-dimères ainsi que le syndrome post-thrombotique :</a:t>
            </a:r>
          </a:p>
          <a:p>
            <a:pPr marL="664546" lvl="1" indent="-181240">
              <a:buFont typeface="Arial" panose="020B0604020202020204" pitchFamily="34" charset="0"/>
              <a:buChar char="•"/>
            </a:pPr>
            <a:r>
              <a:rPr lang="fr-CA" dirty="0"/>
              <a:t>Les femmes présentent en général un risque de récurrence plus bas que les hommes.</a:t>
            </a:r>
          </a:p>
          <a:p>
            <a:pPr marL="664546" lvl="1" indent="-181240">
              <a:buFont typeface="Arial" panose="020B0604020202020204" pitchFamily="34" charset="0"/>
              <a:buChar char="•"/>
            </a:pPr>
            <a:r>
              <a:rPr lang="fr-CA" dirty="0"/>
              <a:t>Des niveaux de D-dimères plus bas lorsqu’on met fin au traitement sont associés à un risque plus bas de récurrence.</a:t>
            </a:r>
          </a:p>
          <a:p>
            <a:pPr marL="664546" lvl="1" indent="-181240">
              <a:buFont typeface="Arial" panose="020B0604020202020204" pitchFamily="34" charset="0"/>
              <a:buChar char="•"/>
            </a:pPr>
            <a:r>
              <a:rPr lang="fr-CA" dirty="0"/>
              <a:t>L’absence de syndrome post-thrombotique est associée à un risque plus bas de récurrence.</a:t>
            </a:r>
          </a:p>
          <a:p>
            <a:pPr marL="664546" lvl="1" indent="-181240">
              <a:buFont typeface="Arial" panose="020B0604020202020204" pitchFamily="34" charset="0"/>
              <a:buChar char="•"/>
            </a:pPr>
            <a:r>
              <a:rPr lang="fr-CA" dirty="0"/>
              <a:t>Notamment, la présence de la totalité des trois points ci-dessus est associée à un risque plus bas de récurrence à la suite d’une première TEV non provoquée.</a:t>
            </a:r>
          </a:p>
          <a:p>
            <a:pPr marL="181240" indent="-181240">
              <a:buFont typeface="Arial" panose="020B0604020202020204" pitchFamily="34" charset="0"/>
              <a:buChar char="•"/>
            </a:pPr>
            <a:r>
              <a:rPr lang="fr-CA" dirty="0"/>
              <a:t>Inversement, la détection d’une thrombose résiduelle dans les veines profondes par l’échographie n’a pas été associée à un risque de récurrence.</a:t>
            </a:r>
          </a:p>
          <a:p>
            <a:pPr marL="181240" indent="-181240">
              <a:buFont typeface="Arial" panose="020B0604020202020204" pitchFamily="34" charset="0"/>
              <a:buChar char="•"/>
            </a:pPr>
            <a:r>
              <a:rPr lang="fr-CA" dirty="0"/>
              <a:t>Les décisions quant à prolonger pour un temps indéfini le traitement par des anticoagulants doivent être personnalisées et tenir compte non seulement du risque de récurrence, mais aussi du risque d’hémorragie ainsi que des préférences des patients.</a:t>
            </a:r>
          </a:p>
          <a:p>
            <a:pPr lvl="0"/>
            <a:endParaRPr lang="fr-CA" b="1" dirty="0"/>
          </a:p>
          <a:p>
            <a:pPr lvl="0"/>
            <a:r>
              <a:rPr lang="fr-CA" b="1" dirty="0"/>
              <a:t>Référence :</a:t>
            </a:r>
          </a:p>
          <a:p>
            <a:pPr marL="181240" indent="-181240" defTabSz="966612">
              <a:buFont typeface="Arial"/>
              <a:buChar char="•"/>
              <a:defRPr/>
            </a:pPr>
            <a:r>
              <a:rPr lang="en-CA" dirty="0"/>
              <a:t>Kearon C, </a:t>
            </a:r>
            <a:r>
              <a:rPr lang="en-CA" dirty="0" err="1"/>
              <a:t>Akl</a:t>
            </a:r>
            <a:r>
              <a:rPr lang="en-CA" dirty="0"/>
              <a:t> EA. </a:t>
            </a:r>
            <a:r>
              <a:rPr lang="es-ES" i="1" dirty="0" err="1"/>
              <a:t>Blood</a:t>
            </a:r>
            <a:r>
              <a:rPr lang="es-ES" dirty="0"/>
              <a:t>. 2014; 123(12):1794-801.</a:t>
            </a:r>
            <a:endParaRPr lang="fr-CA" dirty="0"/>
          </a:p>
        </p:txBody>
      </p:sp>
      <p:sp>
        <p:nvSpPr>
          <p:cNvPr id="4" name="Slide Number Placeholder 3"/>
          <p:cNvSpPr>
            <a:spLocks noGrp="1"/>
          </p:cNvSpPr>
          <p:nvPr>
            <p:ph type="sldNum" sz="quarter" idx="10"/>
          </p:nvPr>
        </p:nvSpPr>
        <p:spPr/>
        <p:txBody>
          <a:bodyPr/>
          <a:lstStyle/>
          <a:p>
            <a:fld id="{818C3BB9-C20C-4B13-855F-916238906261}" type="slidenum">
              <a:rPr lang="fr-CA" smtClean="0"/>
              <a:t>20</a:t>
            </a:fld>
            <a:endParaRPr lang="fr-CA"/>
          </a:p>
        </p:txBody>
      </p:sp>
    </p:spTree>
    <p:extLst>
      <p:ext uri="{BB962C8B-B14F-4D97-AF65-F5344CB8AC3E}">
        <p14:creationId xmlns:p14="http://schemas.microsoft.com/office/powerpoint/2010/main" val="1267111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21</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8684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2" name="Rectangle 3"/>
          <p:cNvSpPr>
            <a:spLocks noGrp="1" noChangeArrowheads="1"/>
          </p:cNvSpPr>
          <p:nvPr>
            <p:ph type="body" idx="1"/>
          </p:nvPr>
        </p:nvSpPr>
        <p:spPr bwMode="auto">
          <a:xfrm>
            <a:off x="671513" y="4156075"/>
            <a:ext cx="5365750" cy="540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254" tIns="44626" rIns="89254" bIns="44626" numCol="1" anchor="t" anchorCtr="0" compatLnSpc="1">
            <a:prstTxWarp prst="textNoShape">
              <a:avLst/>
            </a:prstTxWarp>
          </a:bodyPr>
          <a:lstStyle/>
          <a:p>
            <a:pPr algn="just" defTabSz="896938"/>
            <a:r>
              <a:rPr lang="fr-CA" altLang="fr-FR" sz="600">
                <a:ea typeface="ＭＳ Ｐゴシック" charset="-128"/>
              </a:rPr>
              <a:t>Une </a:t>
            </a:r>
            <a:r>
              <a:rPr lang="fr-CA" altLang="fr-FR" sz="600" b="1">
                <a:ea typeface="ＭＳ Ｐゴシック" charset="-128"/>
              </a:rPr>
              <a:t>HBPM</a:t>
            </a:r>
            <a:r>
              <a:rPr lang="fr-CA" altLang="fr-FR" sz="600">
                <a:ea typeface="ＭＳ Ｐゴシック" charset="-128"/>
              </a:rPr>
              <a:t> peut être utilisée comme traitement initial en association avec la warfarine durant les 5 premiers jours et jusqu</a:t>
            </a:r>
            <a:r>
              <a:rPr lang="fr-CA" altLang="fr-CA" sz="600">
                <a:ea typeface="ＭＳ Ｐゴシック" charset="-128"/>
              </a:rPr>
              <a:t>’</a:t>
            </a:r>
            <a:r>
              <a:rPr lang="fr-CA" altLang="fr-FR" sz="600">
                <a:ea typeface="ＭＳ Ｐゴシック" charset="-128"/>
              </a:rPr>
              <a:t>à ce que le rapport international normalisé (RIN) atteigne au moins 2,0, ou </a:t>
            </a:r>
            <a:r>
              <a:rPr lang="fr-CA" altLang="fr-FR" sz="600" b="1">
                <a:ea typeface="ＭＳ Ｐゴシック" charset="-128"/>
              </a:rPr>
              <a:t>peut être utilisée en monothérapie pendant toute la durée du traitement</a:t>
            </a:r>
            <a:r>
              <a:rPr lang="fr-CA" altLang="fr-FR" sz="600">
                <a:ea typeface="ＭＳ Ｐゴシック" charset="-128"/>
              </a:rPr>
              <a:t>. En cas de traitement par la warfarine, on effectue la </a:t>
            </a:r>
            <a:r>
              <a:rPr lang="fr-CA" altLang="fr-FR" sz="600" b="1">
                <a:ea typeface="ＭＳ Ｐゴシック" charset="-128"/>
              </a:rPr>
              <a:t>transition à l</a:t>
            </a:r>
            <a:r>
              <a:rPr lang="fr-CA" altLang="fr-CA" sz="600" b="1">
                <a:ea typeface="ＭＳ Ｐゴシック" charset="-128"/>
              </a:rPr>
              <a:t>’</a:t>
            </a:r>
            <a:r>
              <a:rPr lang="fr-CA" altLang="fr-FR" sz="600" b="1">
                <a:ea typeface="ＭＳ Ｐゴシック" charset="-128"/>
              </a:rPr>
              <a:t>HBPM parce que le traitement de la TVP requiert une anticoagulation IMMÉDIATE</a:t>
            </a:r>
            <a:r>
              <a:rPr lang="fr-CA" altLang="fr-FR" sz="600">
                <a:ea typeface="ＭＳ Ｐゴシック" charset="-128"/>
              </a:rPr>
              <a:t>. Envisager de diminuer la dose de 25 % après 1 mois chez les patients ayant répondu favorablement au traitement. Il s</a:t>
            </a:r>
            <a:r>
              <a:rPr lang="fr-CA" altLang="fr-CA" sz="600">
                <a:ea typeface="ＭＳ Ｐゴシック" charset="-128"/>
              </a:rPr>
              <a:t>’</a:t>
            </a:r>
            <a:r>
              <a:rPr lang="fr-CA" altLang="fr-FR" sz="600">
                <a:ea typeface="ＭＳ Ｐゴシック" charset="-128"/>
              </a:rPr>
              <a:t>agit du traitement prolongé de prédilection chez les patients cancéreux. La majorité des patients ont peu de difficulté à s</a:t>
            </a:r>
            <a:r>
              <a:rPr lang="fr-CA" altLang="fr-CA" sz="600">
                <a:ea typeface="ＭＳ Ｐゴシック" charset="-128"/>
              </a:rPr>
              <a:t>’</a:t>
            </a:r>
            <a:r>
              <a:rPr lang="fr-CA" altLang="fr-FR" sz="600">
                <a:ea typeface="ＭＳ Ｐゴシック" charset="-128"/>
              </a:rPr>
              <a:t>administrer le médicament. L</a:t>
            </a:r>
            <a:r>
              <a:rPr lang="fr-CA" altLang="fr-CA" sz="600">
                <a:ea typeface="ＭＳ Ｐゴシック" charset="-128"/>
              </a:rPr>
              <a:t>’</a:t>
            </a:r>
            <a:r>
              <a:rPr lang="fr-CA" altLang="fr-FR" sz="600">
                <a:ea typeface="ＭＳ Ｐゴシック" charset="-128"/>
              </a:rPr>
              <a:t>HBPM offre des avantages par rapport à l</a:t>
            </a:r>
            <a:r>
              <a:rPr lang="fr-CA" altLang="fr-CA" sz="600">
                <a:ea typeface="ＭＳ Ｐゴシック" charset="-128"/>
              </a:rPr>
              <a:t>’</a:t>
            </a:r>
            <a:r>
              <a:rPr lang="fr-CA" altLang="fr-FR" sz="600">
                <a:ea typeface="ＭＳ Ｐゴシック" charset="-128"/>
              </a:rPr>
              <a:t>héparine non fractionnée (HNF), notamment une meilleure biodisponibilité lorsqu</a:t>
            </a:r>
            <a:r>
              <a:rPr lang="fr-CA" altLang="fr-CA" sz="600">
                <a:ea typeface="ＭＳ Ｐゴシック" charset="-128"/>
              </a:rPr>
              <a:t>’</a:t>
            </a:r>
            <a:r>
              <a:rPr lang="fr-CA" altLang="fr-FR" sz="600">
                <a:ea typeface="ＭＳ Ｐゴシック" charset="-128"/>
              </a:rPr>
              <a:t>elle est administrée par voie sous-cutanée (s.-c.), une durée prolongée de l</a:t>
            </a:r>
            <a:r>
              <a:rPr lang="fr-CA" altLang="fr-CA" sz="600">
                <a:ea typeface="ＭＳ Ｐゴシック" charset="-128"/>
              </a:rPr>
              <a:t>’</a:t>
            </a:r>
            <a:r>
              <a:rPr lang="fr-CA" altLang="fr-FR" sz="600">
                <a:ea typeface="ＭＳ Ｐゴシック" charset="-128"/>
              </a:rPr>
              <a:t>effet anticoagulant grâce auquel le médicament peut être administré une seule fois par jour, un moins grand risque de thrombocytopénie induite par l</a:t>
            </a:r>
            <a:r>
              <a:rPr lang="fr-CA" altLang="fr-CA" sz="600">
                <a:ea typeface="ＭＳ Ｐゴシック" charset="-128"/>
              </a:rPr>
              <a:t>’</a:t>
            </a:r>
            <a:r>
              <a:rPr lang="fr-CA" altLang="fr-FR" sz="600">
                <a:ea typeface="ＭＳ Ｐゴシック" charset="-128"/>
              </a:rPr>
              <a:t>héparine (TIH), un effet anticoagulant prévisible permettant l</a:t>
            </a:r>
            <a:r>
              <a:rPr lang="fr-CA" altLang="fr-CA" sz="600">
                <a:ea typeface="ＭＳ Ｐゴシック" charset="-128"/>
              </a:rPr>
              <a:t>’</a:t>
            </a:r>
            <a:r>
              <a:rPr lang="fr-CA" altLang="fr-FR" sz="600">
                <a:ea typeface="ＭＳ Ｐゴシック" charset="-128"/>
              </a:rPr>
              <a:t>administration d</a:t>
            </a:r>
            <a:r>
              <a:rPr lang="fr-CA" altLang="fr-CA" sz="600">
                <a:ea typeface="ＭＳ Ｐゴシック" charset="-128"/>
              </a:rPr>
              <a:t>’</a:t>
            </a:r>
            <a:r>
              <a:rPr lang="fr-CA" altLang="fr-FR" sz="600">
                <a:ea typeface="ＭＳ Ｐゴシック" charset="-128"/>
              </a:rPr>
              <a:t>une dose fixe établie en fonction du poids corporel et de la fonction rénale, un effet moins marqué sur le métabolisme osseux et l</a:t>
            </a:r>
            <a:r>
              <a:rPr lang="fr-CA" altLang="fr-CA" sz="600">
                <a:ea typeface="ＭＳ Ｐゴシック" charset="-128"/>
              </a:rPr>
              <a:t>’</a:t>
            </a:r>
            <a:r>
              <a:rPr lang="fr-CA" altLang="fr-FR" sz="600">
                <a:ea typeface="ＭＳ Ｐゴシック" charset="-128"/>
              </a:rPr>
              <a:t>absence de surveillance systématique en laboratoire. </a:t>
            </a:r>
          </a:p>
          <a:p>
            <a:pPr algn="just" defTabSz="896938"/>
            <a:endParaRPr lang="fr-CA" altLang="fr-FR" sz="300">
              <a:ea typeface="ＭＳ Ｐゴシック" charset="-128"/>
            </a:endParaRPr>
          </a:p>
          <a:p>
            <a:pPr defTabSz="896938"/>
            <a:r>
              <a:rPr lang="fr-CA" altLang="fr-FR" sz="600" b="1">
                <a:ea typeface="ＭＳ Ｐゴシック" charset="-128"/>
              </a:rPr>
              <a:t>Warfarine </a:t>
            </a:r>
          </a:p>
          <a:p>
            <a:pPr defTabSz="896938"/>
            <a:r>
              <a:rPr lang="fr-CA" altLang="fr-FR" sz="600">
                <a:ea typeface="ＭＳ Ｐゴシック" charset="-128"/>
              </a:rPr>
              <a:t>Le traitement initial par la warfarine doit être associé à un agent à action immédiate tel que l</a:t>
            </a:r>
            <a:r>
              <a:rPr lang="fr-CA" altLang="fr-CA" sz="600">
                <a:ea typeface="ＭＳ Ｐゴシック" charset="-128"/>
              </a:rPr>
              <a:t>’</a:t>
            </a:r>
            <a:r>
              <a:rPr lang="fr-CA" altLang="fr-FR" sz="600">
                <a:ea typeface="ＭＳ Ｐゴシック" charset="-128"/>
              </a:rPr>
              <a:t>HBPM durant au moins 5 jours et jusqu</a:t>
            </a:r>
            <a:r>
              <a:rPr lang="fr-CA" altLang="fr-CA" sz="600">
                <a:ea typeface="ＭＳ Ｐゴシック" charset="-128"/>
              </a:rPr>
              <a:t>’</a:t>
            </a:r>
            <a:r>
              <a:rPr lang="fr-CA" altLang="fr-FR" sz="600">
                <a:ea typeface="ＭＳ Ｐゴシック" charset="-128"/>
              </a:rPr>
              <a:t>à ce que le RIN atteigne au moins 2,0. La dose initiale habituelle est de 5 mg 1 fois par jour mais la dose thérapeutique est très variable. Les personnes âgées ou infirmes, de même que les personnes ayant un poids corporel peu élevé doivent généralement recevoir une dose plus faible. Chez ces patients, on doit envisager d</a:t>
            </a:r>
            <a:r>
              <a:rPr lang="fr-CA" altLang="fr-CA" sz="600">
                <a:ea typeface="ＭＳ Ｐゴシック" charset="-128"/>
              </a:rPr>
              <a:t>’</a:t>
            </a:r>
            <a:r>
              <a:rPr lang="fr-CA" altLang="fr-FR" sz="600">
                <a:ea typeface="ＭＳ Ｐゴシック" charset="-128"/>
              </a:rPr>
              <a:t>utiliser une dose initiale de 2 ou 3 mg. Des vérifications fréquentes du RIN doivent être effectuées jusqu</a:t>
            </a:r>
            <a:r>
              <a:rPr lang="fr-CA" altLang="fr-CA" sz="600">
                <a:ea typeface="ＭＳ Ｐゴシック" charset="-128"/>
              </a:rPr>
              <a:t>’</a:t>
            </a:r>
            <a:r>
              <a:rPr lang="fr-CA" altLang="fr-FR" sz="600">
                <a:ea typeface="ＭＳ Ｐゴシック" charset="-128"/>
              </a:rPr>
              <a:t>à ce que celui-ci s</a:t>
            </a:r>
            <a:r>
              <a:rPr lang="fr-CA" altLang="fr-CA" sz="600">
                <a:ea typeface="ＭＳ Ｐゴシック" charset="-128"/>
              </a:rPr>
              <a:t>’</a:t>
            </a:r>
            <a:r>
              <a:rPr lang="fr-CA" altLang="fr-FR" sz="600">
                <a:ea typeface="ＭＳ Ｐゴシック" charset="-128"/>
              </a:rPr>
              <a:t>inscrive dans la plage cible et se stabilise; par la suite, on réduira la fréquence des vérifications. La warfarine interagit avec de nombreux médicaments et aliments, et ces interactions influent sur le RIN. Tout changement des médicaments pris en concomitance et toute apparition d</a:t>
            </a:r>
            <a:r>
              <a:rPr lang="fr-CA" altLang="fr-CA" sz="600">
                <a:ea typeface="ＭＳ Ｐゴシック" charset="-128"/>
              </a:rPr>
              <a:t>’</a:t>
            </a:r>
            <a:r>
              <a:rPr lang="fr-CA" altLang="fr-FR" sz="600">
                <a:ea typeface="ＭＳ Ｐゴシック" charset="-128"/>
              </a:rPr>
              <a:t>un nouveau problème de santé commandent la surveillance du RIN. On ne doit </a:t>
            </a:r>
            <a:r>
              <a:rPr lang="fr-CA" altLang="fr-FR" sz="600" u="sng">
                <a:ea typeface="ＭＳ Ｐゴシック" charset="-128"/>
              </a:rPr>
              <a:t>pas</a:t>
            </a:r>
            <a:r>
              <a:rPr lang="fr-CA" altLang="fr-FR" sz="600">
                <a:ea typeface="ＭＳ Ｐゴシック" charset="-128"/>
              </a:rPr>
              <a:t> encourager les patients à réduire leur consommation d</a:t>
            </a:r>
            <a:r>
              <a:rPr lang="fr-CA" altLang="fr-CA" sz="600">
                <a:ea typeface="ＭＳ Ｐゴシック" charset="-128"/>
              </a:rPr>
              <a:t>’</a:t>
            </a:r>
            <a:r>
              <a:rPr lang="fr-CA" altLang="fr-FR" sz="600">
                <a:ea typeface="ＭＳ Ｐゴシック" charset="-128"/>
              </a:rPr>
              <a:t>aliments riches en vitamine K, mais plutôt les inciter à avoir une alimentation constante et équilibrée.</a:t>
            </a:r>
          </a:p>
          <a:p>
            <a:pPr defTabSz="896938"/>
            <a:endParaRPr lang="fr-CA" altLang="fr-FR" sz="300">
              <a:ea typeface="ＭＳ Ｐゴシック" charset="-128"/>
            </a:endParaRPr>
          </a:p>
          <a:p>
            <a:pPr defTabSz="896938"/>
            <a:r>
              <a:rPr lang="fr-CA" altLang="fr-FR" sz="600" b="1">
                <a:ea typeface="ＭＳ Ｐゴシック" charset="-128"/>
              </a:rPr>
              <a:t>Rivaroxaban</a:t>
            </a:r>
          </a:p>
          <a:p>
            <a:pPr defTabSz="896938"/>
            <a:r>
              <a:rPr lang="fr-CA" altLang="fr-FR" sz="600">
                <a:ea typeface="ＭＳ Ｐゴシック" charset="-128"/>
              </a:rPr>
              <a:t>Le rivaroxaban est indiqué pour le traitement des événements thromboemboliques veineux (thrombose veineuse profonde [TVP], embolie pulmonaire [EP]) et la prévention des récurrences de TVP et d</a:t>
            </a:r>
            <a:r>
              <a:rPr lang="fr-CA" altLang="fr-CA" sz="600">
                <a:ea typeface="ＭＳ Ｐゴシック" charset="-128"/>
              </a:rPr>
              <a:t>’</a:t>
            </a:r>
            <a:r>
              <a:rPr lang="fr-CA" altLang="fr-FR" sz="600">
                <a:ea typeface="ＭＳ Ｐゴシック" charset="-128"/>
              </a:rPr>
              <a:t>EP. Cet agent administré par voie orale est pratique à utiliser et ne requiert aucune transition. Le schéma posologique comporte deux étapes, soit un traitement énergique durant les 21 premiers jours (15 mg 2 fois par jour) puis un traitement quotidien à 20 mg 1 fois par jour.  Pour les nombreux médecins de soins primaires qui ne sont pas à l</a:t>
            </a:r>
            <a:r>
              <a:rPr lang="fr-CA" altLang="fr-CA" sz="600">
                <a:ea typeface="ＭＳ Ｐゴシック" charset="-128"/>
              </a:rPr>
              <a:t>’</a:t>
            </a:r>
            <a:r>
              <a:rPr lang="fr-CA" altLang="fr-FR" sz="600">
                <a:ea typeface="ＭＳ Ｐゴシック" charset="-128"/>
              </a:rPr>
              <a:t>aise de prescrire une HBPM ou qui n</a:t>
            </a:r>
            <a:r>
              <a:rPr lang="fr-CA" altLang="fr-CA" sz="600">
                <a:ea typeface="ＭＳ Ｐゴシック" charset="-128"/>
              </a:rPr>
              <a:t>’</a:t>
            </a:r>
            <a:r>
              <a:rPr lang="fr-CA" altLang="fr-FR" sz="600">
                <a:ea typeface="ＭＳ Ｐゴシック" charset="-128"/>
              </a:rPr>
              <a:t>ont pas le temps ni les ressources nécessaires pour enseigner aux patients la technique d</a:t>
            </a:r>
            <a:r>
              <a:rPr lang="fr-CA" altLang="fr-CA" sz="600">
                <a:ea typeface="ＭＳ Ｐゴシック" charset="-128"/>
              </a:rPr>
              <a:t>’</a:t>
            </a:r>
            <a:r>
              <a:rPr lang="fr-CA" altLang="ja-JP" sz="600">
                <a:ea typeface="ＭＳ Ｐゴシック" charset="-128"/>
              </a:rPr>
              <a:t>auto-injection, le rivaroxaban pourrait être un agent qui permet de traiter les patients sans avoir à les aiguiller vers les urgences, d</a:t>
            </a:r>
            <a:r>
              <a:rPr lang="fr-CA" altLang="fr-CA" sz="600">
                <a:ea typeface="ＭＳ Ｐゴシック" charset="-128"/>
              </a:rPr>
              <a:t>’</a:t>
            </a:r>
            <a:r>
              <a:rPr lang="fr-CA" altLang="ja-JP" sz="600">
                <a:ea typeface="ＭＳ Ｐゴシック" charset="-128"/>
              </a:rPr>
              <a:t>amorcer le traitement plus rapidement, d</a:t>
            </a:r>
            <a:r>
              <a:rPr lang="fr-CA" altLang="fr-CA" sz="600">
                <a:ea typeface="ＭＳ Ｐゴシック" charset="-128"/>
              </a:rPr>
              <a:t>’</a:t>
            </a:r>
            <a:r>
              <a:rPr lang="fr-CA" altLang="ja-JP" sz="600">
                <a:ea typeface="ＭＳ Ｐゴシック" charset="-128"/>
              </a:rPr>
              <a:t>offrir plus de commodité au patient et au médecin et peut-être aussi de réduire le coût des soins de santé. Cela pourrait également offrir une solution aux patients qui ne peuvent pas ou ne veulent pas se faire des injections. Dans le traitement de la TEV, le rivaroxaban n</a:t>
            </a:r>
            <a:r>
              <a:rPr lang="fr-CA" altLang="fr-CA" sz="600">
                <a:ea typeface="ＭＳ Ｐゴシック" charset="-128"/>
              </a:rPr>
              <a:t>’</a:t>
            </a:r>
            <a:r>
              <a:rPr lang="fr-CA" altLang="ja-JP" sz="600">
                <a:ea typeface="ＭＳ Ｐゴシック" charset="-128"/>
              </a:rPr>
              <a:t>est pas recommandé en remplacement de l</a:t>
            </a:r>
            <a:r>
              <a:rPr lang="fr-CA" altLang="fr-CA" sz="600">
                <a:ea typeface="ＭＳ Ｐゴシック" charset="-128"/>
              </a:rPr>
              <a:t>’</a:t>
            </a:r>
            <a:r>
              <a:rPr lang="fr-CA" altLang="ja-JP" sz="600">
                <a:ea typeface="ＭＳ Ｐゴシック" charset="-128"/>
              </a:rPr>
              <a:t>HNF chez les patients ayant un embole pulmonaire dont l</a:t>
            </a:r>
            <a:r>
              <a:rPr lang="fr-CA" altLang="fr-CA" sz="600">
                <a:ea typeface="ＭＳ Ｐゴシック" charset="-128"/>
              </a:rPr>
              <a:t>’</a:t>
            </a:r>
            <a:r>
              <a:rPr lang="fr-CA" altLang="ja-JP" sz="600">
                <a:ea typeface="ＭＳ Ｐゴシック" charset="-128"/>
              </a:rPr>
              <a:t>état hémodynamique est instable, ou qui pourraient subir une thrombolyse ou une embolectomie pulmonaire, car l</a:t>
            </a:r>
            <a:r>
              <a:rPr lang="fr-CA" altLang="fr-CA" sz="600">
                <a:ea typeface="ＭＳ Ｐゴシック" charset="-128"/>
              </a:rPr>
              <a:t>’</a:t>
            </a:r>
            <a:r>
              <a:rPr lang="fr-CA" altLang="ja-JP" sz="600">
                <a:ea typeface="ＭＳ Ｐゴシック" charset="-128"/>
              </a:rPr>
              <a:t>innocuité et l</a:t>
            </a:r>
            <a:r>
              <a:rPr lang="fr-CA" altLang="fr-CA" sz="600">
                <a:ea typeface="ＭＳ Ｐゴシック" charset="-128"/>
              </a:rPr>
              <a:t>’</a:t>
            </a:r>
            <a:r>
              <a:rPr lang="fr-CA" altLang="ja-JP" sz="600">
                <a:ea typeface="ＭＳ Ｐゴシック" charset="-128"/>
              </a:rPr>
              <a:t>efficacité du rivaroxaban n</a:t>
            </a:r>
            <a:r>
              <a:rPr lang="fr-CA" altLang="fr-CA" sz="600">
                <a:ea typeface="ＭＳ Ｐゴシック" charset="-128"/>
              </a:rPr>
              <a:t>’</a:t>
            </a:r>
            <a:r>
              <a:rPr lang="fr-CA" altLang="ja-JP" sz="600">
                <a:ea typeface="ＭＳ Ｐゴシック" charset="-128"/>
              </a:rPr>
              <a:t>ont pas été établies dans ces situations cliniques. Toutefois, lorsque la phase aiguë a pris fin et que l</a:t>
            </a:r>
            <a:r>
              <a:rPr lang="fr-CA" altLang="fr-CA" sz="600">
                <a:ea typeface="ＭＳ Ｐゴシック" charset="-128"/>
              </a:rPr>
              <a:t>’</a:t>
            </a:r>
            <a:r>
              <a:rPr lang="fr-CA" altLang="ja-JP" sz="600">
                <a:ea typeface="ＭＳ Ｐゴシック" charset="-128"/>
              </a:rPr>
              <a:t>état du patient est stable, on peut envisager l</a:t>
            </a:r>
            <a:r>
              <a:rPr lang="fr-CA" altLang="fr-CA" sz="600">
                <a:ea typeface="ＭＳ Ｐゴシック" charset="-128"/>
              </a:rPr>
              <a:t>’</a:t>
            </a:r>
            <a:r>
              <a:rPr lang="fr-CA" altLang="ja-JP" sz="600">
                <a:ea typeface="ＭＳ Ｐゴシック" charset="-128"/>
              </a:rPr>
              <a:t>administration de rivaroxaban.</a:t>
            </a:r>
          </a:p>
          <a:p>
            <a:pPr defTabSz="896938"/>
            <a:endParaRPr lang="fr-CA" altLang="fr-FR" sz="300">
              <a:ea typeface="ＭＳ Ｐゴシック" charset="-128"/>
            </a:endParaRPr>
          </a:p>
          <a:p>
            <a:pPr defTabSz="896938"/>
            <a:r>
              <a:rPr lang="fr-CA" altLang="fr-FR" sz="600" b="1">
                <a:ea typeface="ＭＳ Ｐゴシック" charset="-128"/>
              </a:rPr>
              <a:t>Dabigatran</a:t>
            </a:r>
          </a:p>
          <a:p>
            <a:pPr defTabSz="896938"/>
            <a:r>
              <a:rPr lang="fr-CA" altLang="fr-FR" sz="600">
                <a:ea typeface="ＭＳ Ｐゴシック" charset="-128"/>
              </a:rPr>
              <a:t>Le dabigatran est un autre NACO pour administration orale qui a récemment été approuvé pour le traitement des événements thromboemboliques veineux (thrombose veineuse profonde [TVP], embolie pulmonaire [EP]) et la prévention des récurrences de TVP et d</a:t>
            </a:r>
            <a:r>
              <a:rPr lang="fr-CA" altLang="fr-CA" sz="600">
                <a:ea typeface="ＭＳ Ｐゴシック" charset="-128"/>
              </a:rPr>
              <a:t>’</a:t>
            </a:r>
            <a:r>
              <a:rPr lang="fr-CA" altLang="fr-FR" sz="600">
                <a:ea typeface="ＭＳ Ｐゴシック" charset="-128"/>
              </a:rPr>
              <a:t>EP. La posologie du dabigatran est de 150 mg 2 fois par jour; le passage au dabigatran s</a:t>
            </a:r>
            <a:r>
              <a:rPr lang="fr-CA" altLang="fr-CA" sz="600">
                <a:ea typeface="ＭＳ Ｐゴシック" charset="-128"/>
              </a:rPr>
              <a:t>’</a:t>
            </a:r>
            <a:r>
              <a:rPr lang="fr-CA" altLang="fr-FR" sz="600">
                <a:ea typeface="ＭＳ Ｐゴシック" charset="-128"/>
              </a:rPr>
              <a:t>effectue à la suite d</a:t>
            </a:r>
            <a:r>
              <a:rPr lang="fr-CA" altLang="fr-CA" sz="600">
                <a:ea typeface="ＭＳ Ｐゴシック" charset="-128"/>
              </a:rPr>
              <a:t>’</a:t>
            </a:r>
            <a:r>
              <a:rPr lang="fr-CA" altLang="fr-FR" sz="600">
                <a:ea typeface="ＭＳ Ｐゴシック" charset="-128"/>
              </a:rPr>
              <a:t>un traitement de 5 à 10 jours faisant appel à un anticoagulant pour administration parentérale. </a:t>
            </a:r>
          </a:p>
          <a:p>
            <a:pPr defTabSz="896938"/>
            <a:endParaRPr lang="fr-CA" altLang="fr-FR" sz="300">
              <a:ea typeface="ＭＳ Ｐゴシック" charset="-128"/>
            </a:endParaRPr>
          </a:p>
          <a:p>
            <a:pPr defTabSz="896938"/>
            <a:r>
              <a:rPr lang="fr-CA" altLang="fr-FR" sz="600" b="1">
                <a:ea typeface="ＭＳ Ｐゴシック" charset="-128"/>
              </a:rPr>
              <a:t>Apixaban</a:t>
            </a:r>
          </a:p>
          <a:p>
            <a:pPr defTabSz="896938"/>
            <a:r>
              <a:rPr lang="fr-CA" altLang="fr-FR" sz="600">
                <a:ea typeface="ＭＳ Ｐゴシック" charset="-128"/>
              </a:rPr>
              <a:t>L</a:t>
            </a:r>
            <a:r>
              <a:rPr lang="fr-CA" altLang="fr-CA" sz="600">
                <a:ea typeface="ＭＳ Ｐゴシック" charset="-128"/>
              </a:rPr>
              <a:t>’</a:t>
            </a:r>
            <a:r>
              <a:rPr lang="fr-CA" altLang="ja-JP" sz="600">
                <a:ea typeface="ＭＳ Ｐゴシック" charset="-128"/>
              </a:rPr>
              <a:t>apixaban est un autre NACO pour administration orale qui a récemment été approuvé pour le traitement des événements thromboemboliques veineux (thrombose veineuse profonde [TVP], embolie pulmonaire [EP]) et la prévention des récurrences de TVP et d</a:t>
            </a:r>
            <a:r>
              <a:rPr lang="fr-CA" altLang="fr-CA" sz="600">
                <a:ea typeface="ＭＳ Ｐゴシック" charset="-128"/>
              </a:rPr>
              <a:t>’</a:t>
            </a:r>
            <a:r>
              <a:rPr lang="fr-CA" altLang="ja-JP" sz="600">
                <a:ea typeface="ＭＳ Ｐゴシック" charset="-128"/>
              </a:rPr>
              <a:t>EP. La posologie de l</a:t>
            </a:r>
            <a:r>
              <a:rPr lang="fr-CA" altLang="fr-CA" sz="600">
                <a:ea typeface="ＭＳ Ｐゴシック" charset="-128"/>
              </a:rPr>
              <a:t>’</a:t>
            </a:r>
            <a:r>
              <a:rPr lang="fr-CA" altLang="ja-JP" sz="600">
                <a:ea typeface="ＭＳ Ｐゴシック" charset="-128"/>
              </a:rPr>
              <a:t>apixaban est de 10 mg 2 fois par jour durant 7 jours, puis de 5 mg 2 fois par jour. </a:t>
            </a:r>
          </a:p>
          <a:p>
            <a:pPr defTabSz="896938"/>
            <a:endParaRPr lang="fr-CA" altLang="fr-FR" sz="300" b="1">
              <a:ea typeface="ＭＳ Ｐゴシック" charset="-128"/>
            </a:endParaRPr>
          </a:p>
          <a:p>
            <a:pPr defTabSz="896938"/>
            <a:r>
              <a:rPr lang="fr-CA" altLang="fr-FR" sz="600" b="1">
                <a:ea typeface="ＭＳ Ｐゴシック" charset="-128"/>
              </a:rPr>
              <a:t>HNF</a:t>
            </a:r>
          </a:p>
          <a:p>
            <a:pPr defTabSz="896938"/>
            <a:r>
              <a:rPr lang="fr-CA" altLang="fr-FR" sz="600">
                <a:ea typeface="ＭＳ Ｐゴシック" charset="-128"/>
              </a:rPr>
              <a:t>L</a:t>
            </a:r>
            <a:r>
              <a:rPr lang="fr-CA" altLang="fr-CA" sz="600">
                <a:ea typeface="ＭＳ Ｐゴシック" charset="-128"/>
              </a:rPr>
              <a:t>’</a:t>
            </a:r>
            <a:r>
              <a:rPr lang="fr-CA" altLang="fr-FR" sz="600">
                <a:ea typeface="ＭＳ Ｐゴシック" charset="-128"/>
              </a:rPr>
              <a:t>utilisation de l</a:t>
            </a:r>
            <a:r>
              <a:rPr lang="fr-CA" altLang="fr-CA" sz="600">
                <a:ea typeface="ＭＳ Ｐゴシック" charset="-128"/>
              </a:rPr>
              <a:t>’</a:t>
            </a:r>
            <a:r>
              <a:rPr lang="fr-CA" altLang="fr-FR" sz="600">
                <a:ea typeface="ＭＳ Ｐゴシック" charset="-128"/>
              </a:rPr>
              <a:t>HNF dans le traitement de la TVP est limitée par une marge thérapeutique étroite, la variabilité interindividuelle de l</a:t>
            </a:r>
            <a:r>
              <a:rPr lang="fr-CA" altLang="fr-CA" sz="600">
                <a:ea typeface="ＭＳ Ｐゴシック" charset="-128"/>
              </a:rPr>
              <a:t>’</a:t>
            </a:r>
            <a:r>
              <a:rPr lang="fr-CA" altLang="fr-FR" sz="600">
                <a:ea typeface="ＭＳ Ｐゴシック" charset="-128"/>
              </a:rPr>
              <a:t>effet anticoagulant et le risque accru de TIH. L</a:t>
            </a:r>
            <a:r>
              <a:rPr lang="fr-CA" altLang="fr-CA" sz="600">
                <a:ea typeface="ＭＳ Ｐゴシック" charset="-128"/>
              </a:rPr>
              <a:t>’</a:t>
            </a:r>
            <a:r>
              <a:rPr lang="fr-CA" altLang="fr-FR" sz="600">
                <a:ea typeface="ＭＳ Ｐゴシック" charset="-128"/>
              </a:rPr>
              <a:t>emploi de l</a:t>
            </a:r>
            <a:r>
              <a:rPr lang="fr-CA" altLang="fr-CA" sz="600">
                <a:ea typeface="ＭＳ Ｐゴシック" charset="-128"/>
              </a:rPr>
              <a:t>’</a:t>
            </a:r>
            <a:r>
              <a:rPr lang="fr-CA" altLang="fr-FR" sz="600">
                <a:ea typeface="ＭＳ Ｐゴシック" charset="-128"/>
              </a:rPr>
              <a:t>HNF doit être restreint aux cas suivants : (1) patients atteints d</a:t>
            </a:r>
            <a:r>
              <a:rPr lang="fr-CA" altLang="fr-CA" sz="600">
                <a:ea typeface="ＭＳ Ｐゴシック" charset="-128"/>
              </a:rPr>
              <a:t>’</a:t>
            </a:r>
            <a:r>
              <a:rPr lang="fr-CA" altLang="fr-FR" sz="600">
                <a:ea typeface="ＭＳ Ｐゴシック" charset="-128"/>
              </a:rPr>
              <a:t>insuffisance rénale grave (CrCl &lt; 30 mL/min), chez qui l</a:t>
            </a:r>
            <a:r>
              <a:rPr lang="fr-CA" altLang="fr-CA" sz="600">
                <a:ea typeface="ＭＳ Ｐゴシック" charset="-128"/>
              </a:rPr>
              <a:t>’</a:t>
            </a:r>
            <a:r>
              <a:rPr lang="fr-CA" altLang="fr-FR" sz="600">
                <a:ea typeface="ＭＳ Ｐゴシック" charset="-128"/>
              </a:rPr>
              <a:t>utilisation des HBPM doit être évitée; (2) patients exposés à un risque accru de saignement, chez qui il peut être nécessaire d</a:t>
            </a:r>
            <a:r>
              <a:rPr lang="fr-CA" altLang="fr-CA" sz="600">
                <a:ea typeface="ＭＳ Ｐゴシック" charset="-128"/>
              </a:rPr>
              <a:t>’</a:t>
            </a:r>
            <a:r>
              <a:rPr lang="fr-CA" altLang="fr-FR" sz="600">
                <a:ea typeface="ＭＳ Ｐゴシック" charset="-128"/>
              </a:rPr>
              <a:t>inverser rapidement l</a:t>
            </a:r>
            <a:r>
              <a:rPr lang="fr-CA" altLang="fr-CA" sz="600">
                <a:ea typeface="ＭＳ Ｐゴシック" charset="-128"/>
              </a:rPr>
              <a:t>’</a:t>
            </a:r>
            <a:r>
              <a:rPr lang="fr-CA" altLang="fr-FR" sz="600">
                <a:ea typeface="ＭＳ Ｐゴシック" charset="-128"/>
              </a:rPr>
              <a:t>effet anticoagulant; et (3) patients qui reçoivent un traitement thrombolytique. Par ailleurs, l</a:t>
            </a:r>
            <a:r>
              <a:rPr lang="fr-CA" altLang="fr-CA" sz="600">
                <a:ea typeface="ＭＳ Ｐゴシック" charset="-128"/>
              </a:rPr>
              <a:t>’</a:t>
            </a:r>
            <a:r>
              <a:rPr lang="fr-CA" altLang="fr-FR" sz="600">
                <a:ea typeface="ＭＳ Ｐゴシック" charset="-128"/>
              </a:rPr>
              <a:t>HNF constitue une solution de rechange à l</a:t>
            </a:r>
            <a:r>
              <a:rPr lang="fr-CA" altLang="fr-CA" sz="600">
                <a:ea typeface="ＭＳ Ｐゴシック" charset="-128"/>
              </a:rPr>
              <a:t>’</a:t>
            </a:r>
            <a:r>
              <a:rPr lang="fr-CA" altLang="fr-FR" sz="600">
                <a:ea typeface="ＭＳ Ｐゴシック" charset="-128"/>
              </a:rPr>
              <a:t>HBPM si celle-ci ne peut être utilisée en raison du coût ou d</a:t>
            </a:r>
            <a:r>
              <a:rPr lang="fr-CA" altLang="fr-CA" sz="600">
                <a:ea typeface="ＭＳ Ｐゴシック" charset="-128"/>
              </a:rPr>
              <a:t>’</a:t>
            </a:r>
            <a:r>
              <a:rPr lang="fr-CA" altLang="fr-FR" sz="600">
                <a:ea typeface="ＭＳ Ｐゴシック" charset="-128"/>
              </a:rPr>
              <a:t>une intolérance.</a:t>
            </a:r>
          </a:p>
          <a:p>
            <a:pPr defTabSz="896938"/>
            <a:endParaRPr lang="fr-CA" altLang="fr-FR" sz="300" b="1">
              <a:ea typeface="ＭＳ Ｐゴシック" charset="-128"/>
            </a:endParaRPr>
          </a:p>
          <a:p>
            <a:pPr defTabSz="896938"/>
            <a:r>
              <a:rPr lang="fr-CA" altLang="fr-FR" sz="600" b="1">
                <a:ea typeface="ＭＳ Ｐゴシック" charset="-128"/>
              </a:rPr>
              <a:t>Les patients qui prennent des NACO n</a:t>
            </a:r>
            <a:r>
              <a:rPr lang="fr-CA" altLang="fr-CA" sz="600" b="1">
                <a:ea typeface="ＭＳ Ｐゴシック" charset="-128"/>
              </a:rPr>
              <a:t>’</a:t>
            </a:r>
            <a:r>
              <a:rPr lang="fr-CA" altLang="fr-FR" sz="600" b="1">
                <a:ea typeface="ＭＳ Ｐゴシック" charset="-128"/>
              </a:rPr>
              <a:t>ont pas besoin d</a:t>
            </a:r>
            <a:r>
              <a:rPr lang="fr-CA" altLang="fr-CA" sz="600" b="1">
                <a:ea typeface="ＭＳ Ｐゴシック" charset="-128"/>
              </a:rPr>
              <a:t>’</a:t>
            </a:r>
            <a:r>
              <a:rPr lang="fr-CA" altLang="fr-FR" sz="600" b="1">
                <a:ea typeface="ＭＳ Ｐゴシック" charset="-128"/>
              </a:rPr>
              <a:t>une surveillance aussi fréquente que les patients traités par la warfarine. </a:t>
            </a:r>
          </a:p>
          <a:p>
            <a:pPr defTabSz="896938"/>
            <a:r>
              <a:rPr lang="fr-CA" altLang="fr-FR" sz="600" b="1">
                <a:ea typeface="ＭＳ Ｐゴシック" charset="-128"/>
              </a:rPr>
              <a:t>Rivaroxaban, dabigatran et apixaban – surveillance requise – </a:t>
            </a:r>
            <a:r>
              <a:rPr lang="fr-CA" altLang="fr-FR" sz="600">
                <a:ea typeface="ＭＳ Ｐゴシック" charset="-128"/>
              </a:rPr>
              <a:t>La fonction rénale doit être vérifiée tous les 6 mois chez la majorité des patients qui reçoivent un traitement prolongé par un NACO, et tous les 3 mois chez ceux dont la CrCl est inférieure à 50 mL/min. À l</a:t>
            </a:r>
            <a:r>
              <a:rPr lang="fr-CA" altLang="fr-CA" sz="600">
                <a:ea typeface="ＭＳ Ｐゴシック" charset="-128"/>
              </a:rPr>
              <a:t>’</a:t>
            </a:r>
            <a:r>
              <a:rPr lang="fr-CA" altLang="fr-FR" sz="600">
                <a:ea typeface="ＭＳ Ｐゴシック" charset="-128"/>
              </a:rPr>
              <a:t>occasion de ces suivis, on sera à l</a:t>
            </a:r>
            <a:r>
              <a:rPr lang="fr-CA" altLang="fr-CA" sz="600">
                <a:ea typeface="ＭＳ Ｐゴシック" charset="-128"/>
              </a:rPr>
              <a:t>’</a:t>
            </a:r>
            <a:r>
              <a:rPr lang="fr-CA" altLang="fr-FR" sz="600">
                <a:ea typeface="ＭＳ Ｐゴシック" charset="-128"/>
              </a:rPr>
              <a:t>affût des complications hémorragiques et on vérifiera l</a:t>
            </a:r>
            <a:r>
              <a:rPr lang="fr-CA" altLang="fr-CA" sz="600">
                <a:ea typeface="ＭＳ Ｐゴシック" charset="-128"/>
              </a:rPr>
              <a:t>’</a:t>
            </a:r>
            <a:r>
              <a:rPr lang="fr-CA" altLang="fr-FR" sz="600">
                <a:ea typeface="ＭＳ Ｐゴシック" charset="-128"/>
              </a:rPr>
              <a:t>observance, la médication concomitante et le risque relatif de thromboembolie et de saignement. Ces facteurs peuvent justifier un ajustement de la dose de NACO ou la substitution de warfarine au NACO. </a:t>
            </a:r>
          </a:p>
          <a:p>
            <a:pPr defTabSz="896938"/>
            <a:endParaRPr lang="fr-CA" altLang="fr-FR" sz="300" b="1">
              <a:ea typeface="ＭＳ Ｐゴシック" charset="-128"/>
            </a:endParaRPr>
          </a:p>
          <a:p>
            <a:pPr defTabSz="896938"/>
            <a:r>
              <a:rPr lang="fr-CA" altLang="fr-FR" sz="600" b="1">
                <a:ea typeface="ＭＳ Ｐゴシック" charset="-128"/>
              </a:rPr>
              <a:t>Une surveillance systématique est nécessaire chez tous les patients traités par la warfarine. </a:t>
            </a:r>
            <a:r>
              <a:rPr lang="fr-CA" altLang="fr-FR" sz="600">
                <a:ea typeface="ＭＳ Ｐゴシック" charset="-128"/>
              </a:rPr>
              <a:t>Le RIN ciblé est de 2 à 3. Au début du traitement, la surveillance peut être quotidienne, puis hebdomadaire. Une fois le RIN stabilisé, la fréquence de la surveillance peut être réduite. Elle s</a:t>
            </a:r>
            <a:r>
              <a:rPr lang="fr-CA" altLang="fr-CA" sz="600">
                <a:ea typeface="ＭＳ Ｐゴシック" charset="-128"/>
              </a:rPr>
              <a:t>’</a:t>
            </a:r>
            <a:r>
              <a:rPr lang="fr-CA" altLang="fr-FR" sz="600">
                <a:ea typeface="ＭＳ Ｐゴシック" charset="-128"/>
              </a:rPr>
              <a:t>établit à une fois par mois chez la plupart des patients; chez un groupe restreint de patients dont l</a:t>
            </a:r>
            <a:r>
              <a:rPr lang="fr-CA" altLang="fr-CA" sz="600">
                <a:ea typeface="ＭＳ Ｐゴシック" charset="-128"/>
              </a:rPr>
              <a:t>’</a:t>
            </a:r>
            <a:r>
              <a:rPr lang="fr-CA" altLang="fr-FR" sz="600">
                <a:ea typeface="ＭＳ Ｐゴシック" charset="-128"/>
              </a:rPr>
              <a:t>état est très stable, elle peut atteindre 12 semaines.</a:t>
            </a:r>
            <a:endParaRPr lang="fr-CA" altLang="fr-FR" sz="500" b="1">
              <a:ea typeface="ＭＳ Ｐゴシック" charset="-128"/>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r>
              <a:rPr lang="en-US" altLang="fr-FR">
                <a:solidFill>
                  <a:srgbClr val="000000"/>
                </a:solidFill>
              </a:rPr>
              <a:t>35</a:t>
            </a:r>
          </a:p>
        </p:txBody>
      </p:sp>
    </p:spTree>
    <p:extLst>
      <p:ext uri="{BB962C8B-B14F-4D97-AF65-F5344CB8AC3E}">
        <p14:creationId xmlns:p14="http://schemas.microsoft.com/office/powerpoint/2010/main" val="4208690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55000" lnSpcReduction="20000"/>
          </a:bodyPr>
          <a:lstStyle/>
          <a:p>
            <a:r>
              <a:rPr lang="fr-CA" b="1"/>
              <a:t>Notes du conférencier</a:t>
            </a:r>
          </a:p>
          <a:p>
            <a:pPr marL="181240" indent="-181240">
              <a:buFont typeface="Arial" panose="020B0604020202020204" pitchFamily="34" charset="0"/>
              <a:buChar char="•"/>
            </a:pPr>
            <a:r>
              <a:rPr lang="fr-CA"/>
              <a:t>Chacun des AOD a fait l’objet d’une évaluation dans le cadre d’études importantes de phase III pour le traitement de la TEV.</a:t>
            </a:r>
          </a:p>
          <a:p>
            <a:pPr marL="181240" indent="-181240">
              <a:buFont typeface="Arial" panose="020B0604020202020204" pitchFamily="34" charset="0"/>
              <a:buChar char="•"/>
            </a:pPr>
            <a:r>
              <a:rPr lang="fr-CA"/>
              <a:t>Jusqu’à maintenant, il n’y a pas eu d’essais comparatifs à répartition aléatoire</a:t>
            </a:r>
            <a:r>
              <a:rPr lang="fr-CA" baseline="0"/>
              <a:t> </a:t>
            </a:r>
            <a:r>
              <a:rPr lang="fr-CA"/>
              <a:t>comparant les AOD entre eux; des comparaisons indirectes devraient être envisagées dans un contexte de restrictions du fait qu’on procède à des comparaisons entre essais en fonction de différences dans la conception, la durée de l’essai et les caractéristiques des patients.</a:t>
            </a:r>
          </a:p>
          <a:p>
            <a:pPr marL="181240" indent="-181240">
              <a:buFont typeface="Arial" panose="020B0604020202020204" pitchFamily="34" charset="0"/>
              <a:buChar char="•"/>
            </a:pPr>
            <a:r>
              <a:rPr lang="fr-CA"/>
              <a:t>L’</a:t>
            </a:r>
            <a:r>
              <a:rPr lang="fr-CA" err="1"/>
              <a:t>apixaban</a:t>
            </a:r>
            <a:r>
              <a:rPr lang="fr-CA"/>
              <a:t> et le </a:t>
            </a:r>
            <a:r>
              <a:rPr lang="fr-CA" err="1"/>
              <a:t>rivaroxaban</a:t>
            </a:r>
            <a:r>
              <a:rPr lang="fr-CA"/>
              <a:t> ont fait l’objet d’études en tant que traitement de départ sans héparine, tandis que pour les essais évaluant le </a:t>
            </a:r>
            <a:r>
              <a:rPr lang="fr-CA" err="1"/>
              <a:t>dabigatran</a:t>
            </a:r>
            <a:r>
              <a:rPr lang="fr-CA"/>
              <a:t> et l’</a:t>
            </a:r>
            <a:r>
              <a:rPr lang="fr-CA" err="1"/>
              <a:t>édoxaban</a:t>
            </a:r>
            <a:r>
              <a:rPr lang="fr-CA"/>
              <a:t>, les traitements comprenaient une période préparatoire à l’héparine (non fractionnée ou à bas poids moléculaire).</a:t>
            </a:r>
          </a:p>
          <a:p>
            <a:pPr marL="181240" indent="-181240">
              <a:buFont typeface="Arial" panose="020B0604020202020204" pitchFamily="34" charset="0"/>
              <a:buChar char="•"/>
            </a:pPr>
            <a:r>
              <a:rPr lang="fr-CA"/>
              <a:t>La durée de l’essai était variable, allant de 3 à 12 mois.</a:t>
            </a:r>
          </a:p>
          <a:p>
            <a:pPr marL="181240" indent="-181240">
              <a:buFont typeface="Arial" panose="020B0604020202020204" pitchFamily="34" charset="0"/>
              <a:buChar char="•"/>
            </a:pPr>
            <a:r>
              <a:rPr lang="fr-CA"/>
              <a:t>Toutes les études étaient fondées sur une conception de non-infériorité en comparaison avec un antagoniste de la vitamine K (avec de l’héparine en tant que traitement de départ).</a:t>
            </a:r>
          </a:p>
          <a:p>
            <a:pPr marL="181240" indent="-181240">
              <a:buFont typeface="Arial" panose="020B0604020202020204" pitchFamily="34" charset="0"/>
              <a:buChar char="•"/>
            </a:pPr>
            <a:r>
              <a:rPr lang="fr-CA"/>
              <a:t>Les quatre AOD ont démontré une non-infériorité à l’AVK dans les cas d’une TEV récurrente ou mortelle.</a:t>
            </a:r>
          </a:p>
          <a:p>
            <a:pPr marL="181240" indent="-181240">
              <a:buFont typeface="Arial" panose="020B0604020202020204" pitchFamily="34" charset="0"/>
              <a:buChar char="•"/>
            </a:pPr>
            <a:r>
              <a:rPr lang="fr-CA"/>
              <a:t>La différence clé entre les AOD vient de leur risque comparatif pour ce qui est des hémorragies majeures et de la posologie :</a:t>
            </a:r>
          </a:p>
          <a:p>
            <a:pPr marL="664546" lvl="1" indent="-181240">
              <a:buFont typeface="Arial" panose="020B0604020202020204" pitchFamily="34" charset="0"/>
              <a:buChar char="•"/>
            </a:pPr>
            <a:r>
              <a:rPr lang="fr-CA"/>
              <a:t>L’</a:t>
            </a:r>
            <a:r>
              <a:rPr lang="fr-CA" err="1"/>
              <a:t>apixaban</a:t>
            </a:r>
            <a:r>
              <a:rPr lang="fr-CA"/>
              <a:t> et le </a:t>
            </a:r>
            <a:r>
              <a:rPr lang="fr-CA" err="1"/>
              <a:t>rivaroxaban</a:t>
            </a:r>
            <a:r>
              <a:rPr lang="fr-CA"/>
              <a:t> ont affiché des taux significativement plus bas d’hémorragie que l’AVK.</a:t>
            </a:r>
          </a:p>
          <a:p>
            <a:pPr marL="664546" lvl="1" indent="-181240">
              <a:buFont typeface="Arial" panose="020B0604020202020204" pitchFamily="34" charset="0"/>
              <a:buChar char="•"/>
            </a:pPr>
            <a:r>
              <a:rPr lang="fr-CA"/>
              <a:t>L’</a:t>
            </a:r>
            <a:r>
              <a:rPr lang="fr-CA" err="1"/>
              <a:t>apixaban</a:t>
            </a:r>
            <a:r>
              <a:rPr lang="fr-CA"/>
              <a:t>, le </a:t>
            </a:r>
            <a:r>
              <a:rPr lang="fr-CA" err="1"/>
              <a:t>dabigatran</a:t>
            </a:r>
            <a:r>
              <a:rPr lang="fr-CA"/>
              <a:t> et l’</a:t>
            </a:r>
            <a:r>
              <a:rPr lang="fr-CA" err="1"/>
              <a:t>édoxaban</a:t>
            </a:r>
            <a:r>
              <a:rPr lang="fr-CA"/>
              <a:t> ont affiché des taux significativement plus bas par rapport à un paramètre composé d’hémorragies consistant en des hémorragies majeures ou non majeures mais importantes sur le plan clinique.</a:t>
            </a:r>
          </a:p>
          <a:p>
            <a:pPr marL="664546" lvl="1" indent="-181240">
              <a:buFont typeface="Arial" panose="020B0604020202020204" pitchFamily="34" charset="0"/>
              <a:buChar char="•"/>
            </a:pPr>
            <a:r>
              <a:rPr lang="fr-CA"/>
              <a:t>Le dosage de l’</a:t>
            </a:r>
            <a:r>
              <a:rPr lang="fr-CA" err="1"/>
              <a:t>apixaban</a:t>
            </a:r>
            <a:r>
              <a:rPr lang="fr-CA"/>
              <a:t> et du </a:t>
            </a:r>
            <a:r>
              <a:rPr lang="fr-CA" err="1"/>
              <a:t>dabigatran</a:t>
            </a:r>
            <a:r>
              <a:rPr lang="fr-CA"/>
              <a:t> se fait deux fois par jour, tandis que le dosage de l’</a:t>
            </a:r>
            <a:r>
              <a:rPr lang="fr-CA" err="1"/>
              <a:t>édoxaban</a:t>
            </a:r>
            <a:r>
              <a:rPr lang="fr-CA"/>
              <a:t> se fait une fois par jour, et celui du </a:t>
            </a:r>
            <a:r>
              <a:rPr lang="fr-CA" err="1"/>
              <a:t>rivaroxaban</a:t>
            </a:r>
            <a:r>
              <a:rPr lang="fr-CA"/>
              <a:t> se fait chaque jour après un traitement de 21 jours à deux fois par jour.</a:t>
            </a:r>
          </a:p>
          <a:p>
            <a:pPr lvl="0"/>
            <a:endParaRPr lang="fr-CA"/>
          </a:p>
          <a:p>
            <a:pPr lvl="0"/>
            <a:r>
              <a:rPr lang="en-CA" b="1" err="1"/>
              <a:t>Références</a:t>
            </a:r>
            <a:r>
              <a:rPr lang="en-CA" b="1"/>
              <a:t> :</a:t>
            </a:r>
          </a:p>
          <a:p>
            <a:pPr marL="241653" indent="-241653">
              <a:buAutoNum type="arabicPeriod"/>
              <a:defRPr/>
            </a:pPr>
            <a:r>
              <a:rPr lang="en-GB" err="1">
                <a:cs typeface="Candara"/>
              </a:rPr>
              <a:t>Agnelli</a:t>
            </a:r>
            <a:r>
              <a:rPr lang="en-GB">
                <a:cs typeface="Candara"/>
              </a:rPr>
              <a:t> G, </a:t>
            </a:r>
            <a:r>
              <a:rPr lang="en-GB" i="1">
                <a:cs typeface="Candara"/>
              </a:rPr>
              <a:t>et al. N </a:t>
            </a:r>
            <a:r>
              <a:rPr lang="en-GB" i="1" err="1">
                <a:cs typeface="Candara"/>
              </a:rPr>
              <a:t>Engl</a:t>
            </a:r>
            <a:r>
              <a:rPr lang="en-GB" i="1">
                <a:cs typeface="Candara"/>
              </a:rPr>
              <a:t> J Med. </a:t>
            </a:r>
            <a:r>
              <a:rPr lang="en-GB">
                <a:cs typeface="Candara"/>
              </a:rPr>
              <a:t>2013; 369:799-808. </a:t>
            </a:r>
          </a:p>
          <a:p>
            <a:pPr marL="241653" indent="-241653">
              <a:buAutoNum type="arabicPeriod"/>
              <a:defRPr/>
            </a:pPr>
            <a:r>
              <a:rPr lang="en-CA" kern="0">
                <a:ea typeface="Lato" panose="020F0502020204030203" pitchFamily="34" charset="0"/>
                <a:cs typeface="Lato" panose="020F0502020204030203" pitchFamily="34" charset="0"/>
              </a:rPr>
              <a:t>Pfizer Canada Inc./BMS Canada</a:t>
            </a:r>
            <a:r>
              <a:rPr lang="en-US"/>
              <a:t>. </a:t>
            </a:r>
            <a:r>
              <a:rPr lang="en-US" err="1"/>
              <a:t>Eliquis</a:t>
            </a:r>
            <a:r>
              <a:rPr lang="en-US"/>
              <a:t> (</a:t>
            </a:r>
            <a:r>
              <a:rPr lang="en-US" err="1"/>
              <a:t>apixaban</a:t>
            </a:r>
            <a:r>
              <a:rPr lang="en-US"/>
              <a:t>). </a:t>
            </a:r>
            <a:r>
              <a:rPr lang="en-US" err="1"/>
              <a:t>Monographie</a:t>
            </a:r>
            <a:r>
              <a:rPr lang="en-US"/>
              <a:t> de </a:t>
            </a:r>
            <a:r>
              <a:rPr lang="en-US" err="1"/>
              <a:t>produit</a:t>
            </a:r>
            <a:r>
              <a:rPr lang="en-US"/>
              <a:t>, Montréal, QC, 2016. </a:t>
            </a:r>
          </a:p>
          <a:p>
            <a:pPr marL="241653" indent="-241653">
              <a:buAutoNum type="arabicPeriod"/>
              <a:defRPr/>
            </a:pPr>
            <a:r>
              <a:rPr lang="en-GB">
                <a:cs typeface="Candara"/>
              </a:rPr>
              <a:t>Schulman S, </a:t>
            </a:r>
            <a:r>
              <a:rPr lang="en-GB" i="1">
                <a:cs typeface="Candara"/>
              </a:rPr>
              <a:t>et al. N </a:t>
            </a:r>
            <a:r>
              <a:rPr lang="en-GB" i="1" err="1">
                <a:cs typeface="Candara"/>
              </a:rPr>
              <a:t>Engl</a:t>
            </a:r>
            <a:r>
              <a:rPr lang="en-GB" i="1">
                <a:cs typeface="Candara"/>
              </a:rPr>
              <a:t> J Med</a:t>
            </a:r>
            <a:r>
              <a:rPr lang="en-GB">
                <a:cs typeface="Candara"/>
              </a:rPr>
              <a:t>. 2009; 361:2342-52. </a:t>
            </a:r>
          </a:p>
          <a:p>
            <a:pPr marL="241653" indent="-241653">
              <a:buAutoNum type="arabicPeriod"/>
              <a:defRPr/>
            </a:pPr>
            <a:r>
              <a:rPr lang="en-GB">
                <a:cs typeface="Candara"/>
              </a:rPr>
              <a:t>Schulman S, </a:t>
            </a:r>
            <a:r>
              <a:rPr lang="en-GB" i="1">
                <a:cs typeface="Candara"/>
              </a:rPr>
              <a:t>et al</a:t>
            </a:r>
            <a:r>
              <a:rPr lang="en-GB">
                <a:cs typeface="Candara"/>
              </a:rPr>
              <a:t>. </a:t>
            </a:r>
            <a:r>
              <a:rPr lang="en-GB" i="1">
                <a:cs typeface="Candara"/>
              </a:rPr>
              <a:t>Blood</a:t>
            </a:r>
            <a:r>
              <a:rPr lang="en-GB">
                <a:cs typeface="Candara"/>
              </a:rPr>
              <a:t>. (ASH Annual Meeting Abstracts) 2011; 118 : résumé n</a:t>
            </a:r>
            <a:r>
              <a:rPr lang="fr-FR"/>
              <a:t>° </a:t>
            </a:r>
            <a:r>
              <a:rPr lang="en-GB">
                <a:cs typeface="Candara"/>
              </a:rPr>
              <a:t>205. </a:t>
            </a:r>
          </a:p>
          <a:p>
            <a:pPr marL="241653" indent="-241653">
              <a:buAutoNum type="arabicPeriod"/>
              <a:defRPr/>
            </a:pPr>
            <a:r>
              <a:rPr lang="en-US" err="1"/>
              <a:t>Boehringer</a:t>
            </a:r>
            <a:r>
              <a:rPr lang="en-US"/>
              <a:t> </a:t>
            </a:r>
            <a:r>
              <a:rPr lang="en-US" err="1"/>
              <a:t>Ingelheim</a:t>
            </a:r>
            <a:r>
              <a:rPr lang="en-US"/>
              <a:t> (Canada) Ltd. </a:t>
            </a:r>
            <a:r>
              <a:rPr lang="en-US" err="1"/>
              <a:t>Pradaxa</a:t>
            </a:r>
            <a:r>
              <a:rPr lang="en-US"/>
              <a:t> (</a:t>
            </a:r>
            <a:r>
              <a:rPr lang="en-US" err="1"/>
              <a:t>dabigatran</a:t>
            </a:r>
            <a:r>
              <a:rPr lang="en-US"/>
              <a:t>). </a:t>
            </a:r>
            <a:r>
              <a:rPr lang="en-US" err="1"/>
              <a:t>Monographie</a:t>
            </a:r>
            <a:r>
              <a:rPr lang="en-US"/>
              <a:t> de </a:t>
            </a:r>
            <a:r>
              <a:rPr lang="en-US" err="1"/>
              <a:t>produit</a:t>
            </a:r>
            <a:r>
              <a:rPr lang="en-US"/>
              <a:t>. Burlington, ON, 2016. </a:t>
            </a:r>
          </a:p>
          <a:p>
            <a:pPr marL="241653" indent="-241653">
              <a:buAutoNum type="arabicPeriod"/>
              <a:defRPr/>
            </a:pPr>
            <a:r>
              <a:rPr lang="en-GB">
                <a:cs typeface="Candara"/>
              </a:rPr>
              <a:t>The HOKUSAI-VTE Investigators. </a:t>
            </a:r>
            <a:r>
              <a:rPr lang="en-GB" i="1">
                <a:cs typeface="Candara"/>
              </a:rPr>
              <a:t>N </a:t>
            </a:r>
            <a:r>
              <a:rPr lang="en-GB" i="1" err="1">
                <a:cs typeface="Candara"/>
              </a:rPr>
              <a:t>Engl</a:t>
            </a:r>
            <a:r>
              <a:rPr lang="en-GB" i="1">
                <a:cs typeface="Candara"/>
              </a:rPr>
              <a:t> J Med. </a:t>
            </a:r>
            <a:r>
              <a:rPr lang="en-GB">
                <a:cs typeface="Candara"/>
              </a:rPr>
              <a:t>2013; 369:1406-15. </a:t>
            </a:r>
          </a:p>
          <a:p>
            <a:pPr marL="241653" indent="-241653">
              <a:buAutoNum type="arabicPeriod"/>
              <a:defRPr/>
            </a:pPr>
            <a:r>
              <a:rPr lang="en-US" err="1"/>
              <a:t>Servier</a:t>
            </a:r>
            <a:r>
              <a:rPr lang="en-US"/>
              <a:t> Canada Inc. </a:t>
            </a:r>
            <a:r>
              <a:rPr lang="en-US" err="1"/>
              <a:t>Lixiana</a:t>
            </a:r>
            <a:r>
              <a:rPr lang="en-US"/>
              <a:t> (</a:t>
            </a:r>
            <a:r>
              <a:rPr lang="en-US" err="1"/>
              <a:t>édoxaban</a:t>
            </a:r>
            <a:r>
              <a:rPr lang="en-US"/>
              <a:t>). </a:t>
            </a:r>
            <a:r>
              <a:rPr lang="en-US" err="1"/>
              <a:t>Monographie</a:t>
            </a:r>
            <a:r>
              <a:rPr lang="en-US"/>
              <a:t> de </a:t>
            </a:r>
            <a:r>
              <a:rPr lang="en-US" err="1"/>
              <a:t>produit</a:t>
            </a:r>
            <a:r>
              <a:rPr lang="en-US"/>
              <a:t>. Laval, QC, 2017. </a:t>
            </a:r>
          </a:p>
          <a:p>
            <a:pPr marL="241653" indent="-241653">
              <a:buAutoNum type="arabicPeriod"/>
              <a:defRPr/>
            </a:pPr>
            <a:r>
              <a:rPr lang="en-GB">
                <a:cs typeface="Candara"/>
              </a:rPr>
              <a:t>The EINSTEIN Investigators. </a:t>
            </a:r>
            <a:r>
              <a:rPr lang="en-GB" i="1">
                <a:cs typeface="Candara"/>
              </a:rPr>
              <a:t>New </a:t>
            </a:r>
            <a:r>
              <a:rPr lang="en-GB" i="1" err="1">
                <a:cs typeface="Candara"/>
              </a:rPr>
              <a:t>Engl</a:t>
            </a:r>
            <a:r>
              <a:rPr lang="en-GB" i="1">
                <a:cs typeface="Candara"/>
              </a:rPr>
              <a:t> J Med</a:t>
            </a:r>
            <a:r>
              <a:rPr lang="en-GB">
                <a:cs typeface="Candara"/>
              </a:rPr>
              <a:t>. 2010; 363:2499-510. </a:t>
            </a:r>
          </a:p>
          <a:p>
            <a:pPr marL="241653" indent="-241653">
              <a:buAutoNum type="arabicPeriod"/>
              <a:defRPr/>
            </a:pPr>
            <a:r>
              <a:rPr lang="en-GB">
                <a:cs typeface="Candara"/>
              </a:rPr>
              <a:t>The EINSTEIN-PE Investigators. </a:t>
            </a:r>
            <a:r>
              <a:rPr lang="en-GB" i="1">
                <a:cs typeface="Candara"/>
              </a:rPr>
              <a:t>New </a:t>
            </a:r>
            <a:r>
              <a:rPr lang="en-GB" i="1" err="1">
                <a:cs typeface="Candara"/>
              </a:rPr>
              <a:t>Engl</a:t>
            </a:r>
            <a:r>
              <a:rPr lang="en-GB" i="1">
                <a:cs typeface="Candara"/>
              </a:rPr>
              <a:t> J Med</a:t>
            </a:r>
            <a:r>
              <a:rPr lang="en-GB">
                <a:cs typeface="Candara"/>
              </a:rPr>
              <a:t>. 2012; 366:1287-97. </a:t>
            </a:r>
          </a:p>
          <a:p>
            <a:pPr marL="241653" indent="-241653">
              <a:buAutoNum type="arabicPeriod"/>
              <a:defRPr/>
            </a:pPr>
            <a:r>
              <a:rPr lang="en-GB">
                <a:cs typeface="Candara"/>
              </a:rPr>
              <a:t> </a:t>
            </a:r>
            <a:r>
              <a:rPr lang="en-GB" err="1">
                <a:cs typeface="Candara"/>
              </a:rPr>
              <a:t>Prins</a:t>
            </a:r>
            <a:r>
              <a:rPr lang="en-GB">
                <a:cs typeface="Candara"/>
              </a:rPr>
              <a:t> MH, </a:t>
            </a:r>
            <a:r>
              <a:rPr lang="en-GB" i="1">
                <a:cs typeface="Candara"/>
              </a:rPr>
              <a:t>et al. Thrombosis Journal. </a:t>
            </a:r>
            <a:r>
              <a:rPr lang="en-GB">
                <a:cs typeface="Candara"/>
              </a:rPr>
              <a:t>2013, 11:21. Accessible au : </a:t>
            </a:r>
            <a:r>
              <a:rPr lang="en-GB">
                <a:cs typeface="Candara"/>
                <a:hlinkClick r:id="rId3"/>
              </a:rPr>
              <a:t>http://www.thrombosisjournal.com/content/11/1</a:t>
            </a:r>
            <a:r>
              <a:rPr lang="en-GB">
                <a:cs typeface="Candara"/>
              </a:rPr>
              <a:t>. </a:t>
            </a:r>
          </a:p>
          <a:p>
            <a:pPr marL="241653" indent="-241653">
              <a:buAutoNum type="arabicPeriod"/>
              <a:defRPr/>
            </a:pPr>
            <a:r>
              <a:rPr lang="en-US"/>
              <a:t>Bayer Inc. </a:t>
            </a:r>
            <a:r>
              <a:rPr lang="en-US" err="1"/>
              <a:t>Xarelto</a:t>
            </a:r>
            <a:r>
              <a:rPr lang="en-US"/>
              <a:t> (</a:t>
            </a:r>
            <a:r>
              <a:rPr lang="en-US" err="1"/>
              <a:t>rivaroxaban</a:t>
            </a:r>
            <a:r>
              <a:rPr lang="en-US"/>
              <a:t>). </a:t>
            </a:r>
            <a:r>
              <a:rPr lang="en-US" err="1"/>
              <a:t>Monographie</a:t>
            </a:r>
            <a:r>
              <a:rPr lang="en-US"/>
              <a:t> de </a:t>
            </a:r>
            <a:r>
              <a:rPr lang="en-US" err="1"/>
              <a:t>produit</a:t>
            </a:r>
            <a:r>
              <a:rPr lang="en-US"/>
              <a:t>. Mississauga, ON, 2015.</a:t>
            </a:r>
            <a:endParaRPr lang="en-CA"/>
          </a:p>
        </p:txBody>
      </p:sp>
      <p:sp>
        <p:nvSpPr>
          <p:cNvPr id="4" name="Slide Number Placeholder 3"/>
          <p:cNvSpPr>
            <a:spLocks noGrp="1"/>
          </p:cNvSpPr>
          <p:nvPr>
            <p:ph type="sldNum" sz="quarter" idx="10"/>
          </p:nvPr>
        </p:nvSpPr>
        <p:spPr/>
        <p:txBody>
          <a:bodyPr/>
          <a:lstStyle/>
          <a:p>
            <a:fld id="{D773B865-0C0F-4843-8BF3-458674DF610A}" type="slidenum">
              <a:rPr lang="en-CA" smtClean="0"/>
              <a:pPr/>
              <a:t>24</a:t>
            </a:fld>
            <a:endParaRPr lang="en-CA"/>
          </a:p>
        </p:txBody>
      </p:sp>
    </p:spTree>
    <p:extLst>
      <p:ext uri="{BB962C8B-B14F-4D97-AF65-F5344CB8AC3E}">
        <p14:creationId xmlns:p14="http://schemas.microsoft.com/office/powerpoint/2010/main" val="75899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400" y="4321174"/>
            <a:ext cx="6126480" cy="5278359"/>
          </a:xfrm>
        </p:spPr>
        <p:txBody>
          <a:bodyPr>
            <a:normAutofit lnSpcReduction="10000"/>
          </a:bodyPr>
          <a:lstStyle/>
          <a:p>
            <a:r>
              <a:rPr lang="fr-CA" altLang="en-US" b="1" dirty="0"/>
              <a:t>Notes du conférencier </a:t>
            </a:r>
          </a:p>
          <a:p>
            <a:pPr marL="191577" indent="-191577">
              <a:buFont typeface="Arial"/>
              <a:buChar char="•"/>
            </a:pPr>
            <a:r>
              <a:rPr lang="fr-CA" dirty="0"/>
              <a:t>Il existe plusieurs différences entre les AOD sur le plan de leur pharmacologie clinique, comme le montre la présente diapositive. </a:t>
            </a:r>
          </a:p>
          <a:p>
            <a:pPr marL="191577" indent="-191577">
              <a:buFont typeface="Arial"/>
              <a:buChar char="•"/>
            </a:pPr>
            <a:r>
              <a:rPr lang="fr-CA" dirty="0"/>
              <a:t>Des paramètres comme la fonction rénale limite, une sensibilité à la dyspepsie, un apport alimentaire irrégulier, le besoin d’un emballage alvéolaire de médicaments préparé par le pharmacien, une déficience cognitive et la non-adhérence à un schéma posologique deux fois par jour peuvent être utiles dans le choix du meilleur agent à prescrire à chaque patient.</a:t>
            </a:r>
          </a:p>
          <a:p>
            <a:pPr marL="191577" indent="-191577">
              <a:buFont typeface="Arial"/>
              <a:buChar char="•"/>
            </a:pPr>
            <a:r>
              <a:rPr lang="fr-CA" dirty="0"/>
              <a:t>Il faut savoir que l’administration de </a:t>
            </a:r>
            <a:r>
              <a:rPr lang="fr-CA" dirty="0" err="1"/>
              <a:t>dabigatran</a:t>
            </a:r>
            <a:r>
              <a:rPr lang="fr-CA" dirty="0"/>
              <a:t>, d’</a:t>
            </a:r>
            <a:r>
              <a:rPr lang="fr-CA" dirty="0" err="1"/>
              <a:t>édoxaban</a:t>
            </a:r>
            <a:r>
              <a:rPr lang="fr-CA" dirty="0"/>
              <a:t> et de </a:t>
            </a:r>
            <a:r>
              <a:rPr lang="fr-CA" dirty="0" err="1"/>
              <a:t>rivaroxaban</a:t>
            </a:r>
            <a:r>
              <a:rPr lang="fr-CA" dirty="0"/>
              <a:t> aux patients présentant une clairance de la créatinine inférieure à 30 </a:t>
            </a:r>
            <a:r>
              <a:rPr lang="fr-CA" dirty="0" err="1"/>
              <a:t>mL</a:t>
            </a:r>
            <a:r>
              <a:rPr lang="fr-CA" dirty="0"/>
              <a:t>/min n’est pas recommandée dans leur monographie respective; l’</a:t>
            </a:r>
            <a:r>
              <a:rPr lang="fr-CA" dirty="0" err="1"/>
              <a:t>apixaban</a:t>
            </a:r>
            <a:r>
              <a:rPr lang="fr-CA" dirty="0"/>
              <a:t>, lui, n’est pas recommandé selon sa monographie pour les patients présentant une clairance de la créatinine inférieure à 15 </a:t>
            </a:r>
            <a:r>
              <a:rPr lang="fr-CA" dirty="0" err="1"/>
              <a:t>mL</a:t>
            </a:r>
            <a:r>
              <a:rPr lang="fr-CA" dirty="0"/>
              <a:t>/min ou sous dialyse. De plus, comme les données peu nombreuses concernant les patients atteints d’insuffisance rénale grave (clairance de la créatinine de 15 à 29 </a:t>
            </a:r>
            <a:r>
              <a:rPr lang="fr-CA" dirty="0" err="1"/>
              <a:t>mL</a:t>
            </a:r>
            <a:r>
              <a:rPr lang="fr-CA" dirty="0"/>
              <a:t>/min) recueillies durant les essais cliniques semblent indiquer que ces patients présentent une concentration plasmatique accrue d’</a:t>
            </a:r>
            <a:r>
              <a:rPr lang="fr-CA" dirty="0" err="1"/>
              <a:t>apixaban</a:t>
            </a:r>
            <a:r>
              <a:rPr lang="fr-CA" dirty="0"/>
              <a:t>, ce dernier doit leur être administré avec prudence, car le risque d’hémorragie pourrait être plus élevé.</a:t>
            </a:r>
          </a:p>
          <a:p>
            <a:pPr marL="191577" indent="-191577">
              <a:buFont typeface="Arial"/>
              <a:buChar char="•"/>
            </a:pPr>
            <a:r>
              <a:rPr lang="fr-CA" dirty="0"/>
              <a:t>Il est également important de noter que le </a:t>
            </a:r>
            <a:r>
              <a:rPr lang="fr-CA" dirty="0" err="1"/>
              <a:t>rivaroxaban</a:t>
            </a:r>
            <a:r>
              <a:rPr lang="fr-CA" dirty="0"/>
              <a:t> doit être pris avec de la nourriture car la biodisponibilité orale du comprimé de 20 mg est réduite à 66% lorsqu'il est pris sans nourriture. </a:t>
            </a:r>
          </a:p>
          <a:p>
            <a:pPr marL="191577" indent="-191577">
              <a:buFont typeface="Arial"/>
              <a:buChar char="•"/>
            </a:pPr>
            <a:endParaRPr lang="fr-CA" b="1" dirty="0"/>
          </a:p>
          <a:p>
            <a:r>
              <a:rPr lang="fr-CA" b="1" dirty="0"/>
              <a:t>Références :</a:t>
            </a:r>
          </a:p>
          <a:p>
            <a:pPr marL="181240" indent="-181240">
              <a:buFont typeface="Arial"/>
              <a:buChar char="•"/>
              <a:defRPr/>
            </a:pPr>
            <a:r>
              <a:rPr lang="fr-CA" kern="0" dirty="0">
                <a:ea typeface="Lato" panose="020F0502020204030203" pitchFamily="34" charset="0"/>
                <a:cs typeface="Lato" panose="020F0502020204030203" pitchFamily="34" charset="0"/>
              </a:rPr>
              <a:t>Pfizer Canada Inc./BMS Canada. </a:t>
            </a:r>
            <a:r>
              <a:rPr lang="fr-CA" kern="0" dirty="0" err="1">
                <a:ea typeface="Lato" panose="020F0502020204030203" pitchFamily="34" charset="0"/>
                <a:cs typeface="Lato" panose="020F0502020204030203" pitchFamily="34" charset="0"/>
              </a:rPr>
              <a:t>Eliquis</a:t>
            </a:r>
            <a:r>
              <a:rPr lang="en-CA" cap="all" baseline="30000" dirty="0">
                <a:ea typeface="Lato" panose="020F0502020204030203" pitchFamily="34" charset="0"/>
                <a:cs typeface="Lato" panose="020F0502020204030203" pitchFamily="34" charset="0"/>
              </a:rPr>
              <a:t>MD</a:t>
            </a:r>
            <a:r>
              <a:rPr lang="fr-CA" kern="0" dirty="0">
                <a:ea typeface="Lato" panose="020F0502020204030203" pitchFamily="34" charset="0"/>
                <a:cs typeface="Lato" panose="020F0502020204030203" pitchFamily="34" charset="0"/>
              </a:rPr>
              <a:t> (</a:t>
            </a:r>
            <a:r>
              <a:rPr lang="fr-CA" kern="0" dirty="0" err="1">
                <a:ea typeface="Lato" panose="020F0502020204030203" pitchFamily="34" charset="0"/>
                <a:cs typeface="Lato" panose="020F0502020204030203" pitchFamily="34" charset="0"/>
              </a:rPr>
              <a:t>apixaban</a:t>
            </a:r>
            <a:r>
              <a:rPr lang="fr-CA" kern="0" dirty="0">
                <a:ea typeface="Lato" panose="020F0502020204030203" pitchFamily="34" charset="0"/>
                <a:cs typeface="Lato" panose="020F0502020204030203" pitchFamily="34" charset="0"/>
              </a:rPr>
              <a:t>). Monographie de produit, Montréal, QC, 2016.</a:t>
            </a:r>
          </a:p>
          <a:p>
            <a:pPr marL="181240" indent="-181240">
              <a:buFont typeface="Arial"/>
              <a:buChar char="•"/>
              <a:defRPr/>
            </a:pPr>
            <a:r>
              <a:rPr lang="fr-CA" kern="0" dirty="0" err="1">
                <a:ea typeface="Lato" panose="020F0502020204030203" pitchFamily="34" charset="0"/>
                <a:cs typeface="Lato" panose="020F0502020204030203" pitchFamily="34" charset="0"/>
              </a:rPr>
              <a:t>Boehringer</a:t>
            </a:r>
            <a:r>
              <a:rPr lang="fr-CA" kern="0" dirty="0">
                <a:ea typeface="Lato" panose="020F0502020204030203" pitchFamily="34" charset="0"/>
                <a:cs typeface="Lato" panose="020F0502020204030203" pitchFamily="34" charset="0"/>
              </a:rPr>
              <a:t> </a:t>
            </a:r>
            <a:r>
              <a:rPr lang="fr-CA" kern="0" dirty="0" err="1">
                <a:ea typeface="Lato" panose="020F0502020204030203" pitchFamily="34" charset="0"/>
                <a:cs typeface="Lato" panose="020F0502020204030203" pitchFamily="34" charset="0"/>
              </a:rPr>
              <a:t>Ingelheim</a:t>
            </a:r>
            <a:r>
              <a:rPr lang="fr-CA" kern="0" dirty="0">
                <a:ea typeface="Lato" panose="020F0502020204030203" pitchFamily="34" charset="0"/>
                <a:cs typeface="Lato" panose="020F0502020204030203" pitchFamily="34" charset="0"/>
              </a:rPr>
              <a:t> Canada Ltd. </a:t>
            </a:r>
            <a:r>
              <a:rPr lang="fr-CA" kern="0" dirty="0" err="1">
                <a:ea typeface="Lato" panose="020F0502020204030203" pitchFamily="34" charset="0"/>
                <a:cs typeface="Lato" panose="020F0502020204030203" pitchFamily="34" charset="0"/>
              </a:rPr>
              <a:t>Pradaxa</a:t>
            </a:r>
            <a:r>
              <a:rPr lang="en-CA" b="1" cap="all" baseline="30000" dirty="0">
                <a:ea typeface="Lato" panose="020F0502020204030203" pitchFamily="34" charset="0"/>
                <a:cs typeface="Lato" panose="020F0502020204030203" pitchFamily="34" charset="0"/>
              </a:rPr>
              <a:t>®</a:t>
            </a:r>
            <a:r>
              <a:rPr lang="fr-CA" kern="0" dirty="0">
                <a:ea typeface="Lato" panose="020F0502020204030203" pitchFamily="34" charset="0"/>
                <a:cs typeface="Lato" panose="020F0502020204030203" pitchFamily="34" charset="0"/>
              </a:rPr>
              <a:t> (</a:t>
            </a:r>
            <a:r>
              <a:rPr lang="fr-CA" kern="0" dirty="0" err="1">
                <a:ea typeface="Lato" panose="020F0502020204030203" pitchFamily="34" charset="0"/>
                <a:cs typeface="Lato" panose="020F0502020204030203" pitchFamily="34" charset="0"/>
              </a:rPr>
              <a:t>dabigatran</a:t>
            </a:r>
            <a:r>
              <a:rPr lang="fr-CA" kern="0" dirty="0">
                <a:ea typeface="Lato" panose="020F0502020204030203" pitchFamily="34" charset="0"/>
                <a:cs typeface="Lato" panose="020F0502020204030203" pitchFamily="34" charset="0"/>
              </a:rPr>
              <a:t>). Monographie de produit, Burlington, ON, 2016.</a:t>
            </a:r>
          </a:p>
          <a:p>
            <a:pPr marL="181240" indent="-181240">
              <a:buFont typeface="Arial"/>
              <a:buChar char="•"/>
              <a:defRPr/>
            </a:pPr>
            <a:r>
              <a:rPr lang="fr-CA" kern="0" dirty="0" err="1">
                <a:ea typeface="Lato" panose="020F0502020204030203" pitchFamily="34" charset="0"/>
                <a:cs typeface="Lato" panose="020F0502020204030203" pitchFamily="34" charset="0"/>
              </a:rPr>
              <a:t>Servier</a:t>
            </a:r>
            <a:r>
              <a:rPr lang="fr-CA" kern="0" dirty="0">
                <a:ea typeface="Lato" panose="020F0502020204030203" pitchFamily="34" charset="0"/>
                <a:cs typeface="Lato" panose="020F0502020204030203" pitchFamily="34" charset="0"/>
              </a:rPr>
              <a:t> Canada Inc. </a:t>
            </a:r>
            <a:r>
              <a:rPr lang="fr-CA" kern="0" dirty="0" err="1">
                <a:ea typeface="Lato" panose="020F0502020204030203" pitchFamily="34" charset="0"/>
                <a:cs typeface="Lato" panose="020F0502020204030203" pitchFamily="34" charset="0"/>
              </a:rPr>
              <a:t>Lixiana</a:t>
            </a:r>
            <a:r>
              <a:rPr lang="en-CA" b="1" cap="all" baseline="30000" dirty="0">
                <a:ea typeface="Lato" panose="020F0502020204030203" pitchFamily="34" charset="0"/>
                <a:cs typeface="Lato" panose="020F0502020204030203" pitchFamily="34" charset="0"/>
              </a:rPr>
              <a:t>®</a:t>
            </a:r>
            <a:r>
              <a:rPr lang="fr-CA" kern="0" dirty="0">
                <a:ea typeface="Lato" panose="020F0502020204030203" pitchFamily="34" charset="0"/>
                <a:cs typeface="Lato" panose="020F0502020204030203" pitchFamily="34" charset="0"/>
              </a:rPr>
              <a:t> (</a:t>
            </a:r>
            <a:r>
              <a:rPr lang="fr-CA" kern="0" dirty="0" err="1">
                <a:ea typeface="Lato" panose="020F0502020204030203" pitchFamily="34" charset="0"/>
                <a:cs typeface="Lato" panose="020F0502020204030203" pitchFamily="34" charset="0"/>
              </a:rPr>
              <a:t>édoxaban</a:t>
            </a:r>
            <a:r>
              <a:rPr lang="fr-CA" kern="0" dirty="0">
                <a:ea typeface="Lato" panose="020F0502020204030203" pitchFamily="34" charset="0"/>
                <a:cs typeface="Lato" panose="020F0502020204030203" pitchFamily="34" charset="0"/>
              </a:rPr>
              <a:t>). Monographie de produit, Laval, QC, 2017.</a:t>
            </a:r>
          </a:p>
          <a:p>
            <a:pPr marL="181240" indent="-181240">
              <a:buFont typeface="Arial"/>
              <a:buChar char="•"/>
              <a:defRPr/>
            </a:pPr>
            <a:r>
              <a:rPr lang="fr-CA" kern="0" dirty="0">
                <a:ea typeface="Lato" panose="020F0502020204030203" pitchFamily="34" charset="0"/>
                <a:cs typeface="Lato" panose="020F0502020204030203" pitchFamily="34" charset="0"/>
              </a:rPr>
              <a:t>Bayer Inc. </a:t>
            </a:r>
            <a:r>
              <a:rPr lang="fr-CA" kern="0" dirty="0" err="1">
                <a:ea typeface="Lato" panose="020F0502020204030203" pitchFamily="34" charset="0"/>
                <a:cs typeface="Lato" panose="020F0502020204030203" pitchFamily="34" charset="0"/>
              </a:rPr>
              <a:t>Xarelto</a:t>
            </a:r>
            <a:r>
              <a:rPr lang="en-CA" b="1" cap="all" baseline="30000" dirty="0">
                <a:ea typeface="Lato" panose="020F0502020204030203" pitchFamily="34" charset="0"/>
                <a:cs typeface="Lato" panose="020F0502020204030203" pitchFamily="34" charset="0"/>
              </a:rPr>
              <a:t>®</a:t>
            </a:r>
            <a:r>
              <a:rPr lang="fr-CA" kern="0" dirty="0">
                <a:ea typeface="Lato" panose="020F0502020204030203" pitchFamily="34" charset="0"/>
                <a:cs typeface="Lato" panose="020F0502020204030203" pitchFamily="34" charset="0"/>
              </a:rPr>
              <a:t> (</a:t>
            </a:r>
            <a:r>
              <a:rPr lang="fr-CA" kern="0" dirty="0" err="1">
                <a:ea typeface="Lato" panose="020F0502020204030203" pitchFamily="34" charset="0"/>
                <a:cs typeface="Lato" panose="020F0502020204030203" pitchFamily="34" charset="0"/>
              </a:rPr>
              <a:t>rivaroxaban</a:t>
            </a:r>
            <a:r>
              <a:rPr lang="fr-CA" kern="0" dirty="0">
                <a:ea typeface="Lato" panose="020F0502020204030203" pitchFamily="34" charset="0"/>
                <a:cs typeface="Lato" panose="020F0502020204030203" pitchFamily="34" charset="0"/>
              </a:rPr>
              <a:t>). Monographie de produit, Mississauga, ON, 2015.</a:t>
            </a:r>
          </a:p>
        </p:txBody>
      </p:sp>
      <p:sp>
        <p:nvSpPr>
          <p:cNvPr id="4" name="Slide Number Placeholder 3"/>
          <p:cNvSpPr>
            <a:spLocks noGrp="1"/>
          </p:cNvSpPr>
          <p:nvPr>
            <p:ph type="sldNum" sz="quarter" idx="10"/>
          </p:nvPr>
        </p:nvSpPr>
        <p:spPr/>
        <p:txBody>
          <a:bodyPr/>
          <a:lstStyle/>
          <a:p>
            <a:fld id="{D773B865-0C0F-4843-8BF3-458674DF610A}"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332105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xfrm>
            <a:off x="1143000" y="5984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p:cNvSpPr>
            <a:spLocks noGrp="1"/>
          </p:cNvSpPr>
          <p:nvPr>
            <p:ph type="body" idx="1"/>
          </p:nvPr>
        </p:nvSpPr>
        <p:spPr bwMode="auto">
          <a:xfrm>
            <a:off x="769939" y="4128483"/>
            <a:ext cx="5318124" cy="4737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47628" indent="-247628" defTabSz="636531"/>
            <a:r>
              <a:rPr lang="fr-CA" b="1">
                <a:ea typeface="ＭＳ Ｐゴシック" pitchFamily="34" charset="-128"/>
              </a:rPr>
              <a:t>Notes du conférencier</a:t>
            </a:r>
          </a:p>
          <a:p>
            <a:pPr marL="171435" indent="-171435" defTabSz="636531">
              <a:buFont typeface="Arial"/>
              <a:buChar char="•"/>
            </a:pPr>
            <a:r>
              <a:rPr lang="fr-CA">
                <a:ea typeface="ＭＳ Ｐゴシック" pitchFamily="34" charset="-128"/>
              </a:rPr>
              <a:t>La présente orientation repose sur plusieurs facteurs, y compris :</a:t>
            </a:r>
          </a:p>
          <a:p>
            <a:pPr marL="629944" indent="-171435" defTabSz="636531">
              <a:buFont typeface="Arial" panose="020B0604020202020204" pitchFamily="34" charset="0"/>
              <a:buChar char="•"/>
            </a:pPr>
            <a:r>
              <a:rPr lang="fr-CA">
                <a:ea typeface="ＭＳ Ｐゴシック" pitchFamily="34" charset="-128"/>
              </a:rPr>
              <a:t>l’accessibilité d’essais importants à répartition aléatoire comparant chacun des AOD (avec ou sans un traitement de départ à l’héparine) avec un traitement à l’AVK (avec un traitement de départ à l’héparine) en vue d’un traitement aigu et à long terme de la TEV;</a:t>
            </a:r>
          </a:p>
          <a:p>
            <a:pPr marL="629944" indent="-171435" defTabSz="636531">
              <a:buFont typeface="Arial" panose="020B0604020202020204" pitchFamily="34" charset="0"/>
              <a:buChar char="•"/>
            </a:pPr>
            <a:r>
              <a:rPr lang="fr-CA">
                <a:ea typeface="ＭＳ Ｐゴシック" pitchFamily="34" charset="-128"/>
              </a:rPr>
              <a:t>des examens systématiques et une méta-analyse en réseau de ces études;</a:t>
            </a:r>
          </a:p>
          <a:p>
            <a:pPr marL="629944" indent="-171435" defTabSz="636531">
              <a:buFont typeface="Arial" panose="020B0604020202020204" pitchFamily="34" charset="0"/>
              <a:buChar char="•"/>
            </a:pPr>
            <a:r>
              <a:rPr lang="fr-CA">
                <a:ea typeface="ＭＳ Ｐゴシック" pitchFamily="34" charset="-128"/>
              </a:rPr>
              <a:t>une vaste expérience clinique d’utilisation des AOD chez des patients atteints de la TEV.</a:t>
            </a:r>
          </a:p>
          <a:p>
            <a:pPr marL="171435" indent="-171435" defTabSz="636531">
              <a:buFont typeface="Arial"/>
              <a:buChar char="•"/>
            </a:pPr>
            <a:r>
              <a:rPr lang="fr-CA">
                <a:ea typeface="ＭＳ Ｐゴシック" pitchFamily="34" charset="-128"/>
              </a:rPr>
              <a:t>Le comité des lignes directrices CHEST a émis plusieurs conclusions en appui à leur préférence pour les AOD plutôt que pour un traitement par l’AVK :</a:t>
            </a:r>
          </a:p>
          <a:p>
            <a:pPr marL="629944" indent="-172785" defTabSz="636531">
              <a:buFont typeface="Arial" panose="020B0604020202020204" pitchFamily="34" charset="0"/>
              <a:buChar char="•"/>
            </a:pPr>
            <a:r>
              <a:rPr lang="fr-CA">
                <a:ea typeface="ＭＳ Ｐゴシック" pitchFamily="34" charset="-128"/>
              </a:rPr>
              <a:t>Une réduction des risques d’une TEV où tous les AOD semblent avoir un effet comparable à l’AVK.</a:t>
            </a:r>
          </a:p>
          <a:p>
            <a:pPr marL="629944" indent="-172785" defTabSz="636531">
              <a:buFont typeface="Arial" panose="020B0604020202020204" pitchFamily="34" charset="0"/>
              <a:buChar char="•"/>
            </a:pPr>
            <a:r>
              <a:rPr lang="fr-CA">
                <a:ea typeface="ＭＳ Ｐゴシック" pitchFamily="34" charset="-128"/>
              </a:rPr>
              <a:t>Des comparaisons indirectes semblent indiquer qu’une réduction du risque d’une TEV récurrente est similaire d’un AOD à l’autre. </a:t>
            </a:r>
          </a:p>
          <a:p>
            <a:pPr marL="629944" indent="-172785" defTabSz="636531">
              <a:buFont typeface="Arial" panose="020B0604020202020204" pitchFamily="34" charset="0"/>
              <a:buChar char="•"/>
            </a:pPr>
            <a:r>
              <a:rPr lang="fr-CA">
                <a:ea typeface="ＭＳ Ｐゴシック" pitchFamily="34" charset="-128"/>
              </a:rPr>
              <a:t>Le risque d’hémorragie par la prise de AOD, tout particulièrement une hémorragie intracrânienne, est moins élevé par la prise de AOD comparativement à un traitement par l’AVK. </a:t>
            </a:r>
          </a:p>
          <a:p>
            <a:pPr marL="629944" indent="-172785" defTabSz="636531">
              <a:buFont typeface="Arial" panose="020B0604020202020204" pitchFamily="34" charset="0"/>
              <a:buChar char="•"/>
            </a:pPr>
            <a:r>
              <a:rPr lang="fr-CA">
                <a:ea typeface="ＭＳ Ｐゴシック" pitchFamily="34" charset="-128"/>
              </a:rPr>
              <a:t>Malgré le manque d’agents désactivateurs spécifiques pour les AOD, le risque d’une hémorragie mortelle semble ne pas être supérieur en ce qui concerne les AOD comparativement à un traitement par les AVK.</a:t>
            </a:r>
          </a:p>
          <a:p>
            <a:pPr defTabSz="636531"/>
            <a:endParaRPr lang="fr-CA">
              <a:ea typeface="ＭＳ Ｐゴシック" pitchFamily="34" charset="-128"/>
            </a:endParaRPr>
          </a:p>
          <a:p>
            <a:pPr defTabSz="636531"/>
            <a:r>
              <a:rPr lang="fr-CA" b="1">
                <a:ea typeface="ＭＳ Ｐゴシック" pitchFamily="34" charset="-128"/>
              </a:rPr>
              <a:t>Référence :</a:t>
            </a:r>
          </a:p>
          <a:p>
            <a:pPr marL="171435" indent="-171435" defTabSz="636531">
              <a:buFont typeface="Arial"/>
              <a:buChar char="•"/>
            </a:pPr>
            <a:r>
              <a:rPr lang="fr-CA" err="1">
                <a:ea typeface="ＭＳ Ｐゴシック" pitchFamily="34" charset="-128"/>
              </a:rPr>
              <a:t>Kearon</a:t>
            </a:r>
            <a:r>
              <a:rPr lang="fr-CA">
                <a:ea typeface="ＭＳ Ｐゴシック" pitchFamily="34" charset="-128"/>
              </a:rPr>
              <a:t> C, </a:t>
            </a:r>
            <a:r>
              <a:rPr lang="fr-CA" i="1">
                <a:ea typeface="ＭＳ Ｐゴシック" pitchFamily="34" charset="-128"/>
              </a:rPr>
              <a:t>et al</a:t>
            </a:r>
            <a:r>
              <a:rPr lang="fr-CA">
                <a:ea typeface="ＭＳ Ｐゴシック" pitchFamily="34" charset="-128"/>
              </a:rPr>
              <a:t>. </a:t>
            </a:r>
            <a:r>
              <a:rPr lang="fr-CA" err="1">
                <a:ea typeface="ＭＳ Ｐゴシック" pitchFamily="34" charset="-128"/>
              </a:rPr>
              <a:t>Antithrombotic</a:t>
            </a:r>
            <a:r>
              <a:rPr lang="fr-CA">
                <a:ea typeface="ＭＳ Ｐゴシック" pitchFamily="34" charset="-128"/>
              </a:rPr>
              <a:t> </a:t>
            </a:r>
            <a:r>
              <a:rPr lang="fr-CA" err="1">
                <a:ea typeface="ＭＳ Ｐゴシック" pitchFamily="34" charset="-128"/>
              </a:rPr>
              <a:t>therapy</a:t>
            </a:r>
            <a:r>
              <a:rPr lang="fr-CA">
                <a:ea typeface="ＭＳ Ｐゴシック" pitchFamily="34" charset="-128"/>
              </a:rPr>
              <a:t> for VTE </a:t>
            </a:r>
            <a:r>
              <a:rPr lang="fr-CA" err="1">
                <a:ea typeface="ＭＳ Ｐゴシック" pitchFamily="34" charset="-128"/>
              </a:rPr>
              <a:t>disease</a:t>
            </a:r>
            <a:r>
              <a:rPr lang="fr-CA">
                <a:ea typeface="ＭＳ Ｐゴシック" pitchFamily="34" charset="-128"/>
              </a:rPr>
              <a:t>: CHEST Guideline and Expert Panel Report. </a:t>
            </a:r>
            <a:r>
              <a:rPr lang="fr-CA" i="1" err="1">
                <a:ea typeface="ＭＳ Ｐゴシック" pitchFamily="34" charset="-128"/>
              </a:rPr>
              <a:t>Chest</a:t>
            </a:r>
            <a:r>
              <a:rPr lang="fr-CA">
                <a:ea typeface="ＭＳ Ｐゴシック" pitchFamily="34" charset="-128"/>
              </a:rPr>
              <a:t>. 2016; 149(2):315-52.</a:t>
            </a:r>
          </a:p>
        </p:txBody>
      </p:sp>
      <p:sp>
        <p:nvSpPr>
          <p:cNvPr id="4" name="Slide Number Placeholder 3"/>
          <p:cNvSpPr>
            <a:spLocks noGrp="1"/>
          </p:cNvSpPr>
          <p:nvPr>
            <p:ph type="sldNum" sz="quarter" idx="5"/>
          </p:nvPr>
        </p:nvSpPr>
        <p:spPr>
          <a:xfrm>
            <a:off x="3884613" y="8697309"/>
            <a:ext cx="2971800" cy="457200"/>
          </a:xfrm>
        </p:spPr>
        <p:txBody>
          <a:bodyPr/>
          <a:lstStyle/>
          <a:p>
            <a:fld id="{D773B865-0C0F-4843-8BF3-458674DF610A}"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68667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xfrm>
            <a:off x="1143000" y="5984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p:cNvSpPr>
            <a:spLocks noGrp="1"/>
          </p:cNvSpPr>
          <p:nvPr>
            <p:ph type="body" idx="1"/>
          </p:nvPr>
        </p:nvSpPr>
        <p:spPr bwMode="auto">
          <a:xfrm>
            <a:off x="769939" y="4128483"/>
            <a:ext cx="5318124" cy="4737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47628" indent="-247628" defTabSz="636531"/>
            <a:r>
              <a:rPr lang="fr-CA" b="1">
                <a:ea typeface="ＭＳ Ｐゴシック" pitchFamily="34" charset="-128"/>
              </a:rPr>
              <a:t>Notes du conférencier</a:t>
            </a:r>
          </a:p>
          <a:p>
            <a:pPr marL="171435" indent="-171435" defTabSz="636531">
              <a:buFont typeface="Arial"/>
              <a:buChar char="•"/>
            </a:pPr>
            <a:r>
              <a:rPr lang="fr-CA">
                <a:ea typeface="ＭＳ Ｐゴシック" pitchFamily="34" charset="-128"/>
              </a:rPr>
              <a:t>La présente orientation repose sur plusieurs facteurs, y compris :</a:t>
            </a:r>
          </a:p>
          <a:p>
            <a:pPr marL="629944" indent="-171435" defTabSz="636531">
              <a:buFont typeface="Arial" panose="020B0604020202020204" pitchFamily="34" charset="0"/>
              <a:buChar char="•"/>
            </a:pPr>
            <a:r>
              <a:rPr lang="fr-CA">
                <a:ea typeface="ＭＳ Ｐゴシック" pitchFamily="34" charset="-128"/>
              </a:rPr>
              <a:t>l’accessibilité d’essais importants à répartition aléatoire comparant chacun des AOD (avec ou sans un traitement de départ à l’héparine) avec un traitement à l’AVK (avec un traitement de départ à l’héparine) en vue d’un traitement aigu et à long terme de la TEV;</a:t>
            </a:r>
          </a:p>
          <a:p>
            <a:pPr marL="629944" indent="-171435" defTabSz="636531">
              <a:buFont typeface="Arial" panose="020B0604020202020204" pitchFamily="34" charset="0"/>
              <a:buChar char="•"/>
            </a:pPr>
            <a:r>
              <a:rPr lang="fr-CA">
                <a:ea typeface="ＭＳ Ｐゴシック" pitchFamily="34" charset="-128"/>
              </a:rPr>
              <a:t>des examens systématiques et une méta-analyse en réseau de ces études;</a:t>
            </a:r>
          </a:p>
          <a:p>
            <a:pPr marL="629944" indent="-171435" defTabSz="636531">
              <a:buFont typeface="Arial" panose="020B0604020202020204" pitchFamily="34" charset="0"/>
              <a:buChar char="•"/>
            </a:pPr>
            <a:r>
              <a:rPr lang="fr-CA">
                <a:ea typeface="ＭＳ Ｐゴシック" pitchFamily="34" charset="-128"/>
              </a:rPr>
              <a:t>une vaste expérience clinique d’utilisation des AOD chez des patients atteints de la TEV.</a:t>
            </a:r>
          </a:p>
          <a:p>
            <a:pPr marL="171435" indent="-171435" defTabSz="636531">
              <a:buFont typeface="Arial"/>
              <a:buChar char="•"/>
            </a:pPr>
            <a:r>
              <a:rPr lang="fr-CA">
                <a:ea typeface="ＭＳ Ｐゴシック" pitchFamily="34" charset="-128"/>
              </a:rPr>
              <a:t>Le comité des lignes directrices CHEST a émis plusieurs conclusions en appui à leur préférence pour les AOD plutôt que pour un traitement par l’AVK :</a:t>
            </a:r>
          </a:p>
          <a:p>
            <a:pPr marL="629944" indent="-172785" defTabSz="636531">
              <a:buFont typeface="Arial" panose="020B0604020202020204" pitchFamily="34" charset="0"/>
              <a:buChar char="•"/>
            </a:pPr>
            <a:r>
              <a:rPr lang="fr-CA">
                <a:ea typeface="ＭＳ Ｐゴシック" pitchFamily="34" charset="-128"/>
              </a:rPr>
              <a:t>Une réduction des risques d’une TEV où tous les AOD semblent avoir un effet comparable à l’AVK.</a:t>
            </a:r>
          </a:p>
          <a:p>
            <a:pPr marL="629944" indent="-172785" defTabSz="636531">
              <a:buFont typeface="Arial" panose="020B0604020202020204" pitchFamily="34" charset="0"/>
              <a:buChar char="•"/>
            </a:pPr>
            <a:r>
              <a:rPr lang="fr-CA">
                <a:ea typeface="ＭＳ Ｐゴシック" pitchFamily="34" charset="-128"/>
              </a:rPr>
              <a:t>Des comparaisons indirectes semblent indiquer qu’une réduction du risque d’une TEV récurrente est similaire d’un AOD à l’autre. </a:t>
            </a:r>
          </a:p>
          <a:p>
            <a:pPr marL="629944" indent="-172785" defTabSz="636531">
              <a:buFont typeface="Arial" panose="020B0604020202020204" pitchFamily="34" charset="0"/>
              <a:buChar char="•"/>
            </a:pPr>
            <a:r>
              <a:rPr lang="fr-CA">
                <a:ea typeface="ＭＳ Ｐゴシック" pitchFamily="34" charset="-128"/>
              </a:rPr>
              <a:t>Le risque d’hémorragie par la prise de AOD, tout particulièrement une hémorragie intracrânienne, est moins élevé par la prise de AOD comparativement à un traitement par l’AVK. </a:t>
            </a:r>
          </a:p>
          <a:p>
            <a:pPr marL="629944" indent="-172785" defTabSz="636531">
              <a:buFont typeface="Arial" panose="020B0604020202020204" pitchFamily="34" charset="0"/>
              <a:buChar char="•"/>
            </a:pPr>
            <a:r>
              <a:rPr lang="fr-CA">
                <a:ea typeface="ＭＳ Ｐゴシック" pitchFamily="34" charset="-128"/>
              </a:rPr>
              <a:t>Malgré le manque d’agents désactivateurs spécifiques pour les AOD, le risque d’une hémorragie mortelle semble ne pas être supérieur en ce qui concerne les AOD comparativement à un traitement par les AVK.</a:t>
            </a:r>
          </a:p>
          <a:p>
            <a:pPr defTabSz="636531"/>
            <a:endParaRPr lang="fr-CA">
              <a:ea typeface="ＭＳ Ｐゴシック" pitchFamily="34" charset="-128"/>
            </a:endParaRPr>
          </a:p>
          <a:p>
            <a:pPr defTabSz="636531"/>
            <a:r>
              <a:rPr lang="fr-CA" b="1">
                <a:ea typeface="ＭＳ Ｐゴシック" pitchFamily="34" charset="-128"/>
              </a:rPr>
              <a:t>Référence :</a:t>
            </a:r>
          </a:p>
          <a:p>
            <a:pPr marL="171435" indent="-171435" defTabSz="636531">
              <a:buFont typeface="Arial"/>
              <a:buChar char="•"/>
            </a:pPr>
            <a:r>
              <a:rPr lang="fr-CA" err="1">
                <a:ea typeface="ＭＳ Ｐゴシック" pitchFamily="34" charset="-128"/>
              </a:rPr>
              <a:t>Kearon</a:t>
            </a:r>
            <a:r>
              <a:rPr lang="fr-CA">
                <a:ea typeface="ＭＳ Ｐゴシック" pitchFamily="34" charset="-128"/>
              </a:rPr>
              <a:t> C, </a:t>
            </a:r>
            <a:r>
              <a:rPr lang="fr-CA" i="1">
                <a:ea typeface="ＭＳ Ｐゴシック" pitchFamily="34" charset="-128"/>
              </a:rPr>
              <a:t>et al</a:t>
            </a:r>
            <a:r>
              <a:rPr lang="fr-CA">
                <a:ea typeface="ＭＳ Ｐゴシック" pitchFamily="34" charset="-128"/>
              </a:rPr>
              <a:t>. </a:t>
            </a:r>
            <a:r>
              <a:rPr lang="fr-CA" err="1">
                <a:ea typeface="ＭＳ Ｐゴシック" pitchFamily="34" charset="-128"/>
              </a:rPr>
              <a:t>Antithrombotic</a:t>
            </a:r>
            <a:r>
              <a:rPr lang="fr-CA">
                <a:ea typeface="ＭＳ Ｐゴシック" pitchFamily="34" charset="-128"/>
              </a:rPr>
              <a:t> </a:t>
            </a:r>
            <a:r>
              <a:rPr lang="fr-CA" err="1">
                <a:ea typeface="ＭＳ Ｐゴシック" pitchFamily="34" charset="-128"/>
              </a:rPr>
              <a:t>therapy</a:t>
            </a:r>
            <a:r>
              <a:rPr lang="fr-CA">
                <a:ea typeface="ＭＳ Ｐゴシック" pitchFamily="34" charset="-128"/>
              </a:rPr>
              <a:t> for VTE </a:t>
            </a:r>
            <a:r>
              <a:rPr lang="fr-CA" err="1">
                <a:ea typeface="ＭＳ Ｐゴシック" pitchFamily="34" charset="-128"/>
              </a:rPr>
              <a:t>disease</a:t>
            </a:r>
            <a:r>
              <a:rPr lang="fr-CA">
                <a:ea typeface="ＭＳ Ｐゴシック" pitchFamily="34" charset="-128"/>
              </a:rPr>
              <a:t>: CHEST Guideline and Expert Panel Report. </a:t>
            </a:r>
            <a:r>
              <a:rPr lang="fr-CA" i="1" err="1">
                <a:ea typeface="ＭＳ Ｐゴシック" pitchFamily="34" charset="-128"/>
              </a:rPr>
              <a:t>Chest</a:t>
            </a:r>
            <a:r>
              <a:rPr lang="fr-CA">
                <a:ea typeface="ＭＳ Ｐゴシック" pitchFamily="34" charset="-128"/>
              </a:rPr>
              <a:t>. 2016; 149(2):315-52.</a:t>
            </a:r>
          </a:p>
        </p:txBody>
      </p:sp>
      <p:sp>
        <p:nvSpPr>
          <p:cNvPr id="4" name="Slide Number Placeholder 3"/>
          <p:cNvSpPr>
            <a:spLocks noGrp="1"/>
          </p:cNvSpPr>
          <p:nvPr>
            <p:ph type="sldNum" sz="quarter" idx="5"/>
          </p:nvPr>
        </p:nvSpPr>
        <p:spPr>
          <a:xfrm>
            <a:off x="3884613" y="8697309"/>
            <a:ext cx="2971800" cy="457200"/>
          </a:xfrm>
        </p:spPr>
        <p:txBody>
          <a:bodyPr/>
          <a:lstStyle/>
          <a:p>
            <a:fld id="{D773B865-0C0F-4843-8BF3-458674DF610A}"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342849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fr-CA" altLang="fr-FR">
              <a:ea typeface="ＭＳ Ｐゴシック" charset="-128"/>
            </a:endParaRPr>
          </a:p>
        </p:txBody>
      </p:sp>
    </p:spTree>
    <p:extLst>
      <p:ext uri="{BB962C8B-B14F-4D97-AF65-F5344CB8AC3E}">
        <p14:creationId xmlns:p14="http://schemas.microsoft.com/office/powerpoint/2010/main" val="278121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731520" y="4560569"/>
            <a:ext cx="5852160" cy="4786481"/>
          </a:xfrm>
        </p:spPr>
        <p:txBody>
          <a:bodyPr/>
          <a:lstStyle/>
          <a:p>
            <a:r>
              <a:rPr lang="en-US" b="1">
                <a:latin typeface="+mj-lt"/>
                <a:cs typeface="Candara"/>
              </a:rPr>
              <a:t>Speaker’s Notes</a:t>
            </a:r>
          </a:p>
          <a:p>
            <a:pPr marL="181240" indent="-181240">
              <a:buFont typeface="Arial" panose="020B0604020202020204" pitchFamily="34" charset="0"/>
              <a:buChar char="•"/>
            </a:pPr>
            <a:r>
              <a:rPr lang="en-US">
                <a:latin typeface="+mj-lt"/>
                <a:cs typeface="Candara"/>
              </a:rPr>
              <a:t>A key advantage of the NOACs over VKAs is their linear and predictable pharmacokinetics and pharmacodynamics, fewer drug interactions, and use of fixed doses in broad populations without the inconvenience of routine anticoagulation monitoring.</a:t>
            </a:r>
          </a:p>
          <a:p>
            <a:pPr marL="181240" indent="-181240">
              <a:buFont typeface="Arial" panose="020B0604020202020204" pitchFamily="34" charset="0"/>
              <a:buChar char="•"/>
            </a:pPr>
            <a:r>
              <a:rPr lang="en-US">
                <a:latin typeface="+mj-lt"/>
                <a:cs typeface="Candara"/>
              </a:rPr>
              <a:t>The recommended dosages of individual NOACs are based on the efficacy and safety of these agents demonstrated in large Phase 3 studies in a defined </a:t>
            </a:r>
            <a:br>
              <a:rPr lang="en-US">
                <a:latin typeface="+mj-lt"/>
                <a:cs typeface="Candara"/>
              </a:rPr>
            </a:br>
            <a:r>
              <a:rPr lang="en-US">
                <a:latin typeface="+mj-lt"/>
                <a:cs typeface="Candara"/>
              </a:rPr>
              <a:t>patient population.</a:t>
            </a:r>
          </a:p>
          <a:p>
            <a:pPr marL="181240" indent="-181240">
              <a:buFont typeface="Arial" panose="020B0604020202020204" pitchFamily="34" charset="0"/>
              <a:buChar char="•"/>
            </a:pPr>
            <a:r>
              <a:rPr lang="en-US">
                <a:latin typeface="+mj-lt"/>
                <a:cs typeface="Candara"/>
              </a:rPr>
              <a:t>Although NOACs can be administered at fixed, standard doses in most patients, there are certain situations in which dose adjustment may be considered, including:</a:t>
            </a:r>
          </a:p>
          <a:p>
            <a:pPr marL="664546" lvl="1" indent="-181240">
              <a:buFont typeface="Arial" panose="020B0604020202020204" pitchFamily="34" charset="0"/>
              <a:buChar char="•"/>
            </a:pPr>
            <a:r>
              <a:rPr lang="en-US">
                <a:latin typeface="+mj-lt"/>
                <a:cs typeface="Candara"/>
              </a:rPr>
              <a:t>Patients with impaired renal function, since NOACs are mostly eliminated via the kidneys; none of the NOACs are recommended in patients with </a:t>
            </a:r>
            <a:br>
              <a:rPr lang="en-US">
                <a:latin typeface="+mj-lt"/>
                <a:cs typeface="Candara"/>
              </a:rPr>
            </a:br>
            <a:r>
              <a:rPr lang="en-US" err="1">
                <a:latin typeface="+mj-lt"/>
                <a:cs typeface="Candara"/>
              </a:rPr>
              <a:t>CrCl</a:t>
            </a:r>
            <a:r>
              <a:rPr lang="en-US">
                <a:latin typeface="+mj-lt"/>
                <a:cs typeface="Candara"/>
              </a:rPr>
              <a:t> &lt;15 ml/min, and these agents should be used with caution in patients with </a:t>
            </a:r>
            <a:r>
              <a:rPr lang="en-US" err="1">
                <a:latin typeface="+mj-lt"/>
                <a:cs typeface="Candara"/>
              </a:rPr>
              <a:t>CrCl</a:t>
            </a:r>
            <a:r>
              <a:rPr lang="en-US">
                <a:latin typeface="+mj-lt"/>
                <a:cs typeface="Candara"/>
              </a:rPr>
              <a:t> 15-29 ml/min</a:t>
            </a:r>
          </a:p>
          <a:p>
            <a:pPr marL="664546" lvl="1" indent="-181240">
              <a:buFont typeface="Arial" panose="020B0604020202020204" pitchFamily="34" charset="0"/>
              <a:buChar char="•"/>
            </a:pPr>
            <a:r>
              <a:rPr lang="en-US">
                <a:latin typeface="+mj-lt"/>
                <a:cs typeface="Candara"/>
              </a:rPr>
              <a:t>Very elderly patients, in whom pharmacokinetics/pharmacodynamics may </a:t>
            </a:r>
            <a:br>
              <a:rPr lang="en-US">
                <a:latin typeface="+mj-lt"/>
                <a:cs typeface="Candara"/>
              </a:rPr>
            </a:br>
            <a:r>
              <a:rPr lang="en-US">
                <a:latin typeface="+mj-lt"/>
                <a:cs typeface="Candara"/>
              </a:rPr>
              <a:t>be altered</a:t>
            </a:r>
          </a:p>
          <a:p>
            <a:pPr marL="664546" lvl="1" indent="-181240">
              <a:buFont typeface="Arial" panose="020B0604020202020204" pitchFamily="34" charset="0"/>
              <a:buChar char="•"/>
            </a:pPr>
            <a:r>
              <a:rPr lang="en-US">
                <a:latin typeface="+mj-lt"/>
                <a:cs typeface="Candara"/>
              </a:rPr>
              <a:t>Patients at the extremes of body weight, i.e. underweight or obese, since the volume of distribution of the drug might be altered</a:t>
            </a:r>
          </a:p>
          <a:p>
            <a:pPr marL="181240" indent="-181240">
              <a:buFont typeface="Arial" panose="020B0604020202020204" pitchFamily="34" charset="0"/>
              <a:buChar char="•"/>
            </a:pPr>
            <a:r>
              <a:rPr lang="en-US">
                <a:latin typeface="+mj-lt"/>
                <a:cs typeface="Candara"/>
              </a:rPr>
              <a:t>The above patient groups were generally excluded from RCTs (i.e. renal insufficiency) or were represented in very small numbers (i.e. age and body weight), therefore little evidence is available to guide clinical decisions in these circumstances and close monitoring and follow-up may be warranted when NOACs are initiated in these patients.</a:t>
            </a:r>
          </a:p>
        </p:txBody>
      </p:sp>
      <p:sp>
        <p:nvSpPr>
          <p:cNvPr id="4" name="Slide Number Placeholder 3"/>
          <p:cNvSpPr>
            <a:spLocks noGrp="1"/>
          </p:cNvSpPr>
          <p:nvPr>
            <p:ph type="sldNum" sz="quarter" idx="10"/>
          </p:nvPr>
        </p:nvSpPr>
        <p:spPr/>
        <p:txBody>
          <a:bodyPr/>
          <a:lstStyle/>
          <a:p>
            <a:fld id="{D773B865-0C0F-4843-8BF3-458674DF610A}" type="slidenum">
              <a:rPr lang="en-CA" smtClean="0"/>
              <a:pPr/>
              <a:t>29</a:t>
            </a:fld>
            <a:endParaRPr lang="en-CA"/>
          </a:p>
        </p:txBody>
      </p:sp>
    </p:spTree>
    <p:extLst>
      <p:ext uri="{BB962C8B-B14F-4D97-AF65-F5344CB8AC3E}">
        <p14:creationId xmlns:p14="http://schemas.microsoft.com/office/powerpoint/2010/main" val="546259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30</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8059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3</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16967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20870"/>
            <a:ext cx="5852160" cy="4926330"/>
          </a:xfrm>
        </p:spPr>
        <p:txBody>
          <a:bodyPr>
            <a:normAutofit fontScale="92500"/>
          </a:bodyPr>
          <a:lstStyle/>
          <a:p>
            <a:r>
              <a:rPr lang="fr-CA" b="1" dirty="0"/>
              <a:t>Notes du conférencier</a:t>
            </a:r>
          </a:p>
          <a:p>
            <a:pPr marL="181240" indent="-181240">
              <a:buFont typeface="Arial" panose="020B0604020202020204" pitchFamily="34" charset="0"/>
              <a:buChar char="•"/>
            </a:pPr>
            <a:r>
              <a:rPr lang="fr-CA" dirty="0"/>
              <a:t>Le risque de récurrence d’une TEV après avoir mis fin à un traitement par des anticoagulants peut varier.</a:t>
            </a:r>
          </a:p>
          <a:p>
            <a:pPr marL="181240" indent="-181240">
              <a:buFont typeface="Arial" panose="020B0604020202020204" pitchFamily="34" charset="0"/>
              <a:buChar char="•"/>
            </a:pPr>
            <a:r>
              <a:rPr lang="fr-CA" dirty="0"/>
              <a:t>Les patients présentant des facteurs de risque non provoqués ou majeurs et non réversibles sont exposés au plus grand risque de récurrence dans un délai d’un an alors que ceux exposés à des facteurs de risque réversibles présentent un risque considérablement plus bas. </a:t>
            </a:r>
          </a:p>
          <a:p>
            <a:pPr marL="181240" indent="-181240">
              <a:buFont typeface="Arial" panose="020B0604020202020204" pitchFamily="34" charset="0"/>
              <a:buChar char="•"/>
            </a:pPr>
            <a:r>
              <a:rPr lang="fr-CA" dirty="0"/>
              <a:t>D’autres facteurs qui ont une incidence sur le risque de récurrence sont notamment le sexe de la personne, les niveaux de D-dimères ainsi que le syndrome post-thrombotique :</a:t>
            </a:r>
          </a:p>
          <a:p>
            <a:pPr marL="664546" lvl="1" indent="-181240">
              <a:buFont typeface="Arial" panose="020B0604020202020204" pitchFamily="34" charset="0"/>
              <a:buChar char="•"/>
            </a:pPr>
            <a:r>
              <a:rPr lang="fr-CA" dirty="0"/>
              <a:t>Les femmes présentent en général un risque de récurrence plus bas que les hommes.</a:t>
            </a:r>
          </a:p>
          <a:p>
            <a:pPr marL="664546" lvl="1" indent="-181240">
              <a:buFont typeface="Arial" panose="020B0604020202020204" pitchFamily="34" charset="0"/>
              <a:buChar char="•"/>
            </a:pPr>
            <a:r>
              <a:rPr lang="fr-CA" dirty="0"/>
              <a:t>Des niveaux de D-dimères plus bas lorsqu’on met fin au traitement sont associés à un risque plus bas de récurrence.</a:t>
            </a:r>
          </a:p>
          <a:p>
            <a:pPr marL="664546" lvl="1" indent="-181240">
              <a:buFont typeface="Arial" panose="020B0604020202020204" pitchFamily="34" charset="0"/>
              <a:buChar char="•"/>
            </a:pPr>
            <a:r>
              <a:rPr lang="fr-CA" dirty="0"/>
              <a:t>L’absence de syndrome post-thrombotique est associée à un risque plus bas de récurrence.</a:t>
            </a:r>
          </a:p>
          <a:p>
            <a:pPr marL="664546" lvl="1" indent="-181240">
              <a:buFont typeface="Arial" panose="020B0604020202020204" pitchFamily="34" charset="0"/>
              <a:buChar char="•"/>
            </a:pPr>
            <a:r>
              <a:rPr lang="fr-CA" dirty="0"/>
              <a:t>Notamment, la présence de la totalité des trois points ci-dessus est associée à un risque plus bas de récurrence à la suite d’une première TEV non provoquée.</a:t>
            </a:r>
          </a:p>
          <a:p>
            <a:pPr marL="181240" indent="-181240">
              <a:buFont typeface="Arial" panose="020B0604020202020204" pitchFamily="34" charset="0"/>
              <a:buChar char="•"/>
            </a:pPr>
            <a:r>
              <a:rPr lang="fr-CA" dirty="0"/>
              <a:t>Inversement, la détection d’une thrombose résiduelle dans les veines profondes par l’échographie n’a pas été associée à un risque de récurrence.</a:t>
            </a:r>
          </a:p>
          <a:p>
            <a:pPr marL="181240" indent="-181240">
              <a:buFont typeface="Arial" panose="020B0604020202020204" pitchFamily="34" charset="0"/>
              <a:buChar char="•"/>
            </a:pPr>
            <a:r>
              <a:rPr lang="fr-CA" dirty="0"/>
              <a:t>Les décisions quant à prolonger pour un temps indéfini le traitement par des anticoagulants doivent être personnalisées et tenir compte non seulement du risque de récurrence, mais aussi du risque d’hémorragie ainsi que des préférences des patients.</a:t>
            </a:r>
          </a:p>
          <a:p>
            <a:pPr lvl="0"/>
            <a:endParaRPr lang="fr-CA" b="1" dirty="0"/>
          </a:p>
          <a:p>
            <a:pPr lvl="0"/>
            <a:r>
              <a:rPr lang="fr-CA" b="1" dirty="0"/>
              <a:t>Référence :</a:t>
            </a:r>
          </a:p>
          <a:p>
            <a:pPr marL="181240" indent="-181240" defTabSz="966612">
              <a:buFont typeface="Arial"/>
              <a:buChar char="•"/>
              <a:defRPr/>
            </a:pPr>
            <a:r>
              <a:rPr lang="en-CA" dirty="0"/>
              <a:t>Kearon C, </a:t>
            </a:r>
            <a:r>
              <a:rPr lang="en-CA" dirty="0" err="1"/>
              <a:t>Akl</a:t>
            </a:r>
            <a:r>
              <a:rPr lang="en-CA" dirty="0"/>
              <a:t> EA. </a:t>
            </a:r>
            <a:r>
              <a:rPr lang="es-ES" i="1" dirty="0" err="1"/>
              <a:t>Blood</a:t>
            </a:r>
            <a:r>
              <a:rPr lang="es-ES" dirty="0"/>
              <a:t>. 2014; 123(12):1794-801.</a:t>
            </a:r>
            <a:endParaRPr lang="fr-CA" dirty="0"/>
          </a:p>
        </p:txBody>
      </p:sp>
      <p:sp>
        <p:nvSpPr>
          <p:cNvPr id="4" name="Slide Number Placeholder 3"/>
          <p:cNvSpPr>
            <a:spLocks noGrp="1"/>
          </p:cNvSpPr>
          <p:nvPr>
            <p:ph type="sldNum" sz="quarter" idx="10"/>
          </p:nvPr>
        </p:nvSpPr>
        <p:spPr/>
        <p:txBody>
          <a:bodyPr/>
          <a:lstStyle/>
          <a:p>
            <a:fld id="{818C3BB9-C20C-4B13-855F-916238906261}" type="slidenum">
              <a:rPr lang="fr-CA" smtClean="0"/>
              <a:t>31</a:t>
            </a:fld>
            <a:endParaRPr lang="fr-CA"/>
          </a:p>
        </p:txBody>
      </p:sp>
    </p:spTree>
    <p:extLst>
      <p:ext uri="{BB962C8B-B14F-4D97-AF65-F5344CB8AC3E}">
        <p14:creationId xmlns:p14="http://schemas.microsoft.com/office/powerpoint/2010/main" val="1804512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err="1"/>
              <a:t>Speaker’s</a:t>
            </a:r>
            <a:r>
              <a:rPr lang="fr-CA" b="1"/>
              <a:t> Notes</a:t>
            </a:r>
          </a:p>
          <a:p>
            <a:pPr marL="181240" indent="-181240">
              <a:buFont typeface="Arial" panose="020B0604020202020204" pitchFamily="34" charset="0"/>
              <a:buChar char="•"/>
            </a:pPr>
            <a:r>
              <a:rPr lang="fr-CA" err="1"/>
              <a:t>According</a:t>
            </a:r>
            <a:r>
              <a:rPr lang="fr-CA"/>
              <a:t> to the American CHEST AT10 guidelines, the minimum duration of anticoagulant </a:t>
            </a:r>
            <a:r>
              <a:rPr lang="fr-CA" err="1"/>
              <a:t>therapy</a:t>
            </a:r>
            <a:r>
              <a:rPr lang="fr-CA"/>
              <a:t> for VTE </a:t>
            </a:r>
            <a:r>
              <a:rPr lang="fr-CA" err="1"/>
              <a:t>is</a:t>
            </a:r>
            <a:r>
              <a:rPr lang="fr-CA"/>
              <a:t> </a:t>
            </a:r>
            <a:r>
              <a:rPr lang="fr-CA" err="1"/>
              <a:t>usually</a:t>
            </a:r>
            <a:r>
              <a:rPr lang="fr-CA"/>
              <a:t> 3 </a:t>
            </a:r>
            <a:r>
              <a:rPr lang="fr-CA" err="1"/>
              <a:t>months</a:t>
            </a:r>
            <a:r>
              <a:rPr lang="fr-CA"/>
              <a:t> (i.e. « long-</a:t>
            </a:r>
            <a:r>
              <a:rPr lang="fr-CA" err="1"/>
              <a:t>term</a:t>
            </a:r>
            <a:r>
              <a:rPr lang="fr-CA"/>
              <a:t> </a:t>
            </a:r>
            <a:r>
              <a:rPr lang="fr-CA" err="1"/>
              <a:t>therapy</a:t>
            </a:r>
            <a:r>
              <a:rPr lang="fr-CA"/>
              <a:t> »).</a:t>
            </a:r>
          </a:p>
          <a:p>
            <a:pPr marL="181240" indent="-181240">
              <a:buFont typeface="Arial" panose="020B0604020202020204" pitchFamily="34" charset="0"/>
              <a:buChar char="•"/>
            </a:pPr>
            <a:r>
              <a:rPr lang="fr-CA"/>
              <a:t>A </a:t>
            </a:r>
            <a:r>
              <a:rPr lang="fr-CA" err="1"/>
              <a:t>decision</a:t>
            </a:r>
            <a:r>
              <a:rPr lang="fr-CA"/>
              <a:t> to </a:t>
            </a:r>
            <a:r>
              <a:rPr lang="fr-CA" err="1"/>
              <a:t>treat</a:t>
            </a:r>
            <a:r>
              <a:rPr lang="fr-CA"/>
              <a:t> patients for longer </a:t>
            </a:r>
            <a:r>
              <a:rPr lang="fr-CA" err="1"/>
              <a:t>than</a:t>
            </a:r>
            <a:r>
              <a:rPr lang="fr-CA"/>
              <a:t> 3 </a:t>
            </a:r>
            <a:r>
              <a:rPr lang="fr-CA" err="1"/>
              <a:t>months</a:t>
            </a:r>
            <a:r>
              <a:rPr lang="fr-CA"/>
              <a:t> (i.e. « </a:t>
            </a:r>
            <a:r>
              <a:rPr lang="fr-CA" err="1"/>
              <a:t>extended</a:t>
            </a:r>
            <a:r>
              <a:rPr lang="fr-CA"/>
              <a:t> </a:t>
            </a:r>
            <a:r>
              <a:rPr lang="fr-CA" err="1"/>
              <a:t>therapy</a:t>
            </a:r>
            <a:r>
              <a:rPr lang="fr-CA"/>
              <a:t> ») </a:t>
            </a:r>
            <a:r>
              <a:rPr lang="fr-CA" err="1"/>
              <a:t>with</a:t>
            </a:r>
            <a:r>
              <a:rPr lang="fr-CA"/>
              <a:t> no </a:t>
            </a:r>
            <a:r>
              <a:rPr lang="fr-CA" err="1"/>
              <a:t>scheduled</a:t>
            </a:r>
            <a:r>
              <a:rPr lang="fr-CA"/>
              <a:t> </a:t>
            </a:r>
            <a:r>
              <a:rPr lang="fr-CA" err="1"/>
              <a:t>stopping</a:t>
            </a:r>
            <a:r>
              <a:rPr lang="fr-CA"/>
              <a:t> date </a:t>
            </a:r>
            <a:r>
              <a:rPr lang="fr-CA" err="1"/>
              <a:t>usually</a:t>
            </a:r>
            <a:r>
              <a:rPr lang="fr-CA"/>
              <a:t> </a:t>
            </a:r>
            <a:r>
              <a:rPr lang="fr-CA" err="1"/>
              <a:t>implies</a:t>
            </a:r>
            <a:r>
              <a:rPr lang="fr-CA"/>
              <a:t> </a:t>
            </a:r>
            <a:r>
              <a:rPr lang="fr-CA" err="1"/>
              <a:t>that</a:t>
            </a:r>
            <a:r>
              <a:rPr lang="fr-CA"/>
              <a:t> anticoagulant </a:t>
            </a:r>
            <a:r>
              <a:rPr lang="fr-CA" err="1"/>
              <a:t>therapy</a:t>
            </a:r>
            <a:r>
              <a:rPr lang="fr-CA"/>
              <a:t> </a:t>
            </a:r>
            <a:r>
              <a:rPr lang="fr-CA" err="1"/>
              <a:t>will</a:t>
            </a:r>
            <a:r>
              <a:rPr lang="fr-CA"/>
              <a:t> </a:t>
            </a:r>
            <a:r>
              <a:rPr lang="fr-CA" err="1"/>
              <a:t>be</a:t>
            </a:r>
            <a:r>
              <a:rPr lang="fr-CA"/>
              <a:t> </a:t>
            </a:r>
            <a:r>
              <a:rPr lang="fr-CA" err="1"/>
              <a:t>continued</a:t>
            </a:r>
            <a:r>
              <a:rPr lang="fr-CA"/>
              <a:t> </a:t>
            </a:r>
            <a:r>
              <a:rPr lang="fr-CA" err="1"/>
              <a:t>indefinitely</a:t>
            </a:r>
            <a:r>
              <a:rPr lang="fr-CA"/>
              <a:t>. </a:t>
            </a:r>
          </a:p>
          <a:p>
            <a:pPr marL="181240" indent="-181240">
              <a:buFont typeface="Arial" panose="020B0604020202020204" pitchFamily="34" charset="0"/>
              <a:buChar char="•"/>
            </a:pPr>
            <a:r>
              <a:rPr lang="fr-CA" err="1"/>
              <a:t>Decisions</a:t>
            </a:r>
            <a:r>
              <a:rPr lang="fr-CA"/>
              <a:t> to </a:t>
            </a:r>
            <a:r>
              <a:rPr lang="fr-CA" err="1"/>
              <a:t>extend</a:t>
            </a:r>
            <a:r>
              <a:rPr lang="fr-CA"/>
              <a:t> </a:t>
            </a:r>
            <a:r>
              <a:rPr lang="fr-CA" err="1"/>
              <a:t>therapy</a:t>
            </a:r>
            <a:r>
              <a:rPr lang="fr-CA"/>
              <a:t> </a:t>
            </a:r>
            <a:r>
              <a:rPr lang="fr-CA" err="1"/>
              <a:t>beyond</a:t>
            </a:r>
            <a:r>
              <a:rPr lang="fr-CA"/>
              <a:t> 3 </a:t>
            </a:r>
            <a:r>
              <a:rPr lang="fr-CA" err="1"/>
              <a:t>months</a:t>
            </a:r>
            <a:r>
              <a:rPr lang="fr-CA"/>
              <a:t> </a:t>
            </a:r>
            <a:r>
              <a:rPr lang="fr-CA" err="1"/>
              <a:t>should</a:t>
            </a:r>
            <a:r>
              <a:rPr lang="fr-CA"/>
              <a:t> </a:t>
            </a:r>
            <a:r>
              <a:rPr lang="fr-CA" err="1"/>
              <a:t>take</a:t>
            </a:r>
            <a:r>
              <a:rPr lang="fr-CA"/>
              <a:t> </a:t>
            </a:r>
            <a:r>
              <a:rPr lang="fr-CA" err="1"/>
              <a:t>into</a:t>
            </a:r>
            <a:r>
              <a:rPr lang="fr-CA"/>
              <a:t> </a:t>
            </a:r>
            <a:r>
              <a:rPr lang="fr-CA" err="1"/>
              <a:t>consideration</a:t>
            </a:r>
            <a:r>
              <a:rPr lang="fr-CA"/>
              <a:t> the type of VTE (proximal or distal DVT or PE; </a:t>
            </a:r>
            <a:r>
              <a:rPr lang="fr-CA" err="1"/>
              <a:t>provoked</a:t>
            </a:r>
            <a:r>
              <a:rPr lang="fr-CA"/>
              <a:t> or </a:t>
            </a:r>
            <a:r>
              <a:rPr lang="fr-CA" err="1"/>
              <a:t>unprovoked</a:t>
            </a:r>
            <a:r>
              <a:rPr lang="fr-CA"/>
              <a:t>) and </a:t>
            </a:r>
            <a:r>
              <a:rPr lang="fr-CA" err="1"/>
              <a:t>risk</a:t>
            </a:r>
            <a:r>
              <a:rPr lang="fr-CA"/>
              <a:t> </a:t>
            </a:r>
            <a:br>
              <a:rPr lang="fr-CA"/>
            </a:br>
            <a:r>
              <a:rPr lang="fr-CA"/>
              <a:t>of </a:t>
            </a:r>
            <a:r>
              <a:rPr lang="fr-CA" err="1"/>
              <a:t>bleeding</a:t>
            </a:r>
            <a:r>
              <a:rPr lang="fr-CA"/>
              <a:t>.</a:t>
            </a:r>
          </a:p>
          <a:p>
            <a:pPr marL="181240" indent="-181240">
              <a:buFont typeface="Arial" panose="020B0604020202020204" pitchFamily="34" charset="0"/>
              <a:buChar char="•"/>
            </a:pPr>
            <a:r>
              <a:rPr lang="fr-CA"/>
              <a:t>In all patients </a:t>
            </a:r>
            <a:r>
              <a:rPr lang="fr-CA" err="1"/>
              <a:t>who</a:t>
            </a:r>
            <a:r>
              <a:rPr lang="fr-CA"/>
              <a:t> </a:t>
            </a:r>
            <a:r>
              <a:rPr lang="fr-CA" err="1"/>
              <a:t>receive</a:t>
            </a:r>
            <a:r>
              <a:rPr lang="fr-CA"/>
              <a:t> </a:t>
            </a:r>
            <a:r>
              <a:rPr lang="fr-CA" err="1"/>
              <a:t>extended</a:t>
            </a:r>
            <a:r>
              <a:rPr lang="fr-CA"/>
              <a:t> anticoagulant </a:t>
            </a:r>
            <a:r>
              <a:rPr lang="fr-CA" err="1"/>
              <a:t>therapy</a:t>
            </a:r>
            <a:r>
              <a:rPr lang="fr-CA"/>
              <a:t>, the </a:t>
            </a:r>
            <a:r>
              <a:rPr lang="fr-CA" err="1"/>
              <a:t>continued</a:t>
            </a:r>
            <a:r>
              <a:rPr lang="fr-CA"/>
              <a:t> use of </a:t>
            </a:r>
            <a:r>
              <a:rPr lang="fr-CA" err="1"/>
              <a:t>treatment</a:t>
            </a:r>
            <a:r>
              <a:rPr lang="fr-CA"/>
              <a:t> </a:t>
            </a:r>
            <a:r>
              <a:rPr lang="fr-CA" err="1"/>
              <a:t>should</a:t>
            </a:r>
            <a:r>
              <a:rPr lang="fr-CA"/>
              <a:t> </a:t>
            </a:r>
            <a:r>
              <a:rPr lang="fr-CA" err="1"/>
              <a:t>be</a:t>
            </a:r>
            <a:r>
              <a:rPr lang="fr-CA"/>
              <a:t> </a:t>
            </a:r>
            <a:r>
              <a:rPr lang="fr-CA" err="1"/>
              <a:t>reassessed</a:t>
            </a:r>
            <a:r>
              <a:rPr lang="fr-CA"/>
              <a:t> </a:t>
            </a:r>
            <a:r>
              <a:rPr lang="fr-CA" err="1"/>
              <a:t>annually</a:t>
            </a:r>
            <a:r>
              <a:rPr lang="fr-CA"/>
              <a:t>.</a:t>
            </a:r>
          </a:p>
          <a:p>
            <a:endParaRPr lang="fr-CA"/>
          </a:p>
          <a:p>
            <a:r>
              <a:rPr lang="fr-CA" b="1"/>
              <a:t>Reference:</a:t>
            </a:r>
          </a:p>
          <a:p>
            <a:pPr marL="181240" indent="-181240">
              <a:buFont typeface="Arial" panose="020B0604020202020204" pitchFamily="34" charset="0"/>
              <a:buChar char="•"/>
            </a:pPr>
            <a:r>
              <a:rPr lang="fr-CA" err="1"/>
              <a:t>Kearon</a:t>
            </a:r>
            <a:r>
              <a:rPr lang="fr-CA"/>
              <a:t> C </a:t>
            </a:r>
            <a:r>
              <a:rPr lang="fr-CA" i="1"/>
              <a:t>et al. </a:t>
            </a:r>
            <a:r>
              <a:rPr lang="fr-CA" err="1"/>
              <a:t>Antithrombotic</a:t>
            </a:r>
            <a:r>
              <a:rPr lang="fr-CA"/>
              <a:t> </a:t>
            </a:r>
            <a:r>
              <a:rPr lang="fr-CA" err="1"/>
              <a:t>therapy</a:t>
            </a:r>
            <a:r>
              <a:rPr lang="fr-CA"/>
              <a:t> for VTE </a:t>
            </a:r>
            <a:r>
              <a:rPr lang="fr-CA" err="1"/>
              <a:t>disease</a:t>
            </a:r>
            <a:r>
              <a:rPr lang="fr-CA"/>
              <a:t>: CHEST guideline and expert panel report. </a:t>
            </a:r>
            <a:r>
              <a:rPr lang="fr-CA" i="1" err="1"/>
              <a:t>Chest</a:t>
            </a:r>
            <a:r>
              <a:rPr lang="fr-CA"/>
              <a:t> 2016; 149:315-52.</a:t>
            </a:r>
          </a:p>
        </p:txBody>
      </p:sp>
      <p:sp>
        <p:nvSpPr>
          <p:cNvPr id="4" name="Slide Number Placeholder 3"/>
          <p:cNvSpPr>
            <a:spLocks noGrp="1"/>
          </p:cNvSpPr>
          <p:nvPr>
            <p:ph type="sldNum" sz="quarter" idx="10"/>
          </p:nvPr>
        </p:nvSpPr>
        <p:spPr/>
        <p:txBody>
          <a:bodyPr/>
          <a:lstStyle/>
          <a:p>
            <a:fld id="{818C3BB9-C20C-4B13-855F-916238906261}" type="slidenum">
              <a:rPr lang="fr-CA" smtClean="0"/>
              <a:t>32</a:t>
            </a:fld>
            <a:endParaRPr lang="fr-CA"/>
          </a:p>
        </p:txBody>
      </p:sp>
    </p:spTree>
    <p:extLst>
      <p:ext uri="{BB962C8B-B14F-4D97-AF65-F5344CB8AC3E}">
        <p14:creationId xmlns:p14="http://schemas.microsoft.com/office/powerpoint/2010/main" val="2428737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fr-CA" b="1"/>
              <a:t>Notes du conférencier</a:t>
            </a:r>
          </a:p>
          <a:p>
            <a:pPr marL="181240" indent="-181240">
              <a:buFont typeface="Arial" panose="020B0604020202020204" pitchFamily="34" charset="0"/>
              <a:buChar char="•"/>
              <a:defRPr/>
            </a:pPr>
            <a:r>
              <a:rPr lang="fr-CA"/>
              <a:t>Sur la présente diapositive, on trouve le résumé des données dans le cadre d’essais d’extension à long terme pour trois AOD</a:t>
            </a:r>
            <a:r>
              <a:rPr lang="fr-CA" baseline="0"/>
              <a:t> </a:t>
            </a:r>
            <a:r>
              <a:rPr lang="fr-CA"/>
              <a:t>: l’</a:t>
            </a:r>
            <a:r>
              <a:rPr lang="fr-CA" err="1"/>
              <a:t>apixaban</a:t>
            </a:r>
            <a:r>
              <a:rPr lang="fr-CA"/>
              <a:t>, le </a:t>
            </a:r>
            <a:r>
              <a:rPr lang="fr-CA" err="1"/>
              <a:t>dabigatran</a:t>
            </a:r>
            <a:r>
              <a:rPr lang="fr-CA"/>
              <a:t> et le </a:t>
            </a:r>
            <a:r>
              <a:rPr lang="fr-CA" err="1"/>
              <a:t>rivaroxaban</a:t>
            </a:r>
            <a:r>
              <a:rPr lang="fr-CA"/>
              <a:t>.</a:t>
            </a:r>
          </a:p>
          <a:p>
            <a:pPr marL="181240" indent="-181240">
              <a:buFont typeface="Arial" panose="020B0604020202020204" pitchFamily="34" charset="0"/>
              <a:buChar char="•"/>
              <a:defRPr/>
            </a:pPr>
            <a:r>
              <a:rPr lang="fr-CA"/>
              <a:t>Les trois essais ont fait l’objet d’un contrôle par placebo (c.-à-d. un traitement continu par un AOD </a:t>
            </a:r>
            <a:r>
              <a:rPr lang="fr-CA" i="1"/>
              <a:t>vs</a:t>
            </a:r>
            <a:r>
              <a:rPr lang="fr-CA"/>
              <a:t> l’arrêt du traitement ou du placebo) avec des durées allant de 6 à 12 mois.</a:t>
            </a:r>
          </a:p>
          <a:p>
            <a:pPr marL="181240" indent="-181240">
              <a:buFont typeface="Arial" panose="020B0604020202020204" pitchFamily="34" charset="0"/>
              <a:buChar char="•"/>
              <a:defRPr/>
            </a:pPr>
            <a:r>
              <a:rPr lang="fr-CA"/>
              <a:t>Les trois AOD affichaient un effet significatif supérieur au placebo dans la prévention des TEV récurrentes ou mortelles </a:t>
            </a:r>
            <a:r>
              <a:rPr lang="fr-CA" i="1"/>
              <a:t>vs</a:t>
            </a:r>
            <a:r>
              <a:rPr lang="fr-CA"/>
              <a:t> le placebo.</a:t>
            </a:r>
          </a:p>
          <a:p>
            <a:pPr marL="181240" indent="-181240">
              <a:buFont typeface="Arial" panose="020B0604020202020204" pitchFamily="34" charset="0"/>
              <a:buChar char="•"/>
              <a:defRPr/>
            </a:pPr>
            <a:r>
              <a:rPr lang="fr-CA"/>
              <a:t>Tandis que le risque d’hémorragie majeure était similaire pour chaque AOD </a:t>
            </a:r>
            <a:r>
              <a:rPr lang="fr-CA" i="1"/>
              <a:t>vs</a:t>
            </a:r>
            <a:r>
              <a:rPr lang="fr-CA"/>
              <a:t> le placebo, le </a:t>
            </a:r>
            <a:r>
              <a:rPr lang="fr-CA" err="1"/>
              <a:t>dabigatran</a:t>
            </a:r>
            <a:r>
              <a:rPr lang="fr-CA"/>
              <a:t> et le </a:t>
            </a:r>
            <a:r>
              <a:rPr lang="fr-CA" err="1"/>
              <a:t>rivaroxaban</a:t>
            </a:r>
            <a:r>
              <a:rPr lang="fr-CA"/>
              <a:t> étaient associés à un risque significativement plus élevé d’hémorragie majeure ou non majeure mais cliniquement importante </a:t>
            </a:r>
            <a:r>
              <a:rPr lang="fr-CA" i="1"/>
              <a:t>vs</a:t>
            </a:r>
            <a:r>
              <a:rPr lang="fr-CA"/>
              <a:t> le placebo.</a:t>
            </a:r>
          </a:p>
          <a:p>
            <a:pPr marL="181240" indent="-181240">
              <a:buFont typeface="Arial"/>
              <a:buChar char="•"/>
              <a:defRPr/>
            </a:pPr>
            <a:r>
              <a:rPr lang="fr-CA"/>
              <a:t>Pour l’</a:t>
            </a:r>
            <a:r>
              <a:rPr lang="fr-CA" err="1"/>
              <a:t>édoxaban</a:t>
            </a:r>
            <a:r>
              <a:rPr lang="fr-CA"/>
              <a:t> : on a procédé à une analyse </a:t>
            </a:r>
            <a:r>
              <a:rPr lang="fr-CA" i="1"/>
              <a:t>post hoc </a:t>
            </a:r>
            <a:r>
              <a:rPr lang="fr-CA"/>
              <a:t>de l’étude HOKUSAI-VTE. En ce qui a trait à l’analyse en cours : </a:t>
            </a:r>
          </a:p>
          <a:p>
            <a:pPr marL="664546" lvl="1" indent="-181240">
              <a:buFont typeface="Arial" panose="020B0604020202020204" pitchFamily="34" charset="0"/>
              <a:buChar char="•"/>
              <a:defRPr/>
            </a:pPr>
            <a:r>
              <a:rPr lang="fr-CA"/>
              <a:t>L’incidence d’une TEV récurrente entre les mois 6 et 12 était de 0,2 % pour l’</a:t>
            </a:r>
            <a:r>
              <a:rPr lang="fr-CA" err="1"/>
              <a:t>édoxaban</a:t>
            </a:r>
            <a:r>
              <a:rPr lang="fr-CA"/>
              <a:t> </a:t>
            </a:r>
            <a:r>
              <a:rPr lang="fr-CA" i="1"/>
              <a:t>vs</a:t>
            </a:r>
            <a:r>
              <a:rPr lang="fr-CA"/>
              <a:t> 0,8 % pour la </a:t>
            </a:r>
            <a:r>
              <a:rPr lang="fr-CA" err="1"/>
              <a:t>warfarine</a:t>
            </a:r>
            <a:r>
              <a:rPr lang="fr-CA"/>
              <a:t>; au mois 12, l’incidence était de &lt; 0,1 % </a:t>
            </a:r>
            <a:r>
              <a:rPr lang="fr-CA" i="1"/>
              <a:t>vs</a:t>
            </a:r>
            <a:r>
              <a:rPr lang="fr-CA"/>
              <a:t> 0,1 %. </a:t>
            </a:r>
          </a:p>
          <a:p>
            <a:pPr marL="665973" indent="-181240">
              <a:buFont typeface="Arial" panose="020B0604020202020204" pitchFamily="34" charset="0"/>
              <a:buChar char="•"/>
            </a:pPr>
            <a:r>
              <a:rPr lang="fr-CA"/>
              <a:t>L’incidence cumulative d’une TEV récurrente entre les mois 3 et 12 était de 0,3 % pour l’</a:t>
            </a:r>
            <a:r>
              <a:rPr lang="fr-CA" err="1"/>
              <a:t>édoxaban</a:t>
            </a:r>
            <a:r>
              <a:rPr lang="fr-CA"/>
              <a:t> et de 0,4 % pour la </a:t>
            </a:r>
            <a:r>
              <a:rPr lang="fr-CA" err="1"/>
              <a:t>warfarine</a:t>
            </a:r>
            <a:r>
              <a:rPr lang="fr-CA"/>
              <a:t> (RR 0,78, IC à 95 % : 0,36-1,72). </a:t>
            </a:r>
          </a:p>
          <a:p>
            <a:pPr marL="665973" indent="-181240">
              <a:buFont typeface="Arial" panose="020B0604020202020204" pitchFamily="34" charset="0"/>
              <a:buChar char="•"/>
            </a:pPr>
            <a:r>
              <a:rPr lang="fr-CA"/>
              <a:t>L’incidence cumulative d’hémorragies cliniquement importantes (majeures ou non majeures) entre les mois 3 et 12 était similaire entre les deux groupes, tandis que l’incidence cumulative d’hémorragies majeures était significativement inférieure dans le groupe recevant un traitement par l’</a:t>
            </a:r>
            <a:r>
              <a:rPr lang="fr-CA" err="1"/>
              <a:t>édoxaban</a:t>
            </a:r>
            <a:r>
              <a:rPr lang="fr-CA"/>
              <a:t> </a:t>
            </a:r>
            <a:r>
              <a:rPr lang="fr-CA" i="1"/>
              <a:t>vs</a:t>
            </a:r>
            <a:r>
              <a:rPr lang="fr-CA"/>
              <a:t> la </a:t>
            </a:r>
            <a:r>
              <a:rPr lang="fr-CA" err="1"/>
              <a:t>warfarine</a:t>
            </a:r>
            <a:r>
              <a:rPr lang="fr-CA"/>
              <a:t>. </a:t>
            </a:r>
          </a:p>
          <a:p>
            <a:endParaRPr lang="en-US"/>
          </a:p>
          <a:p>
            <a:r>
              <a:rPr lang="en-US" b="1" err="1"/>
              <a:t>Références</a:t>
            </a:r>
            <a:r>
              <a:rPr lang="en-US" b="1"/>
              <a:t> :</a:t>
            </a:r>
          </a:p>
          <a:p>
            <a:pPr marL="181240" indent="-181240">
              <a:buFont typeface="Arial" panose="020B0604020202020204" pitchFamily="34" charset="0"/>
              <a:buChar char="•"/>
              <a:defRPr/>
            </a:pPr>
            <a:r>
              <a:rPr lang="en-GB" err="1"/>
              <a:t>Agnelli</a:t>
            </a:r>
            <a:r>
              <a:rPr lang="en-GB"/>
              <a:t> G, </a:t>
            </a:r>
            <a:r>
              <a:rPr lang="en-GB" i="1"/>
              <a:t>et al.</a:t>
            </a:r>
            <a:r>
              <a:rPr lang="en-GB"/>
              <a:t> </a:t>
            </a:r>
            <a:r>
              <a:rPr lang="en-GB" err="1"/>
              <a:t>Apixaban</a:t>
            </a:r>
            <a:r>
              <a:rPr lang="en-GB"/>
              <a:t> for extended treatment of venous thromboembolism</a:t>
            </a:r>
            <a:r>
              <a:rPr lang="en-GB" i="1"/>
              <a:t>. N </a:t>
            </a:r>
            <a:r>
              <a:rPr lang="en-GB" i="1" err="1"/>
              <a:t>Engl</a:t>
            </a:r>
            <a:r>
              <a:rPr lang="en-GB" i="1"/>
              <a:t> J Med. </a:t>
            </a:r>
            <a:r>
              <a:rPr lang="en-GB"/>
              <a:t>2013; 368:699-708.</a:t>
            </a:r>
          </a:p>
          <a:p>
            <a:pPr marL="181240" indent="-181240">
              <a:lnSpc>
                <a:spcPct val="80000"/>
              </a:lnSpc>
              <a:spcBef>
                <a:spcPct val="20000"/>
              </a:spcBef>
              <a:buFont typeface="Arial" panose="020B0604020202020204" pitchFamily="34" charset="0"/>
              <a:buChar char="•"/>
              <a:tabLst>
                <a:tab pos="137189" algn="l"/>
              </a:tabLst>
            </a:pPr>
            <a:r>
              <a:rPr lang="en-US" err="1">
                <a:ea typeface="Arial Unicode MS" pitchFamily="34" charset="-128"/>
                <a:cs typeface="Arial" charset="0"/>
              </a:rPr>
              <a:t>Raskob</a:t>
            </a:r>
            <a:r>
              <a:rPr lang="en-US">
                <a:ea typeface="Arial Unicode MS" pitchFamily="34" charset="-128"/>
                <a:cs typeface="Arial" charset="0"/>
              </a:rPr>
              <a:t> G, </a:t>
            </a:r>
            <a:r>
              <a:rPr lang="en-US" i="1">
                <a:ea typeface="Arial Unicode MS" pitchFamily="34" charset="-128"/>
                <a:cs typeface="Arial" charset="0"/>
              </a:rPr>
              <a:t>et al. </a:t>
            </a:r>
            <a:r>
              <a:rPr lang="en-CA">
                <a:ea typeface="Arial Unicode MS" pitchFamily="34" charset="-128"/>
                <a:cs typeface="Arial" charset="0"/>
              </a:rPr>
              <a:t>Extended duration of anticoagulation with </a:t>
            </a:r>
            <a:r>
              <a:rPr lang="en-CA" err="1">
                <a:ea typeface="Arial Unicode MS" pitchFamily="34" charset="-128"/>
                <a:cs typeface="Arial" charset="0"/>
              </a:rPr>
              <a:t>édoxaban</a:t>
            </a:r>
            <a:r>
              <a:rPr lang="en-CA">
                <a:ea typeface="Arial Unicode MS" pitchFamily="34" charset="-128"/>
                <a:cs typeface="Arial" charset="0"/>
              </a:rPr>
              <a:t> in patients with venous thromboembolism: a post-hoc analysis of the Hokusai-VTE study. </a:t>
            </a:r>
            <a:r>
              <a:rPr lang="en-US" i="1">
                <a:ea typeface="Arial Unicode MS" pitchFamily="34" charset="-128"/>
                <a:cs typeface="Arial" charset="0"/>
              </a:rPr>
              <a:t>Lancet </a:t>
            </a:r>
            <a:r>
              <a:rPr lang="en-US" i="1" err="1">
                <a:ea typeface="Arial Unicode MS" pitchFamily="34" charset="-128"/>
                <a:cs typeface="Arial" charset="0"/>
              </a:rPr>
              <a:t>Haematol</a:t>
            </a:r>
            <a:r>
              <a:rPr lang="en-US" i="1">
                <a:ea typeface="Arial Unicode MS" pitchFamily="34" charset="-128"/>
                <a:cs typeface="Arial" charset="0"/>
              </a:rPr>
              <a:t>.</a:t>
            </a:r>
            <a:r>
              <a:rPr lang="en-US">
                <a:ea typeface="Arial Unicode MS" pitchFamily="34" charset="-128"/>
                <a:cs typeface="Arial" charset="0"/>
              </a:rPr>
              <a:t> 2016; 3(5):e228-36.</a:t>
            </a:r>
          </a:p>
          <a:p>
            <a:pPr marL="181240" indent="-181240">
              <a:lnSpc>
                <a:spcPct val="80000"/>
              </a:lnSpc>
              <a:spcBef>
                <a:spcPct val="20000"/>
              </a:spcBef>
              <a:buFont typeface="Arial" panose="020B0604020202020204" pitchFamily="34" charset="0"/>
              <a:buChar char="•"/>
              <a:tabLst>
                <a:tab pos="137189" algn="l"/>
              </a:tabLst>
            </a:pPr>
            <a:r>
              <a:rPr lang="en-US">
                <a:ea typeface="Arial Unicode MS" pitchFamily="34" charset="-128"/>
                <a:cs typeface="Arial" charset="0"/>
              </a:rPr>
              <a:t>Schulman S, </a:t>
            </a:r>
            <a:r>
              <a:rPr lang="en-US" i="1">
                <a:ea typeface="Arial Unicode MS" pitchFamily="34" charset="-128"/>
                <a:cs typeface="Arial" charset="0"/>
              </a:rPr>
              <a:t>et al. </a:t>
            </a:r>
            <a:r>
              <a:rPr lang="en-CA">
                <a:ea typeface="Arial Unicode MS" pitchFamily="34" charset="-128"/>
                <a:cs typeface="Arial" charset="0"/>
              </a:rPr>
              <a:t>Extended use of dabigatran, warfarin, or placebo in venous thromboembolism. </a:t>
            </a:r>
            <a:r>
              <a:rPr lang="en-US" i="1">
                <a:ea typeface="Arial Unicode MS" pitchFamily="34" charset="-128"/>
                <a:cs typeface="Arial" charset="0"/>
              </a:rPr>
              <a:t>N </a:t>
            </a:r>
            <a:r>
              <a:rPr lang="en-US" i="1" err="1">
                <a:ea typeface="Arial Unicode MS" pitchFamily="34" charset="-128"/>
                <a:cs typeface="Arial" charset="0"/>
              </a:rPr>
              <a:t>Engl</a:t>
            </a:r>
            <a:r>
              <a:rPr lang="en-US" i="1">
                <a:ea typeface="Arial Unicode MS" pitchFamily="34" charset="-128"/>
                <a:cs typeface="Arial" charset="0"/>
              </a:rPr>
              <a:t> J Med.</a:t>
            </a:r>
            <a:r>
              <a:rPr lang="en-US">
                <a:ea typeface="Arial Unicode MS" pitchFamily="34" charset="-128"/>
                <a:cs typeface="Arial" charset="0"/>
              </a:rPr>
              <a:t> 2013; 368:709-18. </a:t>
            </a:r>
          </a:p>
          <a:p>
            <a:pPr marL="181240" indent="-181240">
              <a:lnSpc>
                <a:spcPct val="80000"/>
              </a:lnSpc>
              <a:spcBef>
                <a:spcPct val="20000"/>
              </a:spcBef>
              <a:buFont typeface="Arial" panose="020B0604020202020204" pitchFamily="34" charset="0"/>
              <a:buChar char="•"/>
              <a:tabLst>
                <a:tab pos="137189" algn="l"/>
              </a:tabLst>
            </a:pPr>
            <a:r>
              <a:rPr lang="en-US">
                <a:ea typeface="Arial Unicode MS" pitchFamily="34" charset="-128"/>
                <a:cs typeface="Arial" charset="0"/>
              </a:rPr>
              <a:t>The EINSTEIN Investigators. </a:t>
            </a:r>
            <a:r>
              <a:rPr lang="en-CA">
                <a:ea typeface="Arial Unicode MS" pitchFamily="34" charset="-128"/>
                <a:cs typeface="Arial" charset="0"/>
              </a:rPr>
              <a:t>Oral rivaroxaban for symptomatic venous thromboembolism.</a:t>
            </a:r>
            <a:r>
              <a:rPr lang="en-US">
                <a:ea typeface="Arial Unicode MS" pitchFamily="34" charset="-128"/>
                <a:cs typeface="Arial" charset="0"/>
              </a:rPr>
              <a:t> </a:t>
            </a:r>
            <a:r>
              <a:rPr lang="en-US" i="1">
                <a:ea typeface="Arial Unicode MS" pitchFamily="34" charset="-128"/>
                <a:cs typeface="Arial" charset="0"/>
              </a:rPr>
              <a:t>N </a:t>
            </a:r>
            <a:r>
              <a:rPr lang="en-US" i="1" err="1">
                <a:ea typeface="Arial Unicode MS" pitchFamily="34" charset="-128"/>
                <a:cs typeface="Arial" charset="0"/>
              </a:rPr>
              <a:t>Engl</a:t>
            </a:r>
            <a:r>
              <a:rPr lang="en-US" i="1">
                <a:ea typeface="Arial Unicode MS" pitchFamily="34" charset="-128"/>
                <a:cs typeface="Arial" charset="0"/>
              </a:rPr>
              <a:t> J Med.</a:t>
            </a:r>
            <a:r>
              <a:rPr lang="en-US">
                <a:ea typeface="Arial Unicode MS" pitchFamily="34" charset="-128"/>
                <a:cs typeface="Arial" charset="0"/>
              </a:rPr>
              <a:t> 2010; 363:2499-510.</a:t>
            </a:r>
          </a:p>
        </p:txBody>
      </p:sp>
      <p:sp>
        <p:nvSpPr>
          <p:cNvPr id="4" name="Slide Number Placeholder 3"/>
          <p:cNvSpPr>
            <a:spLocks noGrp="1"/>
          </p:cNvSpPr>
          <p:nvPr>
            <p:ph type="sldNum" sz="quarter" idx="10"/>
          </p:nvPr>
        </p:nvSpPr>
        <p:spPr/>
        <p:txBody>
          <a:bodyPr/>
          <a:lstStyle/>
          <a:p>
            <a:fld id="{D773B865-0C0F-4843-8BF3-458674DF610A}"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2537279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5"/>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42" name="Notes Placeholder 2"/>
          <p:cNvSpPr>
            <a:spLocks noGrp="1"/>
          </p:cNvSpPr>
          <p:nvPr>
            <p:ph type="body" idx="3"/>
          </p:nvPr>
        </p:nvSpPr>
        <p:spPr bwMode="auto">
          <a:xfrm>
            <a:off x="1143000" y="4346575"/>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fr-FR">
              <a:latin typeface="Arial" charset="0"/>
              <a:ea typeface="ＭＳ Ｐゴシック" charset="-128"/>
            </a:endParaRPr>
          </a:p>
        </p:txBody>
      </p:sp>
      <p:sp>
        <p:nvSpPr>
          <p:cNvPr id="163843" name="Rectangle 6"/>
          <p:cNvSpPr>
            <a:spLocks noChangeArrowheads="1"/>
          </p:cNvSpPr>
          <p:nvPr/>
        </p:nvSpPr>
        <p:spPr bwMode="auto">
          <a:xfrm>
            <a:off x="1143000" y="7383463"/>
            <a:ext cx="4572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5988">
              <a:spcBef>
                <a:spcPct val="30000"/>
              </a:spcBef>
              <a:defRPr sz="1200">
                <a:solidFill>
                  <a:schemeClr val="tx1"/>
                </a:solidFill>
                <a:latin typeface="Calibri" charset="0"/>
                <a:ea typeface="ＭＳ Ｐゴシック" charset="-128"/>
              </a:defRPr>
            </a:lvl1pPr>
            <a:lvl2pPr marL="742950" indent="-285750" defTabSz="915988">
              <a:spcBef>
                <a:spcPct val="30000"/>
              </a:spcBef>
              <a:defRPr sz="1200">
                <a:solidFill>
                  <a:schemeClr val="tx1"/>
                </a:solidFill>
                <a:latin typeface="Calibri" charset="0"/>
                <a:ea typeface="ＭＳ Ｐゴシック" charset="-128"/>
              </a:defRPr>
            </a:lvl2pPr>
            <a:lvl3pPr marL="1143000" indent="-228600" defTabSz="915988">
              <a:spcBef>
                <a:spcPct val="30000"/>
              </a:spcBef>
              <a:defRPr sz="1200">
                <a:solidFill>
                  <a:schemeClr val="tx1"/>
                </a:solidFill>
                <a:latin typeface="Calibri" charset="0"/>
                <a:ea typeface="ＭＳ Ｐゴシック" charset="-128"/>
              </a:defRPr>
            </a:lvl3pPr>
            <a:lvl4pPr marL="1600200" indent="-228600" defTabSz="915988">
              <a:spcBef>
                <a:spcPct val="30000"/>
              </a:spcBef>
              <a:defRPr sz="1200">
                <a:solidFill>
                  <a:schemeClr val="tx1"/>
                </a:solidFill>
                <a:latin typeface="Calibri" charset="0"/>
                <a:ea typeface="ＭＳ Ｐゴシック" charset="-128"/>
              </a:defRPr>
            </a:lvl4pPr>
            <a:lvl5pPr marL="2057400" indent="-228600" defTabSz="915988">
              <a:spcBef>
                <a:spcPct val="30000"/>
              </a:spcBef>
              <a:defRPr sz="1200">
                <a:solidFill>
                  <a:schemeClr val="tx1"/>
                </a:solidFill>
                <a:latin typeface="Calibri" charset="0"/>
                <a:ea typeface="ＭＳ Ｐゴシック" charset="-128"/>
              </a:defRPr>
            </a:lvl5pPr>
            <a:lvl6pPr marL="2514600" indent="-228600" defTabSz="915988"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915988"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915988"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915988"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lnSpc>
                <a:spcPct val="80000"/>
              </a:lnSpc>
              <a:spcBef>
                <a:spcPts val="238"/>
              </a:spcBef>
            </a:pPr>
            <a:r>
              <a:rPr lang="en-US" altLang="fr-FR" sz="1800">
                <a:solidFill>
                  <a:srgbClr val="000000"/>
                </a:solidFill>
                <a:latin typeface="Arial" charset="0"/>
              </a:rPr>
              <a:t>Reference(s):</a:t>
            </a:r>
          </a:p>
          <a:p>
            <a:pPr eaLnBrk="1" hangingPunct="1">
              <a:lnSpc>
                <a:spcPct val="80000"/>
              </a:lnSpc>
              <a:spcBef>
                <a:spcPts val="238"/>
              </a:spcBef>
            </a:pPr>
            <a:r>
              <a:rPr lang="en-US" altLang="fr-FR" sz="1800">
                <a:solidFill>
                  <a:srgbClr val="000000"/>
                </a:solidFill>
                <a:latin typeface="Arial" charset="0"/>
              </a:rPr>
              <a:t>US National Institutes of Health. Efficacy and safety study of apixaban for extended treatment of deep vein thrombosis or pulmonary embolism.  http://clinicaltrials.gov/ct2/show/NCT00633893. Last updated July 27, 2012. Accessed September 6, 2012.</a:t>
            </a:r>
          </a:p>
        </p:txBody>
      </p:sp>
      <p:sp>
        <p:nvSpPr>
          <p:cNvPr id="163844" name="Slide Number Placeholder 2"/>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b"/>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lgn="r" eaLnBrk="1" hangingPunct="1">
              <a:spcBef>
                <a:spcPct val="0"/>
              </a:spcBef>
            </a:pPr>
            <a:fld id="{9ACDA138-D095-2545-B8B0-1E87649628DC}" type="slidenum">
              <a:rPr lang="en-US" altLang="fr-FR">
                <a:solidFill>
                  <a:srgbClr val="000000"/>
                </a:solidFill>
                <a:latin typeface="Arial" charset="0"/>
              </a:rPr>
              <a:pPr algn="r" eaLnBrk="1" hangingPunct="1">
                <a:spcBef>
                  <a:spcPct val="0"/>
                </a:spcBef>
              </a:pPr>
              <a:t>34</a:t>
            </a:fld>
            <a:endParaRPr lang="en-US" altLang="fr-FR">
              <a:solidFill>
                <a:srgbClr val="000000"/>
              </a:solidFill>
              <a:latin typeface="Arial" charset="0"/>
            </a:endParaRPr>
          </a:p>
        </p:txBody>
      </p:sp>
      <p:sp>
        <p:nvSpPr>
          <p:cNvPr id="163845" name="AutoShape 15"/>
          <p:cNvSpPr>
            <a:spLocks/>
          </p:cNvSpPr>
          <p:nvPr/>
        </p:nvSpPr>
        <p:spPr bwMode="auto">
          <a:xfrm rot="10800000" flipV="1">
            <a:off x="5694363" y="1898650"/>
            <a:ext cx="160337" cy="1511300"/>
          </a:xfrm>
          <a:prstGeom prst="leftBrace">
            <a:avLst>
              <a:gd name="adj1" fmla="val 0"/>
              <a:gd name="adj2" fmla="val 50000"/>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lIns="17184" tIns="0" rIns="0" bIns="0"/>
          <a:lstStyle>
            <a:lvl1pPr defTabSz="876300">
              <a:spcBef>
                <a:spcPct val="30000"/>
              </a:spcBef>
              <a:defRPr sz="1200">
                <a:solidFill>
                  <a:schemeClr val="tx1"/>
                </a:solidFill>
                <a:latin typeface="Calibri" charset="0"/>
                <a:ea typeface="ＭＳ Ｐゴシック" charset="-128"/>
              </a:defRPr>
            </a:lvl1pPr>
            <a:lvl2pPr marL="742950" indent="-285750" defTabSz="876300">
              <a:spcBef>
                <a:spcPct val="30000"/>
              </a:spcBef>
              <a:defRPr sz="1200">
                <a:solidFill>
                  <a:schemeClr val="tx1"/>
                </a:solidFill>
                <a:latin typeface="Calibri" charset="0"/>
                <a:ea typeface="ＭＳ Ｐゴシック" charset="-128"/>
              </a:defRPr>
            </a:lvl2pPr>
            <a:lvl3pPr marL="1143000" indent="-228600" defTabSz="876300">
              <a:spcBef>
                <a:spcPct val="30000"/>
              </a:spcBef>
              <a:defRPr sz="1200">
                <a:solidFill>
                  <a:schemeClr val="tx1"/>
                </a:solidFill>
                <a:latin typeface="Calibri" charset="0"/>
                <a:ea typeface="ＭＳ Ｐゴシック" charset="-128"/>
              </a:defRPr>
            </a:lvl3pPr>
            <a:lvl4pPr marL="1600200" indent="-228600" defTabSz="876300">
              <a:spcBef>
                <a:spcPct val="30000"/>
              </a:spcBef>
              <a:defRPr sz="1200">
                <a:solidFill>
                  <a:schemeClr val="tx1"/>
                </a:solidFill>
                <a:latin typeface="Calibri" charset="0"/>
                <a:ea typeface="ＭＳ Ｐゴシック" charset="-128"/>
              </a:defRPr>
            </a:lvl4pPr>
            <a:lvl5pPr marL="2057400" indent="-228600" defTabSz="876300">
              <a:spcBef>
                <a:spcPct val="30000"/>
              </a:spcBef>
              <a:defRPr sz="1200">
                <a:solidFill>
                  <a:schemeClr val="tx1"/>
                </a:solidFill>
                <a:latin typeface="Calibri" charset="0"/>
                <a:ea typeface="ＭＳ Ｐゴシック" charset="-128"/>
              </a:defRPr>
            </a:lvl5pPr>
            <a:lvl6pPr marL="2514600" indent="-228600" defTabSz="8763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8763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8763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876300" eaLnBrk="0" fontAlgn="base" hangingPunct="0">
              <a:spcBef>
                <a:spcPct val="30000"/>
              </a:spcBef>
              <a:spcAft>
                <a:spcPct val="0"/>
              </a:spcAft>
              <a:defRPr sz="1200">
                <a:solidFill>
                  <a:schemeClr val="tx1"/>
                </a:solidFill>
                <a:latin typeface="Calibri" charset="0"/>
                <a:ea typeface="ＭＳ Ｐゴシック" charset="-128"/>
              </a:defRPr>
            </a:lvl9pPr>
          </a:lstStyle>
          <a:p>
            <a:pPr algn="ctr" eaLnBrk="1" hangingPunct="1">
              <a:spcBef>
                <a:spcPct val="0"/>
              </a:spcBef>
            </a:pPr>
            <a:r>
              <a:rPr lang="en-US" altLang="fr-FR" sz="900">
                <a:solidFill>
                  <a:srgbClr val="000000"/>
                </a:solidFill>
                <a:latin typeface="Arial" charset="0"/>
              </a:rPr>
              <a:t>                 </a:t>
            </a:r>
          </a:p>
        </p:txBody>
      </p:sp>
      <p:sp>
        <p:nvSpPr>
          <p:cNvPr id="163846" name="Rectangle 11"/>
          <p:cNvSpPr>
            <a:spLocks noChangeArrowheads="1"/>
          </p:cNvSpPr>
          <p:nvPr/>
        </p:nvSpPr>
        <p:spPr bwMode="auto">
          <a:xfrm>
            <a:off x="5848350" y="2455863"/>
            <a:ext cx="969963" cy="277812"/>
          </a:xfrm>
          <a:prstGeom prst="rect">
            <a:avLst/>
          </a:prstGeom>
          <a:solidFill>
            <a:schemeClr val="bg1"/>
          </a:solidFill>
          <a:ln w="6350">
            <a:solidFill>
              <a:srgbClr val="969696"/>
            </a:solidFill>
            <a:miter lim="800000"/>
            <a:headEnd/>
            <a:tailEnd/>
          </a:ln>
        </p:spPr>
        <p:txBody>
          <a:bodyPr lIns="16940" tIns="0" rIns="0" bIns="0">
            <a:spAutoFit/>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r>
              <a:rPr lang="en-US" altLang="fr-FR" sz="600">
                <a:solidFill>
                  <a:srgbClr val="000000"/>
                </a:solidFill>
                <a:latin typeface="Arial" charset="0"/>
              </a:rPr>
              <a:t>AMPLIFY EXT, 2012, p1, ¶4, p2, ¶1,2; exact wording provided by BMS/Pfizer</a:t>
            </a:r>
          </a:p>
        </p:txBody>
      </p:sp>
    </p:spTree>
    <p:extLst>
      <p:ext uri="{BB962C8B-B14F-4D97-AF65-F5344CB8AC3E}">
        <p14:creationId xmlns:p14="http://schemas.microsoft.com/office/powerpoint/2010/main" val="428604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fr-CA" altLang="fr-FR">
              <a:ea typeface="ＭＳ Ｐゴシック" charset="-128"/>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58C7A72-106C-2346-A1D9-FE3E6E08494E}" type="slidenum">
              <a:rPr lang="en-US" altLang="fr-FR"/>
              <a:pPr>
                <a:spcBef>
                  <a:spcPct val="0"/>
                </a:spcBef>
              </a:pPr>
              <a:t>35</a:t>
            </a:fld>
            <a:endParaRPr lang="fr-CA" altLang="fr-FR"/>
          </a:p>
        </p:txBody>
      </p:sp>
    </p:spTree>
    <p:extLst>
      <p:ext uri="{BB962C8B-B14F-4D97-AF65-F5344CB8AC3E}">
        <p14:creationId xmlns:p14="http://schemas.microsoft.com/office/powerpoint/2010/main" val="1401836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5968472-E658-1446-BE07-67A23502D3D2}" type="slidenum">
              <a:rPr lang="en-US" altLang="fr-FR">
                <a:latin typeface="Calibri" charset="0"/>
              </a:rPr>
              <a:pPr/>
              <a:t>36</a:t>
            </a:fld>
            <a:endParaRPr lang="en-US" altLang="fr-FR">
              <a:latin typeface="Calibri" charset="0"/>
            </a:endParaRPr>
          </a:p>
        </p:txBody>
      </p:sp>
      <p:sp>
        <p:nvSpPr>
          <p:cNvPr id="4097" name="Text Box 1"/>
          <p:cNvSpPr txBox="1">
            <a:spLocks noGrp="1" noRot="1" noChangeAspect="1" noChangeArrowheads="1"/>
          </p:cNvSpPr>
          <p:nvPr>
            <p:ph type="sldImg"/>
          </p:nvPr>
        </p:nvSpPr>
        <p:spPr bwMode="auto">
          <a:xfrm>
            <a:off x="1196975" y="704850"/>
            <a:ext cx="4640263"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defRPr/>
            </a:pPr>
            <a:r>
              <a:rPr lang="en-US" altLang="x-none" sz="1000" dirty="0">
                <a:latin typeface="Arial Unicode MS" charset="0"/>
                <a:ea typeface="Arial Unicode MS" charset="0"/>
                <a:cs typeface="Arial Unicode MS" charset="0"/>
              </a:rPr>
              <a:t>Figure 2. Kaplan–Meier Rates of Recurrent Fatal or Nonfatal Venous Thromboembolism and Major Bleeding. Kaplan–Meier curves are shown for the first event of recurrent fatal or nonfatal venous thromboembolism during the individual intended treatment periods (Panel A) and for the first episode of major bleeding during the period between the administration of the first dose of a study drug and 48 hours after the administration of the last dose (Panel B). In each panel, the inset shows the same data on an enlarged y axis.</a:t>
            </a:r>
          </a:p>
        </p:txBody>
      </p:sp>
    </p:spTree>
    <p:extLst>
      <p:ext uri="{BB962C8B-B14F-4D97-AF65-F5344CB8AC3E}">
        <p14:creationId xmlns:p14="http://schemas.microsoft.com/office/powerpoint/2010/main" val="217708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47DB1E5-D522-554D-B263-A077454BA866}" type="slidenum">
              <a:rPr lang="fr-CA" altLang="fr-FR">
                <a:latin typeface="Arial" charset="0"/>
              </a:rPr>
              <a:pPr>
                <a:spcBef>
                  <a:spcPct val="0"/>
                </a:spcBef>
              </a:pPr>
              <a:t>37</a:t>
            </a:fld>
            <a:endParaRPr lang="fr-CA" altLang="fr-FR">
              <a:latin typeface="Arial"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dirty="0">
              <a:latin typeface="Arial" charset="0"/>
              <a:ea typeface="ＭＳ Ｐゴシック" charset="-128"/>
            </a:endParaRPr>
          </a:p>
        </p:txBody>
      </p:sp>
    </p:spTree>
    <p:extLst>
      <p:ext uri="{BB962C8B-B14F-4D97-AF65-F5344CB8AC3E}">
        <p14:creationId xmlns:p14="http://schemas.microsoft.com/office/powerpoint/2010/main" val="3713825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47DB1E5-D522-554D-B263-A077454BA866}" type="slidenum">
              <a:rPr lang="fr-CA" altLang="fr-FR">
                <a:latin typeface="Arial" charset="0"/>
              </a:rPr>
              <a:pPr>
                <a:spcBef>
                  <a:spcPct val="0"/>
                </a:spcBef>
              </a:pPr>
              <a:t>38</a:t>
            </a:fld>
            <a:endParaRPr lang="fr-CA" altLang="fr-FR">
              <a:latin typeface="Arial"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928922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Rectangle 3"/>
          <p:cNvSpPr>
            <a:spLocks noGrp="1"/>
          </p:cNvSpPr>
          <p:nvPr>
            <p:ph type="body" idx="1"/>
          </p:nvPr>
        </p:nvSpPr>
        <p:spPr bwMode="auto">
          <a:xfrm>
            <a:off x="428625" y="4177090"/>
            <a:ext cx="6000750" cy="4712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fr-CA" b="1">
                <a:ea typeface="ＭＳ Ｐゴシック" pitchFamily="34" charset="-128"/>
              </a:rPr>
              <a:t>Notes du conférencier</a:t>
            </a:r>
          </a:p>
          <a:p>
            <a:pPr marL="171435" indent="-171435">
              <a:buFont typeface="Arial" panose="020B0604020202020204" pitchFamily="34" charset="0"/>
              <a:buChar char="•"/>
            </a:pPr>
            <a:r>
              <a:rPr lang="fr-CA">
                <a:ea typeface="ＭＳ Ｐゴシック" pitchFamily="34" charset="-128"/>
              </a:rPr>
              <a:t>Le risque d’un premier événement de TEV est approximativement le même entre les hommes et les femmes; cependant, les hommes présentent un risque plus élevé de TEV récurrente après avoir mis fin au traitement par des anticoagulants comparativement aux femmes. </a:t>
            </a:r>
          </a:p>
          <a:p>
            <a:pPr marL="171435" indent="-171435">
              <a:buFont typeface="Arial" panose="020B0604020202020204" pitchFamily="34" charset="0"/>
              <a:buChar char="•"/>
            </a:pPr>
            <a:r>
              <a:rPr lang="fr-CA">
                <a:ea typeface="ＭＳ Ｐゴシック" pitchFamily="34" charset="-128"/>
              </a:rPr>
              <a:t>Ces données sont tirées d’une méta-analyse à partir d’études prospectives de patients (n = 2554) qui ont reçu un traitement standardisé par des anticoagulants à la suite d’une première TEV et qui ont fait l’objet d’une surveillance pour toute récurrence à partir du moment où l’on a mis fin au traitement.</a:t>
            </a:r>
          </a:p>
          <a:p>
            <a:pPr marL="171435" indent="-171435">
              <a:buFont typeface="Arial" panose="020B0604020202020204" pitchFamily="34" charset="0"/>
              <a:buChar char="•"/>
            </a:pPr>
            <a:r>
              <a:rPr lang="fr-CA">
                <a:ea typeface="ＭＳ Ｐゴシック" pitchFamily="34" charset="-128"/>
              </a:rPr>
              <a:t>Le tableau de la présente diapositive énumère les données relativement à la récurrence d’une TEV non provoquée. </a:t>
            </a:r>
          </a:p>
          <a:p>
            <a:pPr marL="171435" indent="-171435">
              <a:buFont typeface="Arial" panose="020B0604020202020204" pitchFamily="34" charset="0"/>
              <a:buChar char="•"/>
            </a:pPr>
            <a:r>
              <a:rPr lang="fr-CA">
                <a:ea typeface="ＭＳ Ｐゴシック" pitchFamily="34" charset="-128"/>
              </a:rPr>
              <a:t>Globalement, les hommes étaient exposés à un facteur de risque 2,2 fois plus élevé de récurrence d’une TEV par rapport aux femmes, quel que soit leur âge.</a:t>
            </a:r>
          </a:p>
          <a:p>
            <a:pPr marL="171435" indent="-171435">
              <a:buFont typeface="Arial" panose="020B0604020202020204" pitchFamily="34" charset="0"/>
              <a:buChar char="•"/>
            </a:pPr>
            <a:r>
              <a:rPr lang="fr-CA">
                <a:ea typeface="ＭＳ Ｐゴシック" pitchFamily="34" charset="-128"/>
              </a:rPr>
              <a:t>Étant donné que le recours à un traitement hormonal peut être un facteur confusionnel majeur, l’analyse a été répétée en ajustant le recours à un traitement hormonal; les hommes présentaient toujours un facteur de risque de récurrence d’une TEV 1,8 plus élevé que les femmes.</a:t>
            </a:r>
          </a:p>
          <a:p>
            <a:pPr marL="171435" indent="-171435">
              <a:buFont typeface="Arial" panose="020B0604020202020204" pitchFamily="34" charset="0"/>
              <a:buChar char="•"/>
            </a:pPr>
            <a:r>
              <a:rPr lang="fr-CA">
                <a:ea typeface="ＭＳ Ｐゴシック" pitchFamily="34" charset="-128"/>
              </a:rPr>
              <a:t>Les femmes atteintes au départ d’une TEV associée à un traitement hormonal présentaient 50 % moins de risque de subir un événement récurrent que les femmes dont la TEV n’était pas associée à un traitement hormonal.</a:t>
            </a:r>
          </a:p>
          <a:p>
            <a:pPr marL="171435" indent="-171435">
              <a:buFont typeface="Arial" panose="020B0604020202020204" pitchFamily="34" charset="0"/>
              <a:buChar char="•"/>
            </a:pPr>
            <a:r>
              <a:rPr lang="fr-CA">
                <a:ea typeface="ＭＳ Ｐゴシック" pitchFamily="34" charset="-128"/>
              </a:rPr>
              <a:t>Les constatations de la présente étude laissent croire que le sexe du patient pourrait influencer les décisions relativement à la durée du traitement par des anticoagulants après un événement d’une TEV non provoquée.</a:t>
            </a:r>
          </a:p>
          <a:p>
            <a:endParaRPr lang="fr-CA">
              <a:ea typeface="ＭＳ Ｐゴシック" pitchFamily="34" charset="-128"/>
            </a:endParaRPr>
          </a:p>
          <a:p>
            <a:r>
              <a:rPr lang="fr-CA" b="1">
                <a:ea typeface="ＭＳ Ｐゴシック" pitchFamily="34" charset="-128"/>
              </a:rPr>
              <a:t>Référence :</a:t>
            </a:r>
          </a:p>
          <a:p>
            <a:pPr marL="171435" indent="-171435">
              <a:buFont typeface="Arial"/>
              <a:buChar char="•"/>
              <a:defRPr/>
            </a:pPr>
            <a:r>
              <a:rPr lang="en-CA" err="1"/>
              <a:t>Douketis</a:t>
            </a:r>
            <a:r>
              <a:rPr lang="en-CA"/>
              <a:t> J, </a:t>
            </a:r>
            <a:r>
              <a:rPr lang="en-CA" i="1"/>
              <a:t>et al. </a:t>
            </a:r>
            <a:r>
              <a:rPr lang="en-CA"/>
              <a:t>Risk of recurrence after venous thromboembolism in men and women: patient level meta-analysis. </a:t>
            </a:r>
            <a:r>
              <a:rPr lang="en-CA" i="1"/>
              <a:t>BMJ</a:t>
            </a:r>
            <a:r>
              <a:rPr lang="en-CA"/>
              <a:t>. 2011; 342:d813.</a:t>
            </a:r>
          </a:p>
          <a:p>
            <a:endParaRPr lang="fr-CA">
              <a:ea typeface="ＭＳ Ｐゴシック" pitchFamily="34" charset="-128"/>
            </a:endParaRPr>
          </a:p>
        </p:txBody>
      </p:sp>
      <p:sp>
        <p:nvSpPr>
          <p:cNvPr id="4" name="Slide Number Placeholder 3"/>
          <p:cNvSpPr>
            <a:spLocks noGrp="1"/>
          </p:cNvSpPr>
          <p:nvPr>
            <p:ph type="sldNum" sz="quarter" idx="5"/>
          </p:nvPr>
        </p:nvSpPr>
        <p:spPr>
          <a:xfrm>
            <a:off x="3884613" y="8685213"/>
            <a:ext cx="2971800" cy="457200"/>
          </a:xfrm>
        </p:spPr>
        <p:txBody>
          <a:bodyPr/>
          <a:lstStyle/>
          <a:p>
            <a:fld id="{D773B865-0C0F-4843-8BF3-458674DF610A}" type="slidenum">
              <a:rPr lang="en-CA" smtClean="0">
                <a:solidFill>
                  <a:prstClr val="black"/>
                </a:solidFill>
              </a:rPr>
              <a:pPr/>
              <a:t>40</a:t>
            </a:fld>
            <a:endParaRPr lang="en-CA">
              <a:solidFill>
                <a:prstClr val="black"/>
              </a:solidFill>
            </a:endParaRPr>
          </a:p>
        </p:txBody>
      </p:sp>
    </p:spTree>
    <p:extLst>
      <p:ext uri="{BB962C8B-B14F-4D97-AF65-F5344CB8AC3E}">
        <p14:creationId xmlns:p14="http://schemas.microsoft.com/office/powerpoint/2010/main" val="280978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Rectangle 3"/>
          <p:cNvSpPr>
            <a:spLocks noGrp="1"/>
          </p:cNvSpPr>
          <p:nvPr>
            <p:ph type="body" idx="1"/>
          </p:nvPr>
        </p:nvSpPr>
        <p:spPr bwMode="auto">
          <a:xfrm>
            <a:off x="406400" y="4560570"/>
            <a:ext cx="6502400" cy="4813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fr-CA" b="1" dirty="0">
                <a:ea typeface="ＭＳ Ｐゴシック" pitchFamily="34" charset="-128"/>
              </a:rPr>
              <a:t>Notes du conférencier</a:t>
            </a:r>
          </a:p>
          <a:p>
            <a:pPr marL="181240" indent="-181240">
              <a:buFont typeface="Arial" panose="020B0604020202020204" pitchFamily="34" charset="0"/>
              <a:buChar char="•"/>
            </a:pPr>
            <a:r>
              <a:rPr lang="fr-CA" dirty="0">
                <a:ea typeface="ＭＳ Ｐゴシック" pitchFamily="34" charset="-128"/>
              </a:rPr>
              <a:t>La présente étude vise à identifier des facteurs de risque qui sont prédictifs d’un risque annuel peu élevé d’une TEV récurrente (&lt; 3 %) après la prise d’un anticoagulant oral pour une durée de 5 à 7 mois à la suite d’une première TEV non provoquée.</a:t>
            </a:r>
          </a:p>
          <a:p>
            <a:pPr marL="181240" indent="-181240">
              <a:buFont typeface="Arial" panose="020B0604020202020204" pitchFamily="34" charset="0"/>
              <a:buChar char="•"/>
            </a:pPr>
            <a:r>
              <a:rPr lang="fr-CA" dirty="0">
                <a:ea typeface="ＭＳ Ｐゴシック" pitchFamily="34" charset="-128"/>
              </a:rPr>
              <a:t>Une étude de cohorte prospective dérivée d’une règle de décision et une étude de validation de l’échantillon fractionné ont été menées chez 665 patients consécutifs non sélectionnés présentant pour la première fois une TVP ou une EP non provoquée et prouvée de façon objective.</a:t>
            </a:r>
          </a:p>
          <a:p>
            <a:pPr marL="181240" indent="-181240">
              <a:buFont typeface="Arial" panose="020B0604020202020204" pitchFamily="34" charset="0"/>
              <a:buChar char="•"/>
            </a:pPr>
            <a:r>
              <a:rPr lang="fr-CA" dirty="0">
                <a:ea typeface="ＭＳ Ｐゴシック" pitchFamily="34" charset="-128"/>
              </a:rPr>
              <a:t>Une hyperpigmentation, un </a:t>
            </a:r>
            <a:r>
              <a:rPr lang="fr-CA" dirty="0"/>
              <a:t>œdème</a:t>
            </a:r>
            <a:r>
              <a:rPr lang="fr-CA" dirty="0">
                <a:ea typeface="ＭＳ Ｐゴシック" pitchFamily="34" charset="-128"/>
              </a:rPr>
              <a:t> ou une rougeur, les niveaux des D-dimères, l’obésité et l’âge avancé (HERDOO2) étaient associés de façon indépendante à un risque de TEV récurrente chez les femmes, mais pas chez les hommes.</a:t>
            </a:r>
          </a:p>
          <a:p>
            <a:pPr marL="181240" indent="-181240">
              <a:buFont typeface="Arial" panose="020B0604020202020204" pitchFamily="34" charset="0"/>
              <a:buChar char="•"/>
            </a:pPr>
            <a:r>
              <a:rPr lang="fr-CA" dirty="0">
                <a:ea typeface="ＭＳ Ｐゴシック" pitchFamily="34" charset="-128"/>
              </a:rPr>
              <a:t>Ainsi, chez les femmes :</a:t>
            </a:r>
          </a:p>
          <a:p>
            <a:pPr marL="664546" lvl="1" indent="-181240">
              <a:buFont typeface="Arial" panose="020B0604020202020204" pitchFamily="34" charset="0"/>
              <a:buChar char="•"/>
            </a:pPr>
            <a:r>
              <a:rPr lang="fr-CA" dirty="0">
                <a:ea typeface="ＭＳ Ｐゴシック" pitchFamily="34" charset="-128"/>
              </a:rPr>
              <a:t>la présence de facteurs de risque HERDOO2 de 0 ou de 1 était associée à un risque annuel de récurrence d’une TEV de 1,6 %;</a:t>
            </a:r>
          </a:p>
          <a:p>
            <a:pPr marL="664546" lvl="1" indent="-181240">
              <a:buFont typeface="Arial" panose="020B0604020202020204" pitchFamily="34" charset="0"/>
              <a:buChar char="•"/>
            </a:pPr>
            <a:r>
              <a:rPr lang="fr-CA" dirty="0">
                <a:ea typeface="ＭＳ Ｐゴシック" pitchFamily="34" charset="-128"/>
              </a:rPr>
              <a:t>les femmes présentant des facteurs de risque de 2 ou plus étaient exposées à un risque de récurrence de 14,1 %. </a:t>
            </a:r>
          </a:p>
          <a:p>
            <a:pPr marL="181240" indent="-181240">
              <a:buFont typeface="Arial" panose="020B0604020202020204" pitchFamily="34" charset="0"/>
              <a:buChar char="•"/>
            </a:pPr>
            <a:r>
              <a:rPr lang="fr-CA" dirty="0">
                <a:ea typeface="ＭＳ Ｐゴシック" pitchFamily="34" charset="-128"/>
              </a:rPr>
              <a:t>Ces constatations donnent à penser que les femmes qui ont pris des anticoagulants oraux pendant 5 à 7 mois à la suite d’une première TEV non provoquée peuvent mettre fin à leur traitement en toute innocuité si elles ont des facteurs de risque de 1 ou moins, ce qui constitue des facteurs de risque d’un score HERDOO2.</a:t>
            </a:r>
          </a:p>
          <a:p>
            <a:pPr lvl="0"/>
            <a:endParaRPr lang="fr-CA" dirty="0">
              <a:ea typeface="ＭＳ Ｐゴシック" pitchFamily="34" charset="-128"/>
            </a:endParaRPr>
          </a:p>
          <a:p>
            <a:pPr lvl="0"/>
            <a:r>
              <a:rPr lang="fr-CA" b="1" dirty="0">
                <a:ea typeface="ＭＳ Ｐゴシック" pitchFamily="34" charset="-128"/>
              </a:rPr>
              <a:t>Référence :</a:t>
            </a:r>
          </a:p>
          <a:p>
            <a:pPr marL="181240" indent="-181240">
              <a:buFont typeface="Arial"/>
              <a:buChar char="•"/>
            </a:pPr>
            <a:r>
              <a:rPr lang="fr-CA" dirty="0" err="1">
                <a:ea typeface="ＭＳ Ｐゴシック" pitchFamily="34" charset="-128"/>
              </a:rPr>
              <a:t>Rodger</a:t>
            </a:r>
            <a:r>
              <a:rPr lang="fr-CA" dirty="0">
                <a:ea typeface="ＭＳ Ｐゴシック" pitchFamily="34" charset="-128"/>
              </a:rPr>
              <a:t> MA, </a:t>
            </a:r>
            <a:r>
              <a:rPr lang="fr-CA" i="1" dirty="0">
                <a:ea typeface="ＭＳ Ｐゴシック" pitchFamily="34" charset="-128"/>
              </a:rPr>
              <a:t>et al. </a:t>
            </a:r>
            <a:r>
              <a:rPr lang="fr-CA" dirty="0" err="1">
                <a:ea typeface="ＭＳ Ｐゴシック" pitchFamily="34" charset="-128"/>
              </a:rPr>
              <a:t>Identifying</a:t>
            </a:r>
            <a:r>
              <a:rPr lang="fr-CA" dirty="0">
                <a:ea typeface="ＭＳ Ｐゴシック" pitchFamily="34" charset="-128"/>
              </a:rPr>
              <a:t> </a:t>
            </a:r>
            <a:r>
              <a:rPr lang="fr-CA" dirty="0" err="1">
                <a:ea typeface="ＭＳ Ｐゴシック" pitchFamily="34" charset="-128"/>
              </a:rPr>
              <a:t>unprovoked</a:t>
            </a:r>
            <a:r>
              <a:rPr lang="fr-CA" dirty="0">
                <a:ea typeface="ＭＳ Ｐゴシック" pitchFamily="34" charset="-128"/>
              </a:rPr>
              <a:t> </a:t>
            </a:r>
            <a:r>
              <a:rPr lang="fr-CA" dirty="0" err="1">
                <a:ea typeface="ＭＳ Ｐゴシック" pitchFamily="34" charset="-128"/>
              </a:rPr>
              <a:t>thromboembolism</a:t>
            </a:r>
            <a:r>
              <a:rPr lang="fr-CA" dirty="0">
                <a:ea typeface="ＭＳ Ｐゴシック" pitchFamily="34" charset="-128"/>
              </a:rPr>
              <a:t> patients at </a:t>
            </a:r>
            <a:r>
              <a:rPr lang="fr-CA" dirty="0" err="1">
                <a:ea typeface="ＭＳ Ｐゴシック" pitchFamily="34" charset="-128"/>
              </a:rPr>
              <a:t>low</a:t>
            </a:r>
            <a:r>
              <a:rPr lang="fr-CA" dirty="0">
                <a:ea typeface="ＭＳ Ｐゴシック" pitchFamily="34" charset="-128"/>
              </a:rPr>
              <a:t> </a:t>
            </a:r>
            <a:r>
              <a:rPr lang="fr-CA" dirty="0" err="1">
                <a:ea typeface="ＭＳ Ｐゴシック" pitchFamily="34" charset="-128"/>
              </a:rPr>
              <a:t>risk</a:t>
            </a:r>
            <a:r>
              <a:rPr lang="fr-CA" dirty="0">
                <a:ea typeface="ＭＳ Ｐゴシック" pitchFamily="34" charset="-128"/>
              </a:rPr>
              <a:t> for </a:t>
            </a:r>
            <a:r>
              <a:rPr lang="fr-CA" dirty="0" err="1">
                <a:ea typeface="ＭＳ Ｐゴシック" pitchFamily="34" charset="-128"/>
              </a:rPr>
              <a:t>recurrence</a:t>
            </a:r>
            <a:r>
              <a:rPr lang="fr-CA" dirty="0">
                <a:ea typeface="ＭＳ Ｐゴシック" pitchFamily="34" charset="-128"/>
              </a:rPr>
              <a:t> </a:t>
            </a:r>
            <a:r>
              <a:rPr lang="fr-CA" dirty="0" err="1">
                <a:ea typeface="ＭＳ Ｐゴシック" pitchFamily="34" charset="-128"/>
              </a:rPr>
              <a:t>who</a:t>
            </a:r>
            <a:r>
              <a:rPr lang="fr-CA" dirty="0">
                <a:ea typeface="ＭＳ Ｐゴシック" pitchFamily="34" charset="-128"/>
              </a:rPr>
              <a:t> </a:t>
            </a:r>
            <a:r>
              <a:rPr lang="fr-CA" dirty="0" err="1">
                <a:ea typeface="ＭＳ Ｐゴシック" pitchFamily="34" charset="-128"/>
              </a:rPr>
              <a:t>can</a:t>
            </a:r>
            <a:r>
              <a:rPr lang="fr-CA" dirty="0">
                <a:ea typeface="ＭＳ Ｐゴシック" pitchFamily="34" charset="-128"/>
              </a:rPr>
              <a:t> discontinue anticoagulant </a:t>
            </a:r>
            <a:r>
              <a:rPr lang="fr-CA" dirty="0" err="1">
                <a:ea typeface="ＭＳ Ｐゴシック" pitchFamily="34" charset="-128"/>
              </a:rPr>
              <a:t>therapy</a:t>
            </a:r>
            <a:r>
              <a:rPr lang="fr-CA" dirty="0">
                <a:ea typeface="ＭＳ Ｐゴシック" pitchFamily="34" charset="-128"/>
              </a:rPr>
              <a:t>. </a:t>
            </a:r>
            <a:r>
              <a:rPr lang="fr-CA" i="1" dirty="0">
                <a:ea typeface="ＭＳ Ｐゴシック" pitchFamily="34" charset="-128"/>
              </a:rPr>
              <a:t>CMAJ</a:t>
            </a:r>
            <a:r>
              <a:rPr lang="fr-CA" dirty="0">
                <a:ea typeface="ＭＳ Ｐゴシック" pitchFamily="34" charset="-128"/>
              </a:rPr>
              <a:t>. 2008; 179:417-26.</a:t>
            </a:r>
          </a:p>
        </p:txBody>
      </p:sp>
      <p:sp>
        <p:nvSpPr>
          <p:cNvPr id="4" name="Slide Number Placeholder 3"/>
          <p:cNvSpPr>
            <a:spLocks noGrp="1"/>
          </p:cNvSpPr>
          <p:nvPr>
            <p:ph type="sldNum" sz="quarter" idx="5"/>
          </p:nvPr>
        </p:nvSpPr>
        <p:spPr>
          <a:xfrm>
            <a:off x="4143587" y="9119474"/>
            <a:ext cx="3169920" cy="480060"/>
          </a:xfrm>
        </p:spPr>
        <p:txBody>
          <a:bodyPr/>
          <a:lstStyle/>
          <a:p>
            <a:fld id="{D773B865-0C0F-4843-8BF3-458674DF610A}" type="slidenum">
              <a:rPr lang="en-CA" smtClean="0"/>
              <a:pPr/>
              <a:t>41</a:t>
            </a:fld>
            <a:endParaRPr lang="en-CA" dirty="0"/>
          </a:p>
        </p:txBody>
      </p:sp>
    </p:spTree>
    <p:extLst>
      <p:ext uri="{BB962C8B-B14F-4D97-AF65-F5344CB8AC3E}">
        <p14:creationId xmlns:p14="http://schemas.microsoft.com/office/powerpoint/2010/main" val="341731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4</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512529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Rectangle 3"/>
          <p:cNvSpPr>
            <a:spLocks noGrp="1"/>
          </p:cNvSpPr>
          <p:nvPr>
            <p:ph type="body" idx="1"/>
          </p:nvPr>
        </p:nvSpPr>
        <p:spPr bwMode="auto">
          <a:xfrm>
            <a:off x="406400" y="4427220"/>
            <a:ext cx="6502400" cy="5053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b="1" dirty="0">
                <a:ea typeface="ＭＳ Ｐゴシック" pitchFamily="34" charset="-128"/>
              </a:rPr>
              <a:t>Notes du conférencier</a:t>
            </a:r>
          </a:p>
          <a:p>
            <a:pPr marL="181240" indent="-181240">
              <a:buFont typeface="Arial" panose="020B0604020202020204" pitchFamily="34" charset="0"/>
              <a:buChar char="•"/>
            </a:pPr>
            <a:r>
              <a:rPr lang="fr-CA" dirty="0">
                <a:ea typeface="ＭＳ Ｐゴシック" pitchFamily="34" charset="-128"/>
              </a:rPr>
              <a:t>La présente étude vise à valider de façon prospective la règle de décision clinique de HERDOO2 afin d’identifier les femmes qui peuvent mettre fin en toute innocuité à un traitement par des anticoagulants oraux 5 à 7 mois à la suite d’une première TEV non provoquée.</a:t>
            </a:r>
          </a:p>
          <a:p>
            <a:pPr marL="181240" indent="-181240">
              <a:buFont typeface="Arial" panose="020B0604020202020204" pitchFamily="34" charset="0"/>
              <a:buChar char="•"/>
            </a:pPr>
            <a:r>
              <a:rPr lang="fr-CA" dirty="0">
                <a:ea typeface="ＭＳ Ｐゴシック" pitchFamily="34" charset="-128"/>
              </a:rPr>
              <a:t>Un total de 3155 patients consécutifs présentant une première TEV non provoquée et qui ont terminé 5 à 12 mois de traitement par des anticoagulants étaient éligibles pour participer à cette étude; des 2785 patients qui ont été recrutés, 51 % des femmes ont été catégorisées comme présentant un risque peu élevé d’une TEV récurrente (score de HERDOO2 de 0 ou 1) et ont mis fin au traitement par des anticoagulants.</a:t>
            </a:r>
          </a:p>
          <a:p>
            <a:pPr marL="181240" indent="-181240">
              <a:buFont typeface="Arial" panose="020B0604020202020204" pitchFamily="34" charset="0"/>
              <a:buChar char="•"/>
            </a:pPr>
            <a:r>
              <a:rPr lang="fr-CA" dirty="0">
                <a:ea typeface="ＭＳ Ｐゴシック" pitchFamily="34" charset="-128"/>
              </a:rPr>
              <a:t>Parmi les femmes présentant un faible risque et qui ont mis fin au traitement, le taux annuel de la TEV était de 3,0 %.</a:t>
            </a:r>
          </a:p>
          <a:p>
            <a:pPr marL="181240" indent="-181240">
              <a:buFont typeface="Arial" panose="020B0604020202020204" pitchFamily="34" charset="0"/>
              <a:buChar char="•"/>
            </a:pPr>
            <a:r>
              <a:rPr lang="fr-CA" dirty="0">
                <a:ea typeface="ＭＳ Ｐゴシック" pitchFamily="34" charset="-128"/>
              </a:rPr>
              <a:t>Parmi les femmes ou les hommes présentant un risque élevé, le taux annuel d’une TEV récurrente était de 8,1 % chez ceux qui ont mis fin au traitement par des anticoagulants et seulement de 1,6 % chez ceux qui ont poursuivi le traitement; l’incidence d’une TEV récurrente dans le groupe à haut risque était approximativement le même entre les femmes et les hommes.</a:t>
            </a:r>
          </a:p>
          <a:p>
            <a:pPr marL="181240" indent="-181240">
              <a:buFont typeface="Arial" panose="020B0604020202020204" pitchFamily="34" charset="0"/>
              <a:buChar char="•"/>
            </a:pPr>
            <a:r>
              <a:rPr lang="fr-CA" dirty="0">
                <a:ea typeface="ＭＳ Ｐゴシック" pitchFamily="34" charset="-128"/>
              </a:rPr>
              <a:t>On est arrivé à la conclusion que le HERDOO2 est un outil valide pour orienter nos décisions quant à mettre fin à un traitement par des anticoagulants oraux chez les femmes à la suite d’une première TEV non provoquée.</a:t>
            </a:r>
          </a:p>
          <a:p>
            <a:endParaRPr lang="fr-CA" dirty="0">
              <a:ea typeface="ＭＳ Ｐゴシック" pitchFamily="34" charset="-128"/>
            </a:endParaRPr>
          </a:p>
          <a:p>
            <a:r>
              <a:rPr lang="fr-CA" b="1" dirty="0">
                <a:ea typeface="ＭＳ Ｐゴシック" pitchFamily="34" charset="-128"/>
              </a:rPr>
              <a:t>Référence :</a:t>
            </a:r>
          </a:p>
          <a:p>
            <a:pPr marL="181240" indent="-181240">
              <a:buFont typeface="Arial"/>
              <a:buChar char="•"/>
              <a:defRPr/>
            </a:pPr>
            <a:r>
              <a:rPr lang="fr-FR" dirty="0" err="1"/>
              <a:t>Rodger</a:t>
            </a:r>
            <a:r>
              <a:rPr lang="fr-FR" dirty="0"/>
              <a:t> MA, </a:t>
            </a:r>
            <a:r>
              <a:rPr lang="fr-FR" i="1" dirty="0"/>
              <a:t>et al. </a:t>
            </a:r>
            <a:r>
              <a:rPr lang="fr-FR" dirty="0" err="1"/>
              <a:t>Validating</a:t>
            </a:r>
            <a:r>
              <a:rPr lang="fr-FR" dirty="0"/>
              <a:t> the HERDOO2 </a:t>
            </a:r>
            <a:r>
              <a:rPr lang="fr-FR" dirty="0" err="1"/>
              <a:t>rule</a:t>
            </a:r>
            <a:r>
              <a:rPr lang="fr-FR" dirty="0"/>
              <a:t> to guide </a:t>
            </a:r>
            <a:r>
              <a:rPr lang="fr-FR" dirty="0" err="1"/>
              <a:t>treatment</a:t>
            </a:r>
            <a:r>
              <a:rPr lang="fr-FR" dirty="0"/>
              <a:t> duration for </a:t>
            </a:r>
            <a:r>
              <a:rPr lang="fr-FR" dirty="0" err="1"/>
              <a:t>women</a:t>
            </a:r>
            <a:r>
              <a:rPr lang="fr-FR" dirty="0"/>
              <a:t> </a:t>
            </a:r>
            <a:r>
              <a:rPr lang="fr-FR" dirty="0" err="1"/>
              <a:t>with</a:t>
            </a:r>
            <a:r>
              <a:rPr lang="fr-FR" dirty="0"/>
              <a:t> </a:t>
            </a:r>
            <a:r>
              <a:rPr lang="fr-FR" dirty="0" err="1"/>
              <a:t>unprovoked</a:t>
            </a:r>
            <a:r>
              <a:rPr lang="fr-FR" dirty="0"/>
              <a:t> </a:t>
            </a:r>
            <a:r>
              <a:rPr lang="fr-FR" dirty="0" err="1"/>
              <a:t>venous</a:t>
            </a:r>
            <a:r>
              <a:rPr lang="fr-FR" dirty="0"/>
              <a:t> </a:t>
            </a:r>
            <a:r>
              <a:rPr lang="fr-FR" dirty="0" err="1"/>
              <a:t>thrombosis</a:t>
            </a:r>
            <a:r>
              <a:rPr lang="fr-FR" dirty="0"/>
              <a:t>: multinational prospective </a:t>
            </a:r>
            <a:r>
              <a:rPr lang="fr-FR" dirty="0" err="1"/>
              <a:t>cohort</a:t>
            </a:r>
            <a:r>
              <a:rPr lang="fr-FR" dirty="0"/>
              <a:t> management </a:t>
            </a:r>
            <a:r>
              <a:rPr lang="fr-FR" dirty="0" err="1"/>
              <a:t>study</a:t>
            </a:r>
            <a:r>
              <a:rPr lang="fr-FR" dirty="0"/>
              <a:t>. </a:t>
            </a:r>
            <a:r>
              <a:rPr lang="fr-FR" i="1" dirty="0"/>
              <a:t>BMJ</a:t>
            </a:r>
            <a:r>
              <a:rPr lang="fr-FR" dirty="0"/>
              <a:t>. 2017; 356:j1065.</a:t>
            </a:r>
          </a:p>
          <a:p>
            <a:endParaRPr lang="fr-CA" dirty="0">
              <a:ea typeface="ＭＳ Ｐゴシック" pitchFamily="34" charset="-128"/>
            </a:endParaRPr>
          </a:p>
          <a:p>
            <a:pPr marL="181240" indent="-181240">
              <a:buFont typeface="Arial" panose="020B0604020202020204" pitchFamily="34" charset="0"/>
              <a:buChar char="•"/>
            </a:pPr>
            <a:endParaRPr lang="fr-CA" dirty="0">
              <a:ea typeface="ＭＳ Ｐゴシック" pitchFamily="34" charset="-128"/>
            </a:endParaRPr>
          </a:p>
          <a:p>
            <a:endParaRPr lang="fr-CA" dirty="0">
              <a:ea typeface="ＭＳ Ｐゴシック" pitchFamily="34" charset="-128"/>
            </a:endParaRPr>
          </a:p>
        </p:txBody>
      </p:sp>
      <p:sp>
        <p:nvSpPr>
          <p:cNvPr id="4" name="Slide Number Placeholder 3"/>
          <p:cNvSpPr>
            <a:spLocks noGrp="1"/>
          </p:cNvSpPr>
          <p:nvPr>
            <p:ph type="sldNum" sz="quarter" idx="5"/>
          </p:nvPr>
        </p:nvSpPr>
        <p:spPr>
          <a:xfrm>
            <a:off x="4143587" y="9119474"/>
            <a:ext cx="3169920" cy="480060"/>
          </a:xfrm>
        </p:spPr>
        <p:txBody>
          <a:bodyPr/>
          <a:lstStyle/>
          <a:p>
            <a:fld id="{D773B865-0C0F-4843-8BF3-458674DF610A}" type="slidenum">
              <a:rPr lang="en-CA" smtClean="0"/>
              <a:pPr/>
              <a:t>42</a:t>
            </a:fld>
            <a:endParaRPr lang="en-CA" dirty="0"/>
          </a:p>
        </p:txBody>
      </p:sp>
    </p:spTree>
    <p:extLst>
      <p:ext uri="{BB962C8B-B14F-4D97-AF65-F5344CB8AC3E}">
        <p14:creationId xmlns:p14="http://schemas.microsoft.com/office/powerpoint/2010/main" val="158984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Espace réservé de l'image des diapositives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580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CA" b="1">
                <a:ea typeface="ＭＳ Ｐゴシック"/>
                <a:cs typeface="ＭＳ Ｐゴシック"/>
              </a:rPr>
              <a:t>Notes du conférencier</a:t>
            </a:r>
          </a:p>
          <a:p>
            <a:pPr marL="181240" indent="-181240">
              <a:spcBef>
                <a:spcPct val="0"/>
              </a:spcBef>
              <a:buFont typeface="Arial" panose="020B0604020202020204" pitchFamily="34" charset="0"/>
              <a:buChar char="•"/>
            </a:pPr>
            <a:r>
              <a:rPr lang="fr-CA">
                <a:ea typeface="ＭＳ Ｐゴシック"/>
                <a:cs typeface="ＭＳ Ｐゴシック"/>
              </a:rPr>
              <a:t>Les décisions sur la durée du traitement par des anticoagulants doivent faire l’objet d’un équilibre entre le risque de chaque personne d’être atteint d’une TEV récurrente et le risque d’hémorragie.</a:t>
            </a:r>
          </a:p>
          <a:p>
            <a:pPr marL="181240" indent="-181240">
              <a:spcBef>
                <a:spcPct val="0"/>
              </a:spcBef>
              <a:buFont typeface="Arial" panose="020B0604020202020204" pitchFamily="34" charset="0"/>
              <a:buChar char="•"/>
            </a:pPr>
            <a:r>
              <a:rPr lang="fr-CA">
                <a:ea typeface="ＭＳ Ｐゴシック"/>
                <a:cs typeface="ＭＳ Ｐゴシック"/>
              </a:rPr>
              <a:t>D’autres considérations comprennent les conséquences d’une hémorragie majeure (c.-à-d. la mortalité à la suite d’une hémorragie majeure qui est d’environ 10 % </a:t>
            </a:r>
            <a:r>
              <a:rPr lang="fr-CA" i="1">
                <a:ea typeface="ＭＳ Ｐゴシック"/>
                <a:cs typeface="ＭＳ Ｐゴシック"/>
              </a:rPr>
              <a:t>vs</a:t>
            </a:r>
            <a:r>
              <a:rPr lang="fr-CA">
                <a:ea typeface="ＭＳ Ｐゴシック"/>
                <a:cs typeface="ＭＳ Ｐゴシック"/>
              </a:rPr>
              <a:t> la mortalité d’une TEV récurrente qui est d’environ 5 %), le fardeau d’un traitement par des anticoagulants (c.-à-d. un fardeau financier, fonctionnel et psychologique), la qualité de vie et la préférence des patients.</a:t>
            </a:r>
          </a:p>
          <a:p>
            <a:pPr marL="181240" indent="-181240">
              <a:spcBef>
                <a:spcPct val="0"/>
              </a:spcBef>
              <a:buFont typeface="Arial" panose="020B0604020202020204" pitchFamily="34" charset="0"/>
              <a:buChar char="•"/>
            </a:pPr>
            <a:r>
              <a:rPr lang="fr-CA">
                <a:ea typeface="ＭＳ Ｐゴシック"/>
                <a:cs typeface="ＭＳ Ｐゴシック"/>
              </a:rPr>
              <a:t>En général, on devrait mettre fin à un traitement par des anticoagulants lorsque les bénéfices ne surpassent plus de façon évidente les risques ou lorsque les patients veulent mettre fin au traitement même si on s’attend à un bénéfice net quant à poursuivre le traitement.</a:t>
            </a:r>
          </a:p>
          <a:p>
            <a:pPr marL="181240" indent="-181240">
              <a:spcBef>
                <a:spcPct val="0"/>
              </a:spcBef>
              <a:buFont typeface="Arial" panose="020B0604020202020204" pitchFamily="34" charset="0"/>
              <a:buChar char="•"/>
            </a:pPr>
            <a:r>
              <a:rPr lang="fr-CA">
                <a:ea typeface="ＭＳ Ｐゴシック"/>
                <a:cs typeface="ＭＳ Ｐゴシック"/>
              </a:rPr>
              <a:t>Les recommandations exposées brièvement sur la présente diapositive peuvent être utilisées comme un guide général dans les décisions sur la durée du traitement par des anticoagulants.</a:t>
            </a:r>
          </a:p>
          <a:p>
            <a:pPr>
              <a:spcBef>
                <a:spcPct val="0"/>
              </a:spcBef>
            </a:pPr>
            <a:endParaRPr lang="fr-CA">
              <a:ea typeface="ＭＳ Ｐゴシック"/>
              <a:cs typeface="ＭＳ Ｐゴシック"/>
            </a:endParaRPr>
          </a:p>
          <a:p>
            <a:pPr>
              <a:spcBef>
                <a:spcPct val="0"/>
              </a:spcBef>
            </a:pPr>
            <a:r>
              <a:rPr lang="fr-CA" b="1">
                <a:ea typeface="ＭＳ Ｐゴシック"/>
                <a:cs typeface="ＭＳ Ｐゴシック"/>
              </a:rPr>
              <a:t>Référence :</a:t>
            </a:r>
          </a:p>
          <a:p>
            <a:pPr marL="181240" indent="-181240">
              <a:buFont typeface="Arial"/>
              <a:buChar char="•"/>
            </a:pPr>
            <a:r>
              <a:rPr lang="fr-CA" err="1"/>
              <a:t>Thrombosis</a:t>
            </a:r>
            <a:r>
              <a:rPr lang="fr-CA"/>
              <a:t> Canada. </a:t>
            </a:r>
            <a:r>
              <a:rPr lang="fr-CA" i="1"/>
              <a:t>Duration of Anticoagulant </a:t>
            </a:r>
            <a:r>
              <a:rPr lang="fr-CA" i="1" err="1"/>
              <a:t>Therapy</a:t>
            </a:r>
            <a:r>
              <a:rPr lang="fr-CA" i="1"/>
              <a:t> for </a:t>
            </a:r>
            <a:r>
              <a:rPr lang="fr-CA" i="1" err="1"/>
              <a:t>Venous</a:t>
            </a:r>
            <a:r>
              <a:rPr lang="fr-CA" i="1"/>
              <a:t> </a:t>
            </a:r>
            <a:r>
              <a:rPr lang="fr-CA" i="1" err="1"/>
              <a:t>Thromboembolism</a:t>
            </a:r>
            <a:r>
              <a:rPr lang="fr-CA"/>
              <a:t>. Accessible au : </a:t>
            </a:r>
            <a:r>
              <a:rPr lang="fr-CA">
                <a:hlinkClick r:id="rId3"/>
              </a:rPr>
              <a:t>http://thrombosiscanada.ca/?page_id=18#</a:t>
            </a:r>
            <a:r>
              <a:rPr lang="fr-CA"/>
              <a:t>. </a:t>
            </a:r>
          </a:p>
        </p:txBody>
      </p:sp>
      <p:sp>
        <p:nvSpPr>
          <p:cNvPr id="174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D433B-F902-4282-8C79-1730C6000B48}" type="slidenum">
              <a:rPr lang="en-US" smtClean="0">
                <a:solidFill>
                  <a:srgbClr val="000000"/>
                </a:solidFill>
                <a:ea typeface="ヒラギノ角ゴ Pro W3"/>
                <a:cs typeface="ヒラギノ角ゴ Pro W3"/>
              </a:rPr>
              <a:pPr fontAlgn="base">
                <a:spcBef>
                  <a:spcPct val="0"/>
                </a:spcBef>
                <a:spcAft>
                  <a:spcPct val="0"/>
                </a:spcAft>
                <a:defRPr/>
              </a:pPr>
              <a:t>43</a:t>
            </a:fld>
            <a:endParaRPr lang="en-US">
              <a:solidFill>
                <a:srgbClr val="000000"/>
              </a:solidFill>
              <a:ea typeface="ヒラギノ角ゴ Pro W3"/>
              <a:cs typeface="ヒラギノ角ゴ Pro W3"/>
            </a:endParaRPr>
          </a:p>
        </p:txBody>
      </p:sp>
    </p:spTree>
    <p:extLst>
      <p:ext uri="{BB962C8B-B14F-4D97-AF65-F5344CB8AC3E}">
        <p14:creationId xmlns:p14="http://schemas.microsoft.com/office/powerpoint/2010/main" val="768127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err="1"/>
              <a:t>Speaker’s</a:t>
            </a:r>
            <a:r>
              <a:rPr lang="fr-CA" b="1"/>
              <a:t> Notes</a:t>
            </a:r>
          </a:p>
          <a:p>
            <a:pPr marL="181240" indent="-181240">
              <a:buFont typeface="Arial" panose="020B0604020202020204" pitchFamily="34" charset="0"/>
              <a:buChar char="•"/>
            </a:pPr>
            <a:r>
              <a:rPr lang="fr-CA" err="1"/>
              <a:t>According</a:t>
            </a:r>
            <a:r>
              <a:rPr lang="fr-CA"/>
              <a:t> to the American CHEST AT10 guidelines, the minimum duration of anticoagulant </a:t>
            </a:r>
            <a:r>
              <a:rPr lang="fr-CA" err="1"/>
              <a:t>therapy</a:t>
            </a:r>
            <a:r>
              <a:rPr lang="fr-CA"/>
              <a:t> for VTE </a:t>
            </a:r>
            <a:r>
              <a:rPr lang="fr-CA" err="1"/>
              <a:t>is</a:t>
            </a:r>
            <a:r>
              <a:rPr lang="fr-CA"/>
              <a:t> </a:t>
            </a:r>
            <a:r>
              <a:rPr lang="fr-CA" err="1"/>
              <a:t>usually</a:t>
            </a:r>
            <a:r>
              <a:rPr lang="fr-CA"/>
              <a:t> 3 </a:t>
            </a:r>
            <a:r>
              <a:rPr lang="fr-CA" err="1"/>
              <a:t>months</a:t>
            </a:r>
            <a:r>
              <a:rPr lang="fr-CA"/>
              <a:t> (i.e. « long-</a:t>
            </a:r>
            <a:r>
              <a:rPr lang="fr-CA" err="1"/>
              <a:t>term</a:t>
            </a:r>
            <a:r>
              <a:rPr lang="fr-CA"/>
              <a:t> </a:t>
            </a:r>
            <a:r>
              <a:rPr lang="fr-CA" err="1"/>
              <a:t>therapy</a:t>
            </a:r>
            <a:r>
              <a:rPr lang="fr-CA"/>
              <a:t> »).</a:t>
            </a:r>
          </a:p>
          <a:p>
            <a:pPr marL="181240" indent="-181240">
              <a:buFont typeface="Arial" panose="020B0604020202020204" pitchFamily="34" charset="0"/>
              <a:buChar char="•"/>
            </a:pPr>
            <a:r>
              <a:rPr lang="fr-CA"/>
              <a:t>A </a:t>
            </a:r>
            <a:r>
              <a:rPr lang="fr-CA" err="1"/>
              <a:t>decision</a:t>
            </a:r>
            <a:r>
              <a:rPr lang="fr-CA"/>
              <a:t> to </a:t>
            </a:r>
            <a:r>
              <a:rPr lang="fr-CA" err="1"/>
              <a:t>treat</a:t>
            </a:r>
            <a:r>
              <a:rPr lang="fr-CA"/>
              <a:t> patients for longer </a:t>
            </a:r>
            <a:r>
              <a:rPr lang="fr-CA" err="1"/>
              <a:t>than</a:t>
            </a:r>
            <a:r>
              <a:rPr lang="fr-CA"/>
              <a:t> 3 </a:t>
            </a:r>
            <a:r>
              <a:rPr lang="fr-CA" err="1"/>
              <a:t>months</a:t>
            </a:r>
            <a:r>
              <a:rPr lang="fr-CA"/>
              <a:t> (i.e. « </a:t>
            </a:r>
            <a:r>
              <a:rPr lang="fr-CA" err="1"/>
              <a:t>extended</a:t>
            </a:r>
            <a:r>
              <a:rPr lang="fr-CA"/>
              <a:t> </a:t>
            </a:r>
            <a:r>
              <a:rPr lang="fr-CA" err="1"/>
              <a:t>therapy</a:t>
            </a:r>
            <a:r>
              <a:rPr lang="fr-CA"/>
              <a:t> ») </a:t>
            </a:r>
            <a:r>
              <a:rPr lang="fr-CA" err="1"/>
              <a:t>with</a:t>
            </a:r>
            <a:r>
              <a:rPr lang="fr-CA"/>
              <a:t> no </a:t>
            </a:r>
            <a:r>
              <a:rPr lang="fr-CA" err="1"/>
              <a:t>scheduled</a:t>
            </a:r>
            <a:r>
              <a:rPr lang="fr-CA"/>
              <a:t> </a:t>
            </a:r>
            <a:r>
              <a:rPr lang="fr-CA" err="1"/>
              <a:t>stopping</a:t>
            </a:r>
            <a:r>
              <a:rPr lang="fr-CA"/>
              <a:t> date </a:t>
            </a:r>
            <a:r>
              <a:rPr lang="fr-CA" err="1"/>
              <a:t>usually</a:t>
            </a:r>
            <a:r>
              <a:rPr lang="fr-CA"/>
              <a:t> </a:t>
            </a:r>
            <a:r>
              <a:rPr lang="fr-CA" err="1"/>
              <a:t>implies</a:t>
            </a:r>
            <a:r>
              <a:rPr lang="fr-CA"/>
              <a:t> </a:t>
            </a:r>
            <a:r>
              <a:rPr lang="fr-CA" err="1"/>
              <a:t>that</a:t>
            </a:r>
            <a:r>
              <a:rPr lang="fr-CA"/>
              <a:t> anticoagulant </a:t>
            </a:r>
            <a:r>
              <a:rPr lang="fr-CA" err="1"/>
              <a:t>therapy</a:t>
            </a:r>
            <a:r>
              <a:rPr lang="fr-CA"/>
              <a:t> </a:t>
            </a:r>
            <a:r>
              <a:rPr lang="fr-CA" err="1"/>
              <a:t>will</a:t>
            </a:r>
            <a:r>
              <a:rPr lang="fr-CA"/>
              <a:t> </a:t>
            </a:r>
            <a:r>
              <a:rPr lang="fr-CA" err="1"/>
              <a:t>be</a:t>
            </a:r>
            <a:r>
              <a:rPr lang="fr-CA"/>
              <a:t> </a:t>
            </a:r>
            <a:r>
              <a:rPr lang="fr-CA" err="1"/>
              <a:t>continued</a:t>
            </a:r>
            <a:r>
              <a:rPr lang="fr-CA"/>
              <a:t> </a:t>
            </a:r>
            <a:r>
              <a:rPr lang="fr-CA" err="1"/>
              <a:t>indefinitely</a:t>
            </a:r>
            <a:r>
              <a:rPr lang="fr-CA"/>
              <a:t>. </a:t>
            </a:r>
          </a:p>
          <a:p>
            <a:pPr marL="181240" indent="-181240">
              <a:buFont typeface="Arial" panose="020B0604020202020204" pitchFamily="34" charset="0"/>
              <a:buChar char="•"/>
            </a:pPr>
            <a:r>
              <a:rPr lang="fr-CA" err="1"/>
              <a:t>Decisions</a:t>
            </a:r>
            <a:r>
              <a:rPr lang="fr-CA"/>
              <a:t> to </a:t>
            </a:r>
            <a:r>
              <a:rPr lang="fr-CA" err="1"/>
              <a:t>extend</a:t>
            </a:r>
            <a:r>
              <a:rPr lang="fr-CA"/>
              <a:t> </a:t>
            </a:r>
            <a:r>
              <a:rPr lang="fr-CA" err="1"/>
              <a:t>therapy</a:t>
            </a:r>
            <a:r>
              <a:rPr lang="fr-CA"/>
              <a:t> </a:t>
            </a:r>
            <a:r>
              <a:rPr lang="fr-CA" err="1"/>
              <a:t>beyond</a:t>
            </a:r>
            <a:r>
              <a:rPr lang="fr-CA"/>
              <a:t> 3 </a:t>
            </a:r>
            <a:r>
              <a:rPr lang="fr-CA" err="1"/>
              <a:t>months</a:t>
            </a:r>
            <a:r>
              <a:rPr lang="fr-CA"/>
              <a:t> </a:t>
            </a:r>
            <a:r>
              <a:rPr lang="fr-CA" err="1"/>
              <a:t>should</a:t>
            </a:r>
            <a:r>
              <a:rPr lang="fr-CA"/>
              <a:t> </a:t>
            </a:r>
            <a:r>
              <a:rPr lang="fr-CA" err="1"/>
              <a:t>take</a:t>
            </a:r>
            <a:r>
              <a:rPr lang="fr-CA"/>
              <a:t> </a:t>
            </a:r>
            <a:r>
              <a:rPr lang="fr-CA" err="1"/>
              <a:t>into</a:t>
            </a:r>
            <a:r>
              <a:rPr lang="fr-CA"/>
              <a:t> </a:t>
            </a:r>
            <a:r>
              <a:rPr lang="fr-CA" err="1"/>
              <a:t>consideration</a:t>
            </a:r>
            <a:r>
              <a:rPr lang="fr-CA"/>
              <a:t> the type of VTE (proximal or distal DVT or PE; </a:t>
            </a:r>
            <a:r>
              <a:rPr lang="fr-CA" err="1"/>
              <a:t>provoked</a:t>
            </a:r>
            <a:r>
              <a:rPr lang="fr-CA"/>
              <a:t> or </a:t>
            </a:r>
            <a:r>
              <a:rPr lang="fr-CA" err="1"/>
              <a:t>unprovoked</a:t>
            </a:r>
            <a:r>
              <a:rPr lang="fr-CA"/>
              <a:t>) and </a:t>
            </a:r>
            <a:r>
              <a:rPr lang="fr-CA" err="1"/>
              <a:t>risk</a:t>
            </a:r>
            <a:r>
              <a:rPr lang="fr-CA"/>
              <a:t> </a:t>
            </a:r>
            <a:br>
              <a:rPr lang="fr-CA"/>
            </a:br>
            <a:r>
              <a:rPr lang="fr-CA"/>
              <a:t>of </a:t>
            </a:r>
            <a:r>
              <a:rPr lang="fr-CA" err="1"/>
              <a:t>bleeding</a:t>
            </a:r>
            <a:r>
              <a:rPr lang="fr-CA"/>
              <a:t>.</a:t>
            </a:r>
          </a:p>
          <a:p>
            <a:pPr marL="181240" indent="-181240">
              <a:buFont typeface="Arial" panose="020B0604020202020204" pitchFamily="34" charset="0"/>
              <a:buChar char="•"/>
            </a:pPr>
            <a:r>
              <a:rPr lang="fr-CA"/>
              <a:t>In all patients </a:t>
            </a:r>
            <a:r>
              <a:rPr lang="fr-CA" err="1"/>
              <a:t>who</a:t>
            </a:r>
            <a:r>
              <a:rPr lang="fr-CA"/>
              <a:t> </a:t>
            </a:r>
            <a:r>
              <a:rPr lang="fr-CA" err="1"/>
              <a:t>receive</a:t>
            </a:r>
            <a:r>
              <a:rPr lang="fr-CA"/>
              <a:t> </a:t>
            </a:r>
            <a:r>
              <a:rPr lang="fr-CA" err="1"/>
              <a:t>extended</a:t>
            </a:r>
            <a:r>
              <a:rPr lang="fr-CA"/>
              <a:t> anticoagulant </a:t>
            </a:r>
            <a:r>
              <a:rPr lang="fr-CA" err="1"/>
              <a:t>therapy</a:t>
            </a:r>
            <a:r>
              <a:rPr lang="fr-CA"/>
              <a:t>, the </a:t>
            </a:r>
            <a:r>
              <a:rPr lang="fr-CA" err="1"/>
              <a:t>continued</a:t>
            </a:r>
            <a:r>
              <a:rPr lang="fr-CA"/>
              <a:t> use of </a:t>
            </a:r>
            <a:r>
              <a:rPr lang="fr-CA" err="1"/>
              <a:t>treatment</a:t>
            </a:r>
            <a:r>
              <a:rPr lang="fr-CA"/>
              <a:t> </a:t>
            </a:r>
            <a:r>
              <a:rPr lang="fr-CA" err="1"/>
              <a:t>should</a:t>
            </a:r>
            <a:r>
              <a:rPr lang="fr-CA"/>
              <a:t> </a:t>
            </a:r>
            <a:r>
              <a:rPr lang="fr-CA" err="1"/>
              <a:t>be</a:t>
            </a:r>
            <a:r>
              <a:rPr lang="fr-CA"/>
              <a:t> </a:t>
            </a:r>
            <a:r>
              <a:rPr lang="fr-CA" err="1"/>
              <a:t>reassessed</a:t>
            </a:r>
            <a:r>
              <a:rPr lang="fr-CA"/>
              <a:t> </a:t>
            </a:r>
            <a:r>
              <a:rPr lang="fr-CA" err="1"/>
              <a:t>annually</a:t>
            </a:r>
            <a:r>
              <a:rPr lang="fr-CA"/>
              <a:t>.</a:t>
            </a:r>
          </a:p>
          <a:p>
            <a:endParaRPr lang="fr-CA"/>
          </a:p>
          <a:p>
            <a:r>
              <a:rPr lang="fr-CA" b="1"/>
              <a:t>Reference:</a:t>
            </a:r>
          </a:p>
          <a:p>
            <a:pPr marL="181240" indent="-181240">
              <a:buFont typeface="Arial" panose="020B0604020202020204" pitchFamily="34" charset="0"/>
              <a:buChar char="•"/>
            </a:pPr>
            <a:r>
              <a:rPr lang="fr-CA" err="1"/>
              <a:t>Kearon</a:t>
            </a:r>
            <a:r>
              <a:rPr lang="fr-CA"/>
              <a:t> C </a:t>
            </a:r>
            <a:r>
              <a:rPr lang="fr-CA" i="1"/>
              <a:t>et al. </a:t>
            </a:r>
            <a:r>
              <a:rPr lang="fr-CA" err="1"/>
              <a:t>Antithrombotic</a:t>
            </a:r>
            <a:r>
              <a:rPr lang="fr-CA"/>
              <a:t> </a:t>
            </a:r>
            <a:r>
              <a:rPr lang="fr-CA" err="1"/>
              <a:t>therapy</a:t>
            </a:r>
            <a:r>
              <a:rPr lang="fr-CA"/>
              <a:t> for VTE </a:t>
            </a:r>
            <a:r>
              <a:rPr lang="fr-CA" err="1"/>
              <a:t>disease</a:t>
            </a:r>
            <a:r>
              <a:rPr lang="fr-CA"/>
              <a:t>: CHEST guideline and expert panel report. </a:t>
            </a:r>
            <a:r>
              <a:rPr lang="fr-CA" i="1" err="1"/>
              <a:t>Chest</a:t>
            </a:r>
            <a:r>
              <a:rPr lang="fr-CA"/>
              <a:t> 2016; 149:315-52.</a:t>
            </a:r>
          </a:p>
        </p:txBody>
      </p:sp>
      <p:sp>
        <p:nvSpPr>
          <p:cNvPr id="4" name="Slide Number Placeholder 3"/>
          <p:cNvSpPr>
            <a:spLocks noGrp="1"/>
          </p:cNvSpPr>
          <p:nvPr>
            <p:ph type="sldNum" sz="quarter" idx="10"/>
          </p:nvPr>
        </p:nvSpPr>
        <p:spPr/>
        <p:txBody>
          <a:bodyPr/>
          <a:lstStyle/>
          <a:p>
            <a:fld id="{818C3BB9-C20C-4B13-855F-916238906261}" type="slidenum">
              <a:rPr lang="fr-CA" smtClean="0"/>
              <a:t>44</a:t>
            </a:fld>
            <a:endParaRPr lang="fr-CA"/>
          </a:p>
        </p:txBody>
      </p:sp>
    </p:spTree>
    <p:extLst>
      <p:ext uri="{BB962C8B-B14F-4D97-AF65-F5344CB8AC3E}">
        <p14:creationId xmlns:p14="http://schemas.microsoft.com/office/powerpoint/2010/main" val="1182452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45</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1823591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46</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068306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47</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760391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Espace réservé de l'image des diapositives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580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CA" b="1">
                <a:ea typeface="ＭＳ Ｐゴシック"/>
                <a:cs typeface="ＭＳ Ｐゴシック"/>
              </a:rPr>
              <a:t>Notes du conférencier</a:t>
            </a:r>
          </a:p>
          <a:p>
            <a:pPr marL="181240" indent="-181240">
              <a:spcBef>
                <a:spcPct val="0"/>
              </a:spcBef>
              <a:buFont typeface="Arial" panose="020B0604020202020204" pitchFamily="34" charset="0"/>
              <a:buChar char="•"/>
            </a:pPr>
            <a:r>
              <a:rPr lang="fr-CA">
                <a:ea typeface="ＭＳ Ｐゴシック"/>
                <a:cs typeface="ＭＳ Ｐゴシック"/>
              </a:rPr>
              <a:t>Les décisions sur la durée du traitement par des anticoagulants doivent faire l’objet d’un équilibre entre le risque de chaque personne d’être atteint d’une TEV récurrente et le risque d’hémorragie.</a:t>
            </a:r>
          </a:p>
          <a:p>
            <a:pPr marL="181240" indent="-181240">
              <a:spcBef>
                <a:spcPct val="0"/>
              </a:spcBef>
              <a:buFont typeface="Arial" panose="020B0604020202020204" pitchFamily="34" charset="0"/>
              <a:buChar char="•"/>
            </a:pPr>
            <a:r>
              <a:rPr lang="fr-CA">
                <a:ea typeface="ＭＳ Ｐゴシック"/>
                <a:cs typeface="ＭＳ Ｐゴシック"/>
              </a:rPr>
              <a:t>D’autres considérations comprennent les conséquences d’une hémorragie majeure (c.-à-d. la mortalité à la suite d’une hémorragie majeure qui est d’environ 10 % </a:t>
            </a:r>
            <a:r>
              <a:rPr lang="fr-CA" i="1">
                <a:ea typeface="ＭＳ Ｐゴシック"/>
                <a:cs typeface="ＭＳ Ｐゴシック"/>
              </a:rPr>
              <a:t>vs</a:t>
            </a:r>
            <a:r>
              <a:rPr lang="fr-CA">
                <a:ea typeface="ＭＳ Ｐゴシック"/>
                <a:cs typeface="ＭＳ Ｐゴシック"/>
              </a:rPr>
              <a:t> la mortalité d’une TEV récurrente qui est d’environ 5 %), le fardeau d’un traitement par des anticoagulants (c.-à-d. un fardeau financier, fonctionnel et psychologique), la qualité de vie et la préférence des patients.</a:t>
            </a:r>
          </a:p>
          <a:p>
            <a:pPr marL="181240" indent="-181240">
              <a:spcBef>
                <a:spcPct val="0"/>
              </a:spcBef>
              <a:buFont typeface="Arial" panose="020B0604020202020204" pitchFamily="34" charset="0"/>
              <a:buChar char="•"/>
            </a:pPr>
            <a:r>
              <a:rPr lang="fr-CA">
                <a:ea typeface="ＭＳ Ｐゴシック"/>
                <a:cs typeface="ＭＳ Ｐゴシック"/>
              </a:rPr>
              <a:t>En général, on devrait mettre fin à un traitement par des anticoagulants lorsque les bénéfices ne surpassent plus de façon évidente les risques ou lorsque les patients veulent mettre fin au traitement même si on s’attend à un bénéfice net quant à poursuivre le traitement.</a:t>
            </a:r>
          </a:p>
          <a:p>
            <a:pPr marL="181240" indent="-181240">
              <a:spcBef>
                <a:spcPct val="0"/>
              </a:spcBef>
              <a:buFont typeface="Arial" panose="020B0604020202020204" pitchFamily="34" charset="0"/>
              <a:buChar char="•"/>
            </a:pPr>
            <a:r>
              <a:rPr lang="fr-CA">
                <a:ea typeface="ＭＳ Ｐゴシック"/>
                <a:cs typeface="ＭＳ Ｐゴシック"/>
              </a:rPr>
              <a:t>Les recommandations exposées brièvement sur la présente diapositive peuvent être utilisées comme un guide général dans les décisions sur la durée du traitement par des anticoagulants.</a:t>
            </a:r>
          </a:p>
          <a:p>
            <a:pPr>
              <a:spcBef>
                <a:spcPct val="0"/>
              </a:spcBef>
            </a:pPr>
            <a:endParaRPr lang="fr-CA">
              <a:ea typeface="ＭＳ Ｐゴシック"/>
              <a:cs typeface="ＭＳ Ｐゴシック"/>
            </a:endParaRPr>
          </a:p>
          <a:p>
            <a:pPr>
              <a:spcBef>
                <a:spcPct val="0"/>
              </a:spcBef>
            </a:pPr>
            <a:r>
              <a:rPr lang="fr-CA" b="1">
                <a:ea typeface="ＭＳ Ｐゴシック"/>
                <a:cs typeface="ＭＳ Ｐゴシック"/>
              </a:rPr>
              <a:t>Référence :</a:t>
            </a:r>
          </a:p>
          <a:p>
            <a:pPr marL="181240" indent="-181240">
              <a:buFont typeface="Arial"/>
              <a:buChar char="•"/>
            </a:pPr>
            <a:r>
              <a:rPr lang="fr-CA" err="1"/>
              <a:t>Thrombosis</a:t>
            </a:r>
            <a:r>
              <a:rPr lang="fr-CA"/>
              <a:t> Canada. </a:t>
            </a:r>
            <a:r>
              <a:rPr lang="fr-CA" i="1"/>
              <a:t>Duration of Anticoagulant </a:t>
            </a:r>
            <a:r>
              <a:rPr lang="fr-CA" i="1" err="1"/>
              <a:t>Therapy</a:t>
            </a:r>
            <a:r>
              <a:rPr lang="fr-CA" i="1"/>
              <a:t> for </a:t>
            </a:r>
            <a:r>
              <a:rPr lang="fr-CA" i="1" err="1"/>
              <a:t>Venous</a:t>
            </a:r>
            <a:r>
              <a:rPr lang="fr-CA" i="1"/>
              <a:t> </a:t>
            </a:r>
            <a:r>
              <a:rPr lang="fr-CA" i="1" err="1"/>
              <a:t>Thromboembolism</a:t>
            </a:r>
            <a:r>
              <a:rPr lang="fr-CA"/>
              <a:t>. Accessible au : </a:t>
            </a:r>
            <a:r>
              <a:rPr lang="fr-CA">
                <a:hlinkClick r:id="rId3"/>
              </a:rPr>
              <a:t>http://thrombosiscanada.ca/?page_id=18#</a:t>
            </a:r>
            <a:r>
              <a:rPr lang="fr-CA"/>
              <a:t>. </a:t>
            </a:r>
          </a:p>
        </p:txBody>
      </p:sp>
      <p:sp>
        <p:nvSpPr>
          <p:cNvPr id="174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D433B-F902-4282-8C79-1730C6000B48}" type="slidenum">
              <a:rPr lang="en-US" smtClean="0">
                <a:solidFill>
                  <a:srgbClr val="000000"/>
                </a:solidFill>
                <a:ea typeface="ヒラギノ角ゴ Pro W3"/>
                <a:cs typeface="ヒラギノ角ゴ Pro W3"/>
              </a:rPr>
              <a:pPr fontAlgn="base">
                <a:spcBef>
                  <a:spcPct val="0"/>
                </a:spcBef>
                <a:spcAft>
                  <a:spcPct val="0"/>
                </a:spcAft>
                <a:defRPr/>
              </a:pPr>
              <a:t>48</a:t>
            </a:fld>
            <a:endParaRPr lang="en-US">
              <a:solidFill>
                <a:srgbClr val="000000"/>
              </a:solidFill>
              <a:ea typeface="ヒラギノ角ゴ Pro W3"/>
              <a:cs typeface="ヒラギノ角ゴ Pro W3"/>
            </a:endParaRPr>
          </a:p>
        </p:txBody>
      </p:sp>
    </p:spTree>
    <p:extLst>
      <p:ext uri="{BB962C8B-B14F-4D97-AF65-F5344CB8AC3E}">
        <p14:creationId xmlns:p14="http://schemas.microsoft.com/office/powerpoint/2010/main" val="2953956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Subgroup analyses demonstrated the excess in bleeding was mainly driven by patients with GI cancer. Most excess bleeding was from the upper GI tract</a:t>
            </a:r>
          </a:p>
        </p:txBody>
      </p:sp>
      <p:sp>
        <p:nvSpPr>
          <p:cNvPr id="4" name="Slide Number Placeholder 3"/>
          <p:cNvSpPr>
            <a:spLocks noGrp="1"/>
          </p:cNvSpPr>
          <p:nvPr>
            <p:ph type="sldNum" sz="quarter" idx="10"/>
          </p:nvPr>
        </p:nvSpPr>
        <p:spPr/>
        <p:txBody>
          <a:bodyPr/>
          <a:lstStyle/>
          <a:p>
            <a:fld id="{718C9680-186D-42F7-928E-9A21F5DAB084}" type="slidenum">
              <a:rPr lang="en-US" smtClean="0"/>
              <a:pPr/>
              <a:t>55</a:t>
            </a:fld>
            <a:endParaRPr lang="en-US"/>
          </a:p>
        </p:txBody>
      </p:sp>
    </p:spTree>
    <p:extLst>
      <p:ext uri="{BB962C8B-B14F-4D97-AF65-F5344CB8AC3E}">
        <p14:creationId xmlns:p14="http://schemas.microsoft.com/office/powerpoint/2010/main" val="485574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DSMB noted excess major bleeding in patients with upper GI cancers</a:t>
            </a:r>
          </a:p>
          <a:p>
            <a:endParaRPr lang="en-CA" dirty="0"/>
          </a:p>
        </p:txBody>
      </p:sp>
      <p:sp>
        <p:nvSpPr>
          <p:cNvPr id="4" name="Slide Number Placeholder 3"/>
          <p:cNvSpPr>
            <a:spLocks noGrp="1"/>
          </p:cNvSpPr>
          <p:nvPr>
            <p:ph type="sldNum" sz="quarter" idx="10"/>
          </p:nvPr>
        </p:nvSpPr>
        <p:spPr/>
        <p:txBody>
          <a:bodyPr/>
          <a:lstStyle/>
          <a:p>
            <a:fld id="{718C9680-186D-42F7-928E-9A21F5DAB084}" type="slidenum">
              <a:rPr lang="en-US" smtClean="0"/>
              <a:pPr/>
              <a:t>56</a:t>
            </a:fld>
            <a:endParaRPr lang="en-US"/>
          </a:p>
        </p:txBody>
      </p:sp>
    </p:spTree>
    <p:extLst>
      <p:ext uri="{BB962C8B-B14F-4D97-AF65-F5344CB8AC3E}">
        <p14:creationId xmlns:p14="http://schemas.microsoft.com/office/powerpoint/2010/main" val="3530998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965A98F-067F-454F-ABFC-A9F0CE849CFA}" type="slidenum">
              <a:rPr lang="en-US" altLang="x-none" smtClean="0"/>
              <a:pPr>
                <a:defRPr/>
              </a:pPr>
              <a:t>61</a:t>
            </a:fld>
            <a:endParaRPr lang="en-US" altLang="x-none"/>
          </a:p>
        </p:txBody>
      </p:sp>
    </p:spTree>
    <p:extLst>
      <p:ext uri="{BB962C8B-B14F-4D97-AF65-F5344CB8AC3E}">
        <p14:creationId xmlns:p14="http://schemas.microsoft.com/office/powerpoint/2010/main" val="109709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5</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extLst>
      <p:ext uri="{BB962C8B-B14F-4D97-AF65-F5344CB8AC3E}">
        <p14:creationId xmlns:p14="http://schemas.microsoft.com/office/powerpoint/2010/main" val="3080138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9965A98F-067F-454F-ABFC-A9F0CE849CFA}" type="slidenum">
              <a:rPr lang="en-US" altLang="x-none" smtClean="0"/>
              <a:pPr>
                <a:defRPr/>
              </a:pPr>
              <a:t>63</a:t>
            </a:fld>
            <a:endParaRPr lang="en-US" altLang="x-none"/>
          </a:p>
        </p:txBody>
      </p:sp>
    </p:spTree>
    <p:extLst>
      <p:ext uri="{BB962C8B-B14F-4D97-AF65-F5344CB8AC3E}">
        <p14:creationId xmlns:p14="http://schemas.microsoft.com/office/powerpoint/2010/main" val="3319218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E655404-9463-AE46-BB3C-8E37D4FA73CE}" type="slidenum">
              <a:rPr lang="fr-CA" smtClean="0"/>
              <a:t>64</a:t>
            </a:fld>
            <a:endParaRPr lang="fr-CA"/>
          </a:p>
        </p:txBody>
      </p:sp>
    </p:spTree>
    <p:extLst>
      <p:ext uri="{BB962C8B-B14F-4D97-AF65-F5344CB8AC3E}">
        <p14:creationId xmlns:p14="http://schemas.microsoft.com/office/powerpoint/2010/main" val="2195874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b="1"/>
              <a:t>Notes du conférencier</a:t>
            </a:r>
          </a:p>
          <a:p>
            <a:pPr marL="181240" indent="-181240">
              <a:buFont typeface="Arial"/>
              <a:buChar char="•"/>
              <a:defRPr/>
            </a:pPr>
            <a:r>
              <a:rPr lang="fr-CA"/>
              <a:t>En plus des risques d’hémorragie de la procédure, les médecins devraient prendre en considération les conditions de comorbidités qui pourraient exacerber le risque d’hémorragie (p. ex., un âge avancé, des insuffisances rénale ou hépatique).</a:t>
            </a:r>
          </a:p>
          <a:p>
            <a:pPr marL="188770" indent="-188770">
              <a:buFont typeface="Arial"/>
              <a:buChar char="•"/>
            </a:pPr>
            <a:r>
              <a:rPr lang="fr-CA"/>
              <a:t>Bon nombre de procédures invasives et chirurgicales présentent un risque très bas à bas d’hémorragie – on ne peut suspendre que brièvement la prise de AOD ou on peut même poursuivre le traitement sans interruption pendant de telles procédures.</a:t>
            </a:r>
          </a:p>
          <a:p>
            <a:pPr marL="188770" indent="-188770">
              <a:buFont typeface="Arial"/>
              <a:buChar char="•"/>
            </a:pPr>
            <a:r>
              <a:rPr lang="fr-CA"/>
              <a:t>On peut poursuivre un traitement </a:t>
            </a:r>
            <a:r>
              <a:rPr lang="fr-CA" err="1"/>
              <a:t>antithrombotique</a:t>
            </a:r>
            <a:r>
              <a:rPr lang="fr-CA"/>
              <a:t> par la warfarine </a:t>
            </a:r>
            <a:r>
              <a:rPr lang="fr-CA" u="sng"/>
              <a:t>et non pas par un AOD</a:t>
            </a:r>
            <a:r>
              <a:rPr lang="fr-CA" u="none" baseline="0"/>
              <a:t> </a:t>
            </a:r>
            <a:r>
              <a:rPr lang="fr-CA"/>
              <a:t>avant ou après l’insertion d’un stimulateur cardiaque ou d’un défibrillateur</a:t>
            </a:r>
            <a:r>
              <a:rPr lang="fr-CA" baseline="0"/>
              <a:t> automatique implantable (</a:t>
            </a:r>
            <a:r>
              <a:rPr lang="fr-CA"/>
              <a:t>DAI). </a:t>
            </a:r>
          </a:p>
          <a:p>
            <a:pPr marL="188770" indent="-188770">
              <a:buFont typeface="Arial"/>
              <a:buChar char="•"/>
            </a:pPr>
            <a:r>
              <a:rPr lang="fr-CA"/>
              <a:t>Les AOD n’ont </a:t>
            </a:r>
            <a:r>
              <a:rPr lang="fr-CA" u="sng"/>
              <a:t>jamais</a:t>
            </a:r>
            <a:r>
              <a:rPr lang="fr-CA"/>
              <a:t> besoin de faire l’objet d’un pont par un traitement par une héparine sous-cutanée pour des procédures péri-invasives ou chirurgicales en raison de leur courte durée d’action.</a:t>
            </a:r>
          </a:p>
          <a:p>
            <a:pPr marL="181240" indent="-181240">
              <a:buFont typeface="Arial"/>
              <a:buChar char="•"/>
            </a:pPr>
            <a:endParaRPr lang="fr-CA" b="1"/>
          </a:p>
          <a:p>
            <a:r>
              <a:rPr lang="fr-CA" b="1"/>
              <a:t>Références : </a:t>
            </a:r>
          </a:p>
          <a:p>
            <a:pPr marL="241653" indent="-241653">
              <a:buFont typeface="Arial" panose="020B0604020202020204" pitchFamily="34" charset="0"/>
              <a:buChar char="•"/>
            </a:pPr>
            <a:r>
              <a:rPr lang="en-CA" sz="1300" err="1"/>
              <a:t>Macle</a:t>
            </a:r>
            <a:r>
              <a:rPr lang="en-CA" sz="1300"/>
              <a:t> L, </a:t>
            </a:r>
            <a:r>
              <a:rPr lang="en-CA" sz="1300" i="1"/>
              <a:t>et al.</a:t>
            </a:r>
            <a:r>
              <a:rPr lang="en-CA" sz="1300"/>
              <a:t> 2016 focused update of the Canadian Cardiovascular Society guidelines for the management of atrial fibrillation. </a:t>
            </a:r>
            <a:r>
              <a:rPr lang="en-CA" sz="1300" i="1"/>
              <a:t>Can J </a:t>
            </a:r>
            <a:r>
              <a:rPr lang="en-CA" sz="1300" i="1" err="1"/>
              <a:t>Cardiol</a:t>
            </a:r>
            <a:r>
              <a:rPr lang="en-CA" sz="1300" i="1"/>
              <a:t>. </a:t>
            </a:r>
            <a:r>
              <a:rPr lang="en-CA" sz="1300"/>
              <a:t>2016; 32:1170-85.</a:t>
            </a:r>
          </a:p>
          <a:p>
            <a:pPr marL="241653" indent="-241653">
              <a:buFont typeface="Arial" panose="020B0604020202020204" pitchFamily="34" charset="0"/>
              <a:buChar char="•"/>
            </a:pPr>
            <a:r>
              <a:rPr lang="en-CA" sz="1300"/>
              <a:t>Thrombosis Canada. </a:t>
            </a:r>
            <a:r>
              <a:rPr lang="en-CA" sz="1300" i="1"/>
              <a:t>Clinical Guide. Warfarin: </a:t>
            </a:r>
            <a:r>
              <a:rPr lang="en-CA" sz="1300" i="1" err="1"/>
              <a:t>Peri</a:t>
            </a:r>
            <a:r>
              <a:rPr lang="en-CA" sz="1300" i="1"/>
              <a:t>-Operative Management</a:t>
            </a:r>
            <a:r>
              <a:rPr lang="en-CA" sz="1300"/>
              <a:t>. Accessible au : </a:t>
            </a:r>
            <a:r>
              <a:rPr lang="en-CA" sz="1300">
                <a:hlinkClick r:id="rId3"/>
              </a:rPr>
              <a:t>www.thrombosiscanada.ca</a:t>
            </a:r>
            <a:r>
              <a:rPr lang="en-CA" sz="1300"/>
              <a:t>. </a:t>
            </a:r>
          </a:p>
        </p:txBody>
      </p:sp>
      <p:sp>
        <p:nvSpPr>
          <p:cNvPr id="4" name="Slide Number Placeholder 3"/>
          <p:cNvSpPr>
            <a:spLocks noGrp="1"/>
          </p:cNvSpPr>
          <p:nvPr>
            <p:ph type="sldNum" sz="quarter" idx="10"/>
          </p:nvPr>
        </p:nvSpPr>
        <p:spPr/>
        <p:txBody>
          <a:bodyPr/>
          <a:lstStyle/>
          <a:p>
            <a:fld id="{D773B865-0C0F-4843-8BF3-458674DF610A}" type="slidenum">
              <a:rPr lang="en-CA" smtClean="0">
                <a:solidFill>
                  <a:prstClr val="black"/>
                </a:solidFill>
              </a:rPr>
              <a:pPr/>
              <a:t>65</a:t>
            </a:fld>
            <a:endParaRPr lang="en-CA">
              <a:solidFill>
                <a:prstClr val="black"/>
              </a:solidFill>
            </a:endParaRPr>
          </a:p>
        </p:txBody>
      </p:sp>
    </p:spTree>
    <p:extLst>
      <p:ext uri="{BB962C8B-B14F-4D97-AF65-F5344CB8AC3E}">
        <p14:creationId xmlns:p14="http://schemas.microsoft.com/office/powerpoint/2010/main" val="8661537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xfrm>
            <a:off x="1257300" y="685800"/>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486662"/>
            <a:r>
              <a:rPr lang="fr-CA" b="1">
                <a:ea typeface="ＭＳ Ｐゴシック" pitchFamily="34" charset="-128"/>
              </a:rPr>
              <a:t>Notes du conférencier</a:t>
            </a:r>
          </a:p>
          <a:p>
            <a:pPr marL="181240" indent="-181240" defTabSz="486662">
              <a:buFont typeface="Arial" panose="020B0604020202020204" pitchFamily="34" charset="0"/>
              <a:buChar char="•"/>
            </a:pPr>
            <a:r>
              <a:rPr lang="fr-CA">
                <a:ea typeface="ＭＳ Ｐゴシック" pitchFamily="34" charset="-128"/>
              </a:rPr>
              <a:t>La présente diapositive expose brièvement les étapes recommandées en vue de l’interruption et de la résorption des AOD chez des patients qui requièrent une interruption pharmacologique </a:t>
            </a:r>
            <a:r>
              <a:rPr lang="fr-CA" err="1">
                <a:ea typeface="ＭＳ Ｐゴシック" pitchFamily="34" charset="-128"/>
              </a:rPr>
              <a:t>périprocédurale</a:t>
            </a:r>
            <a:r>
              <a:rPr lang="fr-CA">
                <a:ea typeface="ＭＳ Ｐゴシック" pitchFamily="34" charset="-128"/>
              </a:rPr>
              <a:t>.</a:t>
            </a:r>
          </a:p>
          <a:p>
            <a:pPr marL="181240" indent="-181240" defTabSz="486662">
              <a:buFont typeface="Arial" panose="020B0604020202020204" pitchFamily="34" charset="0"/>
              <a:buChar char="•"/>
            </a:pPr>
            <a:r>
              <a:rPr lang="fr-CA">
                <a:ea typeface="ＭＳ Ｐゴシック" pitchFamily="34" charset="-128"/>
              </a:rPr>
              <a:t>La prise en charge </a:t>
            </a:r>
            <a:r>
              <a:rPr lang="fr-CA" err="1">
                <a:ea typeface="ＭＳ Ｐゴシック" pitchFamily="34" charset="-128"/>
              </a:rPr>
              <a:t>périprocédurale</a:t>
            </a:r>
            <a:r>
              <a:rPr lang="fr-CA">
                <a:ea typeface="ＭＳ Ｐゴシック" pitchFamily="34" charset="-128"/>
              </a:rPr>
              <a:t> des patients traités par un AOD vise à interrompre un traitement par des anticoagulants de sorte qu’il n’y ait pas (ou qu’il y ait un minimum) d’effet anticoagulant résiduel au moment d’une chirurgie planifiée et afin d’atténuer le risque accru d’hémorragie durant la période postopératoire.</a:t>
            </a:r>
          </a:p>
          <a:p>
            <a:pPr marL="181240" indent="-181240" defTabSz="486662">
              <a:buFont typeface="Arial" panose="020B0604020202020204" pitchFamily="34" charset="0"/>
              <a:buChar char="•"/>
            </a:pPr>
            <a:r>
              <a:rPr lang="fr-CA">
                <a:ea typeface="ＭＳ Ｐゴシック" pitchFamily="34" charset="-128"/>
              </a:rPr>
              <a:t>Les AOD ont un début d’action rapide, affichant un pic d’effet anticoagulant survenant de 1 à 2 heures à la suite de la prise orale.</a:t>
            </a:r>
          </a:p>
          <a:p>
            <a:pPr marL="181240" indent="-181240" defTabSz="486662">
              <a:buFont typeface="Arial" panose="020B0604020202020204" pitchFamily="34" charset="0"/>
              <a:buChar char="•"/>
            </a:pPr>
            <a:r>
              <a:rPr lang="fr-CA">
                <a:ea typeface="ＭＳ Ｐゴシック" pitchFamily="34" charset="-128"/>
              </a:rPr>
              <a:t>En l’absence de tests de laboratoire permettant de mesurer en toute fiabilité leur effet anticoagulant, l’administration péri-opérative des AOD devrait être fondée selon les considérations suivantes :</a:t>
            </a:r>
          </a:p>
          <a:p>
            <a:pPr marL="664546" lvl="1" indent="-181240" defTabSz="486662">
              <a:buFont typeface="Arial" panose="020B0604020202020204" pitchFamily="34" charset="0"/>
              <a:buChar char="•"/>
            </a:pPr>
            <a:r>
              <a:rPr lang="fr-CA">
                <a:ea typeface="ＭＳ Ｐゴシック" pitchFamily="34" charset="-128"/>
              </a:rPr>
              <a:t>demi-vie d’élimination du médicament (la fonction rénale est normale);</a:t>
            </a:r>
          </a:p>
          <a:p>
            <a:pPr marL="664546" lvl="1" indent="-181240" defTabSz="486662">
              <a:buFont typeface="Arial" panose="020B0604020202020204" pitchFamily="34" charset="0"/>
              <a:buChar char="•"/>
            </a:pPr>
            <a:r>
              <a:rPr lang="fr-CA">
                <a:ea typeface="ＭＳ Ｐゴシック" pitchFamily="34" charset="-128"/>
              </a:rPr>
              <a:t>effet de la fonction rénale sur la demi-vie d’élimination du médicament;</a:t>
            </a:r>
          </a:p>
          <a:p>
            <a:pPr marL="664546" lvl="1" indent="-181240" defTabSz="486662">
              <a:buFont typeface="Arial" panose="020B0604020202020204" pitchFamily="34" charset="0"/>
              <a:buChar char="•"/>
            </a:pPr>
            <a:r>
              <a:rPr lang="fr-CA">
                <a:ea typeface="ＭＳ Ｐゴシック" pitchFamily="34" charset="-128"/>
              </a:rPr>
              <a:t>risque d’hémorragie associé à la chirurgie ou si on doit recourir ou non à une anesthésie rachidienne ou péridurale.</a:t>
            </a:r>
            <a:endParaRPr lang="fr-CA" b="1">
              <a:ea typeface="ＭＳ Ｐゴシック" pitchFamily="34" charset="-128"/>
            </a:endParaRPr>
          </a:p>
          <a:p>
            <a:pPr defTabSz="486662"/>
            <a:endParaRPr lang="fr-CA" b="1">
              <a:ea typeface="ＭＳ Ｐゴシック" pitchFamily="34" charset="-128"/>
            </a:endParaRPr>
          </a:p>
          <a:p>
            <a:pPr defTabSz="486662"/>
            <a:r>
              <a:rPr lang="fr-CA" b="1">
                <a:ea typeface="ＭＳ Ｐゴシック" pitchFamily="34" charset="-128"/>
              </a:rPr>
              <a:t>Référence :</a:t>
            </a:r>
          </a:p>
          <a:p>
            <a:pPr marL="181240" indent="-181240">
              <a:buFont typeface="Arial"/>
              <a:buChar char="•"/>
            </a:pPr>
            <a:r>
              <a:rPr lang="en-US"/>
              <a:t>Thrombosis Canada. </a:t>
            </a:r>
            <a:r>
              <a:rPr lang="en-US" i="1"/>
              <a:t>NOACs</a:t>
            </a:r>
            <a:r>
              <a:rPr lang="en-CA" i="1"/>
              <a:t>/DOACs: Perioperative Management. </a:t>
            </a:r>
            <a:r>
              <a:rPr lang="en-CA"/>
              <a:t>Accessible au : </a:t>
            </a:r>
            <a:r>
              <a:rPr lang="en-CA">
                <a:hlinkClick r:id="rId3"/>
              </a:rPr>
              <a:t>http://thrombosiscanada.ca/clinicalguides/#</a:t>
            </a:r>
            <a:r>
              <a:rPr lang="en-US"/>
              <a:t>. </a:t>
            </a:r>
          </a:p>
        </p:txBody>
      </p:sp>
      <p:sp>
        <p:nvSpPr>
          <p:cNvPr id="5" name="Slide Number Placeholder 3"/>
          <p:cNvSpPr txBox="1">
            <a:spLocks/>
          </p:cNvSpPr>
          <p:nvPr/>
        </p:nvSpPr>
        <p:spPr>
          <a:xfrm>
            <a:off x="4143587" y="9119474"/>
            <a:ext cx="3169920" cy="480060"/>
          </a:xfrm>
          <a:prstGeom prst="rect">
            <a:avLst/>
          </a:prstGeom>
        </p:spPr>
        <p:txBody>
          <a:bodyPr vert="horz" lIns="96661" tIns="48331" rIns="96661" bIns="48331" rtlCol="0" anchor="b"/>
          <a:lstStyle>
            <a:defPPr>
              <a:defRPr lang="fr-FR"/>
            </a:defPPr>
            <a:lvl1pPr marL="0" algn="r"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73B865-0C0F-4843-8BF3-458674DF610A}" type="slidenum">
              <a:rPr lang="en-CA" smtClean="0"/>
              <a:pPr/>
              <a:t>66</a:t>
            </a:fld>
            <a:endParaRPr lang="en-CA"/>
          </a:p>
        </p:txBody>
      </p:sp>
    </p:spTree>
    <p:extLst>
      <p:ext uri="{BB962C8B-B14F-4D97-AF65-F5344CB8AC3E}">
        <p14:creationId xmlns:p14="http://schemas.microsoft.com/office/powerpoint/2010/main" val="856586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9965A98F-067F-454F-ABFC-A9F0CE849CFA}" type="slidenum">
              <a:rPr lang="en-US" altLang="x-none" smtClean="0"/>
              <a:pPr>
                <a:defRPr/>
              </a:pPr>
              <a:t>67</a:t>
            </a:fld>
            <a:endParaRPr lang="en-US" altLang="x-none"/>
          </a:p>
        </p:txBody>
      </p:sp>
    </p:spTree>
    <p:extLst>
      <p:ext uri="{BB962C8B-B14F-4D97-AF65-F5344CB8AC3E}">
        <p14:creationId xmlns:p14="http://schemas.microsoft.com/office/powerpoint/2010/main" val="3272282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9965A98F-067F-454F-ABFC-A9F0CE849CFA}" type="slidenum">
              <a:rPr lang="en-US" altLang="x-none" smtClean="0"/>
              <a:pPr>
                <a:defRPr/>
              </a:pPr>
              <a:t>68</a:t>
            </a:fld>
            <a:endParaRPr lang="en-US" altLang="x-none"/>
          </a:p>
        </p:txBody>
      </p:sp>
    </p:spTree>
    <p:extLst>
      <p:ext uri="{BB962C8B-B14F-4D97-AF65-F5344CB8AC3E}">
        <p14:creationId xmlns:p14="http://schemas.microsoft.com/office/powerpoint/2010/main" val="3553332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9965A98F-067F-454F-ABFC-A9F0CE849CFA}" type="slidenum">
              <a:rPr lang="en-US" altLang="x-none" smtClean="0"/>
              <a:pPr>
                <a:defRPr/>
              </a:pPr>
              <a:t>69</a:t>
            </a:fld>
            <a:endParaRPr lang="en-US" altLang="x-none"/>
          </a:p>
        </p:txBody>
      </p:sp>
    </p:spTree>
    <p:extLst>
      <p:ext uri="{BB962C8B-B14F-4D97-AF65-F5344CB8AC3E}">
        <p14:creationId xmlns:p14="http://schemas.microsoft.com/office/powerpoint/2010/main" val="3495173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4A544DC-155D-CD4D-86E9-591FA9C256AA}" type="slidenum">
              <a:rPr lang="fr-CA" altLang="fr-FR">
                <a:latin typeface="Arial" charset="0"/>
              </a:rPr>
              <a:pPr>
                <a:spcBef>
                  <a:spcPct val="0"/>
                </a:spcBef>
              </a:pPr>
              <a:t>73</a:t>
            </a:fld>
            <a:endParaRPr lang="fr-CA" altLang="fr-FR">
              <a:latin typeface="Arial" charset="0"/>
            </a:endParaRPr>
          </a:p>
        </p:txBody>
      </p:sp>
      <p:sp>
        <p:nvSpPr>
          <p:cNvPr id="224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4724"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extLst>
        </p:spPr>
        <p:txBody>
          <a:bodyPr/>
          <a:lstStyle/>
          <a:p>
            <a:pPr eaLnBrk="1" hangingPunct="1">
              <a:defRPr/>
            </a:pPr>
            <a:endParaRPr lang="fr-FR">
              <a:latin typeface="Arial" charset="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009533-85A8-C646-A05B-2D94C0C92866}" type="slidenum">
              <a:rPr lang="fr-CA" altLang="fr-FR">
                <a:latin typeface="Arial" charset="0"/>
              </a:rPr>
              <a:pPr>
                <a:spcBef>
                  <a:spcPct val="0"/>
                </a:spcBef>
              </a:pPr>
              <a:t>74</a:t>
            </a:fld>
            <a:endParaRPr lang="fr-CA" altLang="fr-FR">
              <a:latin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E8DAFA6-F14E-E044-9EC7-CF2AA0F1265D}" type="slidenum">
              <a:rPr lang="fr-CA" altLang="fr-FR">
                <a:latin typeface="Arial" charset="0"/>
              </a:rPr>
              <a:pPr>
                <a:spcBef>
                  <a:spcPct val="0"/>
                </a:spcBef>
              </a:pPr>
              <a:t>75</a:t>
            </a:fld>
            <a:endParaRPr lang="fr-CA" altLang="fr-FR">
              <a:latin typeface="Arial" charset="0"/>
            </a:endParaRPr>
          </a:p>
        </p:txBody>
      </p:sp>
      <p:sp>
        <p:nvSpPr>
          <p:cNvPr id="226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6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074BF8A-1136-3D46-B322-583B41D8C2A6}" type="slidenum">
              <a:rPr lang="en-GB" altLang="fr-FR">
                <a:solidFill>
                  <a:srgbClr val="000000"/>
                </a:solidFill>
              </a:rPr>
              <a:pPr>
                <a:spcBef>
                  <a:spcPct val="0"/>
                </a:spcBef>
              </a:pPr>
              <a:t>6</a:t>
            </a:fld>
            <a:endParaRPr lang="en-GB" altLang="fr-FR">
              <a:solidFill>
                <a:srgbClr val="000000"/>
              </a:solidFill>
            </a:endParaRPr>
          </a:p>
        </p:txBody>
      </p:sp>
      <p:sp>
        <p:nvSpPr>
          <p:cNvPr id="30722" name="Rectangle 2"/>
          <p:cNvSpPr>
            <a:spLocks noGrp="1" noRot="1" noChangeAspect="1" noTextEdit="1"/>
          </p:cNvSpPr>
          <p:nvPr>
            <p:ph type="sldImg"/>
          </p:nvPr>
        </p:nvSpPr>
        <p:spPr bwMode="auto">
          <a:xfrm>
            <a:off x="1106488" y="642938"/>
            <a:ext cx="4497387" cy="3373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p:cNvSpPr>
          <p:nvPr>
            <p:ph type="body" idx="1"/>
          </p:nvPr>
        </p:nvSpPr>
        <p:spPr bwMode="auto">
          <a:xfrm>
            <a:off x="679450" y="4170363"/>
            <a:ext cx="5365750" cy="4048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25" tIns="44413" rIns="88825" bIns="44413" numCol="1" anchor="t" anchorCtr="0" compatLnSpc="1">
            <a:prstTxWarp prst="textNoShape">
              <a:avLst/>
            </a:prstTxWarp>
            <a:normAutofit fontScale="92500"/>
          </a:bodyPr>
          <a:lstStyle/>
          <a:p>
            <a:pPr>
              <a:lnSpc>
                <a:spcPct val="80000"/>
              </a:lnSpc>
              <a:defRPr/>
            </a:pPr>
            <a:r>
              <a:rPr lang="fr-CA" altLang="x-none" sz="1100">
                <a:ea typeface="ＭＳ Ｐゴシック" charset="-128"/>
              </a:rPr>
              <a:t>TVP = thrombose veineuse profonde</a:t>
            </a:r>
          </a:p>
          <a:p>
            <a:pPr>
              <a:lnSpc>
                <a:spcPct val="80000"/>
              </a:lnSpc>
              <a:defRPr/>
            </a:pPr>
            <a:endParaRPr lang="en-GB" altLang="x-none" sz="1100">
              <a:ea typeface="ＭＳ Ｐゴシック" charset="-128"/>
            </a:endParaRPr>
          </a:p>
          <a:p>
            <a:pPr>
              <a:lnSpc>
                <a:spcPct val="80000"/>
              </a:lnSpc>
              <a:defRPr/>
            </a:pPr>
            <a:r>
              <a:rPr lang="fr-CA" altLang="x-none" sz="1100">
                <a:ea typeface="ＭＳ Ｐゴシック" charset="-128"/>
              </a:rPr>
              <a:t>Le score de Wells résulte du pointage attribué pour certains aspects du tableau clinique et permet d</a:t>
            </a:r>
            <a:r>
              <a:rPr lang="fr-CA" altLang="fr-CA" sz="1100">
                <a:ea typeface="ＭＳ Ｐゴシック" charset="-128"/>
              </a:rPr>
              <a:t>’</a:t>
            </a:r>
            <a:r>
              <a:rPr lang="fr-CA" altLang="x-none" sz="1100">
                <a:ea typeface="ＭＳ Ｐゴシック" charset="-128"/>
              </a:rPr>
              <a:t>estimer la probabilité de TVP et d</a:t>
            </a:r>
            <a:r>
              <a:rPr lang="fr-CA" altLang="fr-CA" sz="1100">
                <a:ea typeface="ＭＳ Ｐゴシック" charset="-128"/>
              </a:rPr>
              <a:t>’</a:t>
            </a:r>
            <a:r>
              <a:rPr lang="fr-CA" altLang="x-none" sz="1100">
                <a:ea typeface="ＭＳ Ｐゴシック" charset="-128"/>
              </a:rPr>
              <a:t>EP chez un patient. Il existe plusieurs versions de cette échelle de prédiction. Selon la ligne directrice clinique 144 du NICE, il est recommandé d</a:t>
            </a:r>
            <a:r>
              <a:rPr lang="fr-CA" altLang="fr-CA" sz="1100">
                <a:ea typeface="ＭＳ Ｐゴシック" charset="-128"/>
              </a:rPr>
              <a:t>’</a:t>
            </a:r>
            <a:r>
              <a:rPr lang="fr-CA" altLang="x-none" sz="1100">
                <a:ea typeface="ＭＳ Ｐゴシック" charset="-128"/>
              </a:rPr>
              <a:t>utiliser le système de pointage de Wells à deux niveaux pour aider à diagnostiquer l</a:t>
            </a:r>
            <a:r>
              <a:rPr lang="fr-CA" altLang="fr-CA" sz="1100">
                <a:ea typeface="ＭＳ Ｐゴシック" charset="-128"/>
              </a:rPr>
              <a:t>’</a:t>
            </a:r>
            <a:r>
              <a:rPr lang="fr-CA" altLang="x-none" sz="1100">
                <a:ea typeface="ＭＳ Ｐゴシック" charset="-128"/>
              </a:rPr>
              <a:t>EP ou la TVP.</a:t>
            </a:r>
          </a:p>
          <a:p>
            <a:pPr>
              <a:lnSpc>
                <a:spcPct val="80000"/>
              </a:lnSpc>
              <a:defRPr/>
            </a:pPr>
            <a:endParaRPr lang="fr-CA" altLang="x-none" sz="1100" b="1">
              <a:ea typeface="ＭＳ Ｐゴシック" charset="-128"/>
            </a:endParaRPr>
          </a:p>
          <a:p>
            <a:pPr>
              <a:lnSpc>
                <a:spcPct val="80000"/>
              </a:lnSpc>
              <a:defRPr/>
            </a:pPr>
            <a:r>
              <a:rPr lang="fr-CA" altLang="x-none" sz="1100" b="1" i="1">
                <a:ea typeface="ＭＳ Ｐゴシック" charset="-128"/>
              </a:rPr>
              <a:t>Score de Wells (1997) (original)</a:t>
            </a:r>
            <a:r>
              <a:rPr lang="fr-CA" altLang="x-none" sz="1100">
                <a:ea typeface="ＭＳ Ｐゴシック" charset="-128"/>
              </a:rPr>
              <a:t> En 1997, Wells et ses collaborateurs</a:t>
            </a:r>
            <a:r>
              <a:rPr lang="fr-CA" altLang="x-none" sz="1100" baseline="30000">
                <a:ea typeface="ＭＳ Ｐゴシック" charset="-128"/>
              </a:rPr>
              <a:t>1</a:t>
            </a:r>
            <a:r>
              <a:rPr lang="fr-CA" altLang="x-none" sz="1100">
                <a:ea typeface="ＭＳ Ｐゴシック" charset="-128"/>
              </a:rPr>
              <a:t> ont mis au point une échelle clinique de prédiction de la TVP à neuf éléments. En vertu de cette échelle, 2 points sont retranchés lorsqu</a:t>
            </a:r>
            <a:r>
              <a:rPr lang="fr-CA" altLang="fr-CA" sz="1100">
                <a:ea typeface="ＭＳ Ｐゴシック" charset="-128"/>
              </a:rPr>
              <a:t>’</a:t>
            </a:r>
            <a:r>
              <a:rPr lang="fr-CA" altLang="x-none" sz="1100">
                <a:ea typeface="ＭＳ Ｐゴシック" charset="-128"/>
              </a:rPr>
              <a:t>il existe un autre diagnostic aussi probable ou plus probable que celui de TVP. Les scores possibles selon cette échelle se situent donc entre -2 et 8. L</a:t>
            </a:r>
            <a:r>
              <a:rPr lang="fr-CA" altLang="fr-CA" sz="1100">
                <a:ea typeface="ＭＳ Ｐゴシック" charset="-128"/>
              </a:rPr>
              <a:t>’</a:t>
            </a:r>
            <a:r>
              <a:rPr lang="fr-CA" altLang="x-none" sz="1100">
                <a:ea typeface="ＭＳ Ｐゴシック" charset="-128"/>
              </a:rPr>
              <a:t>échelle comportait trois catégories de risque : élevé (3 points ou plus), intermédiaire (1–2 points) et faible (moins de 1 point). Le score obtenu selon cette échelle porte également le nom de « score de Hamilton », qui comporte quelques différences dans l</a:t>
            </a:r>
            <a:r>
              <a:rPr lang="fr-CA" altLang="fr-CA" sz="1100">
                <a:ea typeface="ＭＳ Ｐゴシック" charset="-128"/>
              </a:rPr>
              <a:t>’</a:t>
            </a:r>
            <a:r>
              <a:rPr lang="fr-CA" altLang="x-none" sz="1100">
                <a:ea typeface="ＭＳ Ｐゴシック" charset="-128"/>
              </a:rPr>
              <a:t>énoncé des aspects cliniques. </a:t>
            </a:r>
          </a:p>
          <a:p>
            <a:pPr>
              <a:lnSpc>
                <a:spcPct val="80000"/>
              </a:lnSpc>
              <a:defRPr/>
            </a:pPr>
            <a:endParaRPr lang="fr-CA" altLang="x-none" sz="1100" b="1" i="1">
              <a:ea typeface="ＭＳ Ｐゴシック" charset="-128"/>
            </a:endParaRPr>
          </a:p>
          <a:p>
            <a:pPr>
              <a:lnSpc>
                <a:spcPct val="80000"/>
              </a:lnSpc>
              <a:defRPr/>
            </a:pPr>
            <a:r>
              <a:rPr lang="fr-CA" altLang="x-none" sz="1100" b="1" i="1">
                <a:ea typeface="ＭＳ Ｐゴシック" charset="-128"/>
              </a:rPr>
              <a:t>Score de Wells (2003) (à deux niveaux)</a:t>
            </a:r>
            <a:r>
              <a:rPr lang="fr-CA" altLang="x-none" sz="1100">
                <a:ea typeface="ＭＳ Ｐゴシック" charset="-128"/>
              </a:rPr>
              <a:t> En 2003, un élément a été ajouté au tableau clinique de la version originale, soit les antécédents documentés de TVP. De plus, la durée de la période de risque faisant suite à une chirurgie est passée de 4 à 12 semaines</a:t>
            </a:r>
            <a:r>
              <a:rPr lang="fr-CA" altLang="x-none" sz="1100" baseline="30000">
                <a:ea typeface="ＭＳ Ｐゴシック" charset="-128"/>
              </a:rPr>
              <a:t>2</a:t>
            </a:r>
            <a:r>
              <a:rPr lang="fr-CA" altLang="x-none" sz="1100">
                <a:ea typeface="ＭＳ Ｐゴシック" charset="-128"/>
              </a:rPr>
              <a:t>. Les scores possibles selon cette échelle se situent donc entre -2 et 9. </a:t>
            </a:r>
            <a:r>
              <a:rPr lang="fr-CA" altLang="x-none" sz="1100" b="1">
                <a:ea typeface="ＭＳ Ｐゴシック" charset="-128"/>
              </a:rPr>
              <a:t>Par ailleurs, deux catégories de risque plutôt que trois sont utilisées dans cette version : probable (2 points ou plus) et peu probable (moins de 2 points). </a:t>
            </a:r>
          </a:p>
          <a:p>
            <a:pPr>
              <a:lnSpc>
                <a:spcPct val="80000"/>
              </a:lnSpc>
              <a:defRPr/>
            </a:pPr>
            <a:endParaRPr lang="fr-CA" altLang="x-none" sz="1100" b="1">
              <a:ea typeface="ＭＳ Ｐゴシック" charset="-128"/>
            </a:endParaRPr>
          </a:p>
          <a:p>
            <a:pPr>
              <a:lnSpc>
                <a:spcPct val="80000"/>
              </a:lnSpc>
              <a:defRPr/>
            </a:pPr>
            <a:endParaRPr lang="en-US" altLang="x-none" sz="1100" b="1">
              <a:ea typeface="ＭＳ Ｐゴシック" charset="-128"/>
            </a:endParaRPr>
          </a:p>
          <a:p>
            <a:pPr>
              <a:lnSpc>
                <a:spcPct val="80000"/>
              </a:lnSpc>
              <a:defRPr/>
            </a:pPr>
            <a:r>
              <a:rPr lang="en-US" altLang="x-none" sz="1100">
                <a:ea typeface="ＭＳ Ｐゴシック" charset="-128"/>
              </a:rPr>
              <a:t>1. Wells PS, Anderson </a:t>
            </a:r>
            <a:r>
              <a:rPr lang="en-CA" altLang="x-none" sz="1100">
                <a:ea typeface="ＭＳ Ｐゴシック" charset="-128"/>
              </a:rPr>
              <a:t>DR</a:t>
            </a:r>
            <a:r>
              <a:rPr lang="en-US" altLang="x-none" sz="1100">
                <a:ea typeface="ＭＳ Ｐゴシック" charset="-128"/>
              </a:rPr>
              <a:t>, Bormanis J </a:t>
            </a:r>
            <a:r>
              <a:rPr lang="en-US" altLang="x-none" sz="1100" i="1">
                <a:ea typeface="ＭＳ Ｐゴシック" charset="-128"/>
              </a:rPr>
              <a:t>et al. </a:t>
            </a:r>
            <a:r>
              <a:rPr lang="en-US" altLang="x-none" sz="1100">
                <a:ea typeface="ＭＳ Ｐゴシック" charset="-128"/>
              </a:rPr>
              <a:t>(1997). Value of assessment of pretest probability of 6 deep-vein thrombosis in clinical management. </a:t>
            </a:r>
            <a:r>
              <a:rPr lang="en-US" altLang="x-none" sz="1100" i="1">
                <a:ea typeface="ＭＳ Ｐゴシック" charset="-128"/>
              </a:rPr>
              <a:t>Lancet</a:t>
            </a:r>
            <a:r>
              <a:rPr lang="en-US" altLang="x-none" sz="1100">
                <a:ea typeface="ＭＳ Ｐゴシック" charset="-128"/>
              </a:rPr>
              <a:t> 350: 1795–8.</a:t>
            </a:r>
          </a:p>
          <a:p>
            <a:pPr>
              <a:lnSpc>
                <a:spcPct val="80000"/>
              </a:lnSpc>
              <a:defRPr/>
            </a:pPr>
            <a:endParaRPr lang="en-CA" altLang="x-none" sz="1100">
              <a:ea typeface="ＭＳ Ｐゴシック" charset="-128"/>
            </a:endParaRPr>
          </a:p>
          <a:p>
            <a:pPr>
              <a:lnSpc>
                <a:spcPct val="80000"/>
              </a:lnSpc>
              <a:defRPr/>
            </a:pPr>
            <a:r>
              <a:rPr lang="en-US" altLang="x-none" sz="1100">
                <a:ea typeface="ＭＳ Ｐゴシック" charset="-128"/>
              </a:rPr>
              <a:t>2. Wells PS, Anderson DR, Rodger M </a:t>
            </a:r>
            <a:r>
              <a:rPr lang="en-US" altLang="x-none" sz="1100" i="1">
                <a:ea typeface="ＭＳ Ｐゴシック" charset="-128"/>
              </a:rPr>
              <a:t>et al. </a:t>
            </a:r>
            <a:r>
              <a:rPr lang="en-US" altLang="x-none" sz="1100">
                <a:ea typeface="ＭＳ Ｐゴシック" charset="-128"/>
              </a:rPr>
              <a:t>(2003). Evaluation of D-dimer in the diagnosis of 8 suspected deep-vein thrombosis. </a:t>
            </a:r>
            <a:r>
              <a:rPr lang="en-US" altLang="x-none" sz="1100" i="1">
                <a:ea typeface="ＭＳ Ｐゴシック" charset="-128"/>
              </a:rPr>
              <a:t>NEJM </a:t>
            </a:r>
            <a:r>
              <a:rPr lang="en-US" altLang="x-none" sz="1100">
                <a:ea typeface="ＭＳ Ｐゴシック" charset="-128"/>
              </a:rPr>
              <a:t>349: 1227–35.</a:t>
            </a:r>
            <a:endParaRPr lang="en-CA" altLang="x-none" sz="1100">
              <a:ea typeface="ＭＳ Ｐゴシック" charset="-128"/>
            </a:endParaRPr>
          </a:p>
          <a:p>
            <a:pPr>
              <a:lnSpc>
                <a:spcPct val="80000"/>
              </a:lnSpc>
              <a:defRPr/>
            </a:pPr>
            <a:endParaRPr lang="en-CA" altLang="x-none" sz="1100" b="1">
              <a:ea typeface="ＭＳ Ｐゴシック" charset="-128"/>
            </a:endParaRPr>
          </a:p>
        </p:txBody>
      </p:sp>
    </p:spTree>
    <p:extLst>
      <p:ext uri="{BB962C8B-B14F-4D97-AF65-F5344CB8AC3E}">
        <p14:creationId xmlns:p14="http://schemas.microsoft.com/office/powerpoint/2010/main" val="876021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017C2BC-5CB2-0D4F-A84C-F4B72ED684B7}" type="slidenum">
              <a:rPr lang="fr-CA" altLang="fr-FR">
                <a:latin typeface="Arial" charset="0"/>
              </a:rPr>
              <a:pPr>
                <a:spcBef>
                  <a:spcPct val="0"/>
                </a:spcBef>
              </a:pPr>
              <a:t>76</a:t>
            </a:fld>
            <a:endParaRPr lang="fr-CA" altLang="fr-FR">
              <a:latin typeface="Arial" charset="0"/>
            </a:endParaRPr>
          </a:p>
        </p:txBody>
      </p:sp>
      <p:sp>
        <p:nvSpPr>
          <p:cNvPr id="228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tLang="fr-FR">
              <a:latin typeface="Arial" charset="0"/>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1E8CD43-C95E-2846-B423-730B14A146E3}" type="slidenum">
              <a:rPr lang="fr-CA" altLang="fr-FR">
                <a:latin typeface="Arial" charset="0"/>
              </a:rPr>
              <a:pPr>
                <a:spcBef>
                  <a:spcPct val="0"/>
                </a:spcBef>
              </a:pPr>
              <a:t>77</a:t>
            </a:fld>
            <a:endParaRPr lang="fr-CA" altLang="fr-FR">
              <a:latin typeface="Arial" charset="0"/>
            </a:endParaRPr>
          </a:p>
        </p:txBody>
      </p:sp>
      <p:sp>
        <p:nvSpPr>
          <p:cNvPr id="230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24964"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extLst>
        </p:spPr>
        <p:txBody>
          <a:bodyPr/>
          <a:lstStyle/>
          <a:p>
            <a:pPr eaLnBrk="1" hangingPunct="1">
              <a:defRPr/>
            </a:pPr>
            <a:endParaRPr lang="fr-FR">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65FFC63-0366-F740-98EC-70B56D0C9077}" type="slidenum">
              <a:rPr lang="en-GB" altLang="fr-FR">
                <a:solidFill>
                  <a:srgbClr val="000000"/>
                </a:solidFill>
              </a:rPr>
              <a:pPr>
                <a:spcBef>
                  <a:spcPct val="0"/>
                </a:spcBef>
              </a:pPr>
              <a:t>7</a:t>
            </a:fld>
            <a:endParaRPr lang="en-GB" altLang="fr-FR">
              <a:solidFill>
                <a:srgbClr val="000000"/>
              </a:solidFill>
            </a:endParaRPr>
          </a:p>
        </p:txBody>
      </p:sp>
      <p:sp>
        <p:nvSpPr>
          <p:cNvPr id="20482" name="Rectangle 2"/>
          <p:cNvSpPr>
            <a:spLocks noGrp="1" noRot="1" noChangeAspect="1" noTextEdit="1"/>
          </p:cNvSpPr>
          <p:nvPr>
            <p:ph type="sldImg"/>
          </p:nvPr>
        </p:nvSpPr>
        <p:spPr bwMode="auto">
          <a:xfrm>
            <a:off x="1108075" y="633413"/>
            <a:ext cx="4494213"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p:cNvSpPr>
          <p:nvPr>
            <p:ph type="body" idx="1"/>
          </p:nvPr>
        </p:nvSpPr>
        <p:spPr bwMode="auto">
          <a:xfrm>
            <a:off x="595313" y="4260850"/>
            <a:ext cx="5732462"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96" tIns="44548" rIns="89096" bIns="44548" numCol="1" anchor="t" anchorCtr="0" compatLnSpc="1">
            <a:prstTxWarp prst="textNoShape">
              <a:avLst/>
            </a:prstTxWarp>
          </a:bodyPr>
          <a:lstStyle/>
          <a:p>
            <a:pPr marL="174625" lvl="1">
              <a:tabLst>
                <a:tab pos="169863" algn="l"/>
              </a:tabLst>
            </a:pPr>
            <a:r>
              <a:rPr lang="fr-CA" altLang="fr-FR">
                <a:ea typeface="ＭＳ Ｐゴシック" charset="-128"/>
              </a:rPr>
              <a:t>TVP = thrombose veineuse profonde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58970"/>
            <a:ext cx="5852160" cy="5040630"/>
          </a:xfrm>
        </p:spPr>
        <p:txBody>
          <a:bodyPr>
            <a:normAutofit lnSpcReduction="10000"/>
          </a:bodyPr>
          <a:lstStyle/>
          <a:p>
            <a:r>
              <a:rPr lang="fr-CA" b="1" dirty="0"/>
              <a:t>Notes du conférencier </a:t>
            </a:r>
          </a:p>
          <a:p>
            <a:pPr marL="181240" indent="-181240">
              <a:buFont typeface="Arial" panose="020B0604020202020204" pitchFamily="34" charset="0"/>
              <a:buChar char="•"/>
            </a:pPr>
            <a:r>
              <a:rPr lang="fr-CA" dirty="0"/>
              <a:t>Une publication récente de l’ISTH propose de catégoriser les facteurs de risque transitoires de la TVP en fonction des définitions suivantes : </a:t>
            </a:r>
          </a:p>
          <a:p>
            <a:pPr marL="761878" lvl="1" indent="-278572">
              <a:buFont typeface="Arial" panose="020B0604020202020204" pitchFamily="34" charset="0"/>
              <a:buChar char="•"/>
            </a:pPr>
            <a:r>
              <a:rPr lang="fr-CA" dirty="0"/>
              <a:t>Les facteurs de risque sont considérés comme « majeurs » si on a démontré qu’ils sont associés à :</a:t>
            </a:r>
          </a:p>
          <a:p>
            <a:pPr marL="1142818" lvl="3" indent="-176206">
              <a:buFont typeface="Courier New" panose="02070309020205020404" pitchFamily="49" charset="0"/>
              <a:buChar char="o"/>
            </a:pPr>
            <a:r>
              <a:rPr lang="fr-CA" dirty="0"/>
              <a:t>la moitié du risque d’une TEV récurrente à la suite de l’arrêt d’un traitement par des anticoagulants (comparativement à la situation où il n’y aurait pas de facteur de risque transitoire), lorsque le facteur de risque survient jusqu’à 3 mois avant la TEV; ou </a:t>
            </a:r>
          </a:p>
          <a:p>
            <a:pPr marL="1142818" lvl="3" indent="-176206">
              <a:buFont typeface="Courier New" panose="02070309020205020404" pitchFamily="49" charset="0"/>
              <a:buChar char="o"/>
            </a:pPr>
            <a:r>
              <a:rPr lang="fr-CA" dirty="0"/>
              <a:t>une augmentation d’un facteur &gt; 10 du risque d’avoir une première TEV.</a:t>
            </a:r>
          </a:p>
          <a:p>
            <a:pPr marL="761878" lvl="1" indent="-278572">
              <a:buFont typeface="Arial" panose="020B0604020202020204" pitchFamily="34" charset="0"/>
              <a:buChar char="•"/>
            </a:pPr>
            <a:r>
              <a:rPr lang="fr-CA" dirty="0"/>
              <a:t>Les facteurs de risque sont considérés comme « mineurs » si on a démontré qu’ils sont associés à :</a:t>
            </a:r>
          </a:p>
          <a:p>
            <a:pPr marL="1142818" lvl="3" indent="-176206">
              <a:buFont typeface="Courier New" panose="02070309020205020404" pitchFamily="49" charset="0"/>
              <a:buChar char="o"/>
            </a:pPr>
            <a:r>
              <a:rPr lang="fr-CA" dirty="0"/>
              <a:t>la moitié du risque d’une TEV récurrente après avoir mis fin à un traitement par des anticoagulants (comparativement à la situation où il n’y aurait pas de facteur de risque transitoire), lorsque le facteur de risque survient jusqu’à 2 mois avant une TEV; ou </a:t>
            </a:r>
          </a:p>
          <a:p>
            <a:pPr marL="1142818" lvl="3" indent="-176206">
              <a:buFont typeface="Courier New" panose="02070309020205020404" pitchFamily="49" charset="0"/>
              <a:buChar char="o"/>
            </a:pPr>
            <a:r>
              <a:rPr lang="fr-CA" dirty="0"/>
              <a:t>une augmentation d’un facteur 3 à 10 du risque de contracter une première TEV.</a:t>
            </a:r>
          </a:p>
          <a:p>
            <a:pPr marL="181240" indent="-181240">
              <a:buFont typeface="Arial" panose="020B0604020202020204" pitchFamily="34" charset="0"/>
              <a:buChar char="•"/>
            </a:pPr>
            <a:r>
              <a:rPr lang="fr-CA" dirty="0"/>
              <a:t>Les résultats de cet effort sont présentés sur cette diapositive.</a:t>
            </a:r>
          </a:p>
          <a:p>
            <a:endParaRPr lang="en-US" b="1" dirty="0"/>
          </a:p>
          <a:p>
            <a:r>
              <a:rPr lang="en-US" b="1" dirty="0" err="1"/>
              <a:t>Références</a:t>
            </a:r>
            <a:r>
              <a:rPr lang="en-US" b="1" dirty="0"/>
              <a:t> :</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ea typeface="ＭＳ Ｐゴシック" pitchFamily="34" charset="-128"/>
              </a:rPr>
              <a:t>Kearon</a:t>
            </a:r>
            <a:r>
              <a:rPr lang="fr-CA" dirty="0">
                <a:ea typeface="ＭＳ Ｐゴシック" pitchFamily="34" charset="-128"/>
              </a:rPr>
              <a:t> C, </a:t>
            </a:r>
            <a:r>
              <a:rPr lang="fr-CA" i="1" dirty="0">
                <a:ea typeface="ＭＳ Ｐゴシック" pitchFamily="34" charset="-128"/>
              </a:rPr>
              <a:t>et al</a:t>
            </a:r>
            <a:r>
              <a:rPr lang="fr-CA" dirty="0">
                <a:ea typeface="ＭＳ Ｐゴシック" pitchFamily="34" charset="-128"/>
              </a:rPr>
              <a:t>. </a:t>
            </a:r>
            <a:r>
              <a:rPr lang="en-CA" dirty="0">
                <a:ea typeface="ＭＳ Ｐゴシック" pitchFamily="34" charset="-128"/>
              </a:rPr>
              <a:t>Antithrombotic therapy for VTE disease: CHEST guideline and expert panel report. </a:t>
            </a:r>
            <a:r>
              <a:rPr lang="fr-CA" i="1" dirty="0" err="1">
                <a:ea typeface="ＭＳ Ｐゴシック" pitchFamily="34" charset="-128"/>
              </a:rPr>
              <a:t>Chest</a:t>
            </a:r>
            <a:r>
              <a:rPr lang="fr-CA" i="1" dirty="0">
                <a:ea typeface="ＭＳ Ｐゴシック" pitchFamily="34" charset="-128"/>
              </a:rPr>
              <a:t>.</a:t>
            </a:r>
            <a:r>
              <a:rPr lang="fr-CA" dirty="0">
                <a:ea typeface="ＭＳ Ｐゴシック" pitchFamily="34" charset="-128"/>
              </a:rPr>
              <a:t> 2016; 149:315-52.</a:t>
            </a:r>
          </a:p>
          <a:p>
            <a:pPr marL="181240" indent="-181240">
              <a:buFont typeface="Arial" panose="020B0604020202020204" pitchFamily="34" charset="0"/>
              <a:buChar char="•"/>
            </a:pPr>
            <a:r>
              <a:rPr lang="en-CA" dirty="0"/>
              <a:t>Kearon C, </a:t>
            </a:r>
            <a:r>
              <a:rPr lang="en-CA" i="1" dirty="0"/>
              <a:t>et al. </a:t>
            </a:r>
            <a:r>
              <a:rPr lang="en-CA" dirty="0"/>
              <a:t>Categorization of patients as having provoked or unprovoked venous thromboembolism: guidance from the SSC of ISTH. </a:t>
            </a:r>
            <a:r>
              <a:rPr lang="en-CA" i="1" dirty="0"/>
              <a:t>J </a:t>
            </a:r>
            <a:r>
              <a:rPr lang="en-CA" i="1" dirty="0" err="1"/>
              <a:t>Thromb</a:t>
            </a:r>
            <a:r>
              <a:rPr lang="en-CA" i="1" dirty="0"/>
              <a:t> </a:t>
            </a:r>
            <a:r>
              <a:rPr lang="en-CA" i="1" dirty="0" err="1"/>
              <a:t>Haemostasis</a:t>
            </a:r>
            <a:r>
              <a:rPr lang="en-CA" i="1" dirty="0"/>
              <a:t>.</a:t>
            </a:r>
            <a:r>
              <a:rPr lang="en-CA" dirty="0"/>
              <a:t> 2016;14:1480-3.</a:t>
            </a:r>
          </a:p>
          <a:p>
            <a:endParaRPr lang="en-US" dirty="0"/>
          </a:p>
        </p:txBody>
      </p:sp>
      <p:sp>
        <p:nvSpPr>
          <p:cNvPr id="4" name="Slide Number Placeholder 3"/>
          <p:cNvSpPr>
            <a:spLocks noGrp="1"/>
          </p:cNvSpPr>
          <p:nvPr>
            <p:ph type="sldNum" sz="quarter" idx="10"/>
          </p:nvPr>
        </p:nvSpPr>
        <p:spPr/>
        <p:txBody>
          <a:bodyPr/>
          <a:lstStyle/>
          <a:p>
            <a:fld id="{8FBBA6C0-10D9-4D29-8BE4-A3A30A91AE4E}"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176247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fr-CA" altLang="fr-FR">
              <a:ea typeface="ＭＳ Ｐゴシック" charset="-128"/>
            </a:endParaRPr>
          </a:p>
        </p:txBody>
      </p:sp>
    </p:spTree>
    <p:extLst>
      <p:ext uri="{BB962C8B-B14F-4D97-AF65-F5344CB8AC3E}">
        <p14:creationId xmlns:p14="http://schemas.microsoft.com/office/powerpoint/2010/main" val="2230983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F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andeBlanc"/>
          <p:cNvPicPr>
            <a:picLocks noChangeAspect="1" noChangeArrowheads="1"/>
          </p:cNvPicPr>
          <p:nvPr/>
        </p:nvPicPr>
        <p:blipFill>
          <a:blip r:embed="rId3">
            <a:clrChange>
              <a:clrFrom>
                <a:srgbClr val="1C1C1C"/>
              </a:clrFrom>
              <a:clrTo>
                <a:srgbClr val="1C1C1C">
                  <a:alpha val="0"/>
                </a:srgbClr>
              </a:clrTo>
            </a:clrChange>
            <a:extLst>
              <a:ext uri="{28A0092B-C50C-407E-A947-70E740481C1C}">
                <a14:useLocalDpi xmlns:a14="http://schemas.microsoft.com/office/drawing/2010/main" val="0"/>
              </a:ext>
            </a:extLst>
          </a:blip>
          <a:srcRect l="2051" r="3578" b="47562"/>
          <a:stretch>
            <a:fillRect/>
          </a:stretch>
        </p:blipFill>
        <p:spPr bwMode="auto">
          <a:xfrm>
            <a:off x="0" y="5551488"/>
            <a:ext cx="91440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o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BandeBlanc"/>
          <p:cNvPicPr>
            <a:picLocks noChangeAspect="1" noChangeArrowheads="1"/>
          </p:cNvPicPr>
          <p:nvPr userDrawn="1"/>
        </p:nvPicPr>
        <p:blipFill>
          <a:blip r:embed="rId3">
            <a:clrChange>
              <a:clrFrom>
                <a:srgbClr val="1C1C1C"/>
              </a:clrFrom>
              <a:clrTo>
                <a:srgbClr val="1C1C1C">
                  <a:alpha val="0"/>
                </a:srgbClr>
              </a:clrTo>
            </a:clrChange>
            <a:extLst>
              <a:ext uri="{28A0092B-C50C-407E-A947-70E740481C1C}">
                <a14:useLocalDpi xmlns:a14="http://schemas.microsoft.com/office/drawing/2010/main" val="0"/>
              </a:ext>
            </a:extLst>
          </a:blip>
          <a:srcRect l="2051" r="3578" b="47562"/>
          <a:stretch>
            <a:fillRect/>
          </a:stretch>
        </p:blipFill>
        <p:spPr bwMode="auto">
          <a:xfrm>
            <a:off x="0" y="5551488"/>
            <a:ext cx="91440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ctrTitle"/>
          </p:nvPr>
        </p:nvSpPr>
        <p:spPr>
          <a:xfrm>
            <a:off x="1116013" y="1700260"/>
            <a:ext cx="6911975" cy="1138773"/>
          </a:xfrm>
        </p:spPr>
        <p:txBody>
          <a:bodyPr anchor="t"/>
          <a:lstStyle>
            <a:lvl1pPr algn="ctr">
              <a:defRPr sz="4000">
                <a:solidFill>
                  <a:schemeClr val="bg1"/>
                </a:solidFill>
              </a:defRPr>
            </a:lvl1pPr>
          </a:lstStyle>
          <a:p>
            <a:r>
              <a:rPr lang="en-US"/>
              <a:t>Click to edit Master title style</a:t>
            </a:r>
            <a:endParaRPr lang="fr-FR"/>
          </a:p>
        </p:txBody>
      </p:sp>
      <p:sp>
        <p:nvSpPr>
          <p:cNvPr id="20485" name="Rectangle 5"/>
          <p:cNvSpPr>
            <a:spLocks noGrp="1" noChangeArrowheads="1"/>
          </p:cNvSpPr>
          <p:nvPr>
            <p:ph type="subTitle" idx="1"/>
          </p:nvPr>
        </p:nvSpPr>
        <p:spPr>
          <a:xfrm>
            <a:off x="1476375" y="3429003"/>
            <a:ext cx="6191250" cy="353943"/>
          </a:xfrm>
        </p:spPr>
        <p:txBody>
          <a:bodyPr/>
          <a:lstStyle>
            <a:lvl1pPr>
              <a:defRPr sz="2000">
                <a:solidFill>
                  <a:schemeClr val="bg1"/>
                </a:solidFill>
              </a:defRPr>
            </a:lvl1pPr>
          </a:lstStyle>
          <a:p>
            <a:r>
              <a:rPr lang="en-US"/>
              <a:t>Click to edit Master subtitle style</a:t>
            </a:r>
            <a:endParaRPr lang="fr-FR"/>
          </a:p>
        </p:txBody>
      </p:sp>
    </p:spTree>
    <p:extLst>
      <p:ext uri="{BB962C8B-B14F-4D97-AF65-F5344CB8AC3E}">
        <p14:creationId xmlns:p14="http://schemas.microsoft.com/office/powerpoint/2010/main" val="8818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94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3" name="Rectangle 218"/>
          <p:cNvSpPr>
            <a:spLocks noGrp="1" noChangeArrowheads="1"/>
          </p:cNvSpPr>
          <p:nvPr>
            <p:ph type="sldNum" sz="quarter" idx="10"/>
          </p:nvPr>
        </p:nvSpPr>
        <p:spPr/>
        <p:txBody>
          <a:bodyPr/>
          <a:lstStyle>
            <a:lvl1pPr>
              <a:defRPr/>
            </a:lvl1pPr>
          </a:lstStyle>
          <a:p>
            <a:pPr>
              <a:defRPr/>
            </a:pPr>
            <a:fld id="{B327C81A-B409-4C4F-AA98-3F41E902D8E7}" type="slidenum">
              <a:rPr lang="fr-CA" altLang="x-none"/>
              <a:pPr>
                <a:defRPr/>
              </a:pPr>
              <a:t>‹n°›</a:t>
            </a:fld>
            <a:endParaRPr lang="fr-CA" altLang="x-none"/>
          </a:p>
        </p:txBody>
      </p:sp>
      <p:sp>
        <p:nvSpPr>
          <p:cNvPr id="4" name="Rectangle 219"/>
          <p:cNvSpPr>
            <a:spLocks noGrp="1" noChangeArrowheads="1"/>
          </p:cNvSpPr>
          <p:nvPr>
            <p:ph type="dt" sz="half" idx="11"/>
          </p:nvPr>
        </p:nvSpPr>
        <p:spPr>
          <a:xfrm>
            <a:off x="457200" y="6243638"/>
            <a:ext cx="2133600" cy="457200"/>
          </a:xfrm>
          <a:prstGeom prst="rect">
            <a:avLst/>
          </a:prstGeom>
        </p:spPr>
        <p:txBody>
          <a:bodyPr/>
          <a:lstStyle>
            <a:lvl1pPr eaLnBrk="1" hangingPunct="1">
              <a:defRPr>
                <a:ea typeface="ＭＳ Ｐゴシック" charset="0"/>
                <a:cs typeface="ＭＳ Ｐゴシック" charset="0"/>
              </a:defRPr>
            </a:lvl1pPr>
          </a:lstStyle>
          <a:p>
            <a:pPr>
              <a:defRPr/>
            </a:pPr>
            <a:endParaRPr lang="fr-CA"/>
          </a:p>
        </p:txBody>
      </p:sp>
      <p:sp>
        <p:nvSpPr>
          <p:cNvPr id="5" name="Rectangle 220"/>
          <p:cNvSpPr>
            <a:spLocks noGrp="1" noChangeArrowheads="1"/>
          </p:cNvSpPr>
          <p:nvPr>
            <p:ph type="ftr" sz="quarter" idx="12"/>
          </p:nvPr>
        </p:nvSpPr>
        <p:spPr>
          <a:xfrm>
            <a:off x="3124200" y="6243638"/>
            <a:ext cx="2895600" cy="457200"/>
          </a:xfrm>
          <a:prstGeom prst="rect">
            <a:avLst/>
          </a:prstGeom>
        </p:spPr>
        <p:txBody>
          <a:bodyPr/>
          <a:lstStyle>
            <a:lvl1pPr eaLnBrk="1" hangingPunct="1">
              <a:defRPr>
                <a:ea typeface="ＭＳ Ｐゴシック" charset="0"/>
                <a:cs typeface="ＭＳ Ｐゴシック" charset="0"/>
              </a:defRPr>
            </a:lvl1pPr>
          </a:lstStyle>
          <a:p>
            <a:pPr>
              <a:defRPr/>
            </a:pPr>
            <a:endParaRPr lang="fr-CA"/>
          </a:p>
        </p:txBody>
      </p:sp>
    </p:spTree>
    <p:extLst>
      <p:ext uri="{BB962C8B-B14F-4D97-AF65-F5344CB8AC3E}">
        <p14:creationId xmlns:p14="http://schemas.microsoft.com/office/powerpoint/2010/main" val="10012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9228" y="772686"/>
            <a:ext cx="7885545" cy="510909"/>
          </a:xfrm>
          <a:prstGeom prst="rect">
            <a:avLst/>
          </a:prstGeom>
        </p:spPr>
        <p:txBody>
          <a:bodyPr/>
          <a:lstStyle/>
          <a:p>
            <a:r>
              <a:rPr lang="fr-FR"/>
              <a:t>Cliquez et modifiez le titre</a:t>
            </a:r>
          </a:p>
        </p:txBody>
      </p:sp>
    </p:spTree>
    <p:extLst>
      <p:ext uri="{BB962C8B-B14F-4D97-AF65-F5344CB8AC3E}">
        <p14:creationId xmlns:p14="http://schemas.microsoft.com/office/powerpoint/2010/main" val="93278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38912" y="539883"/>
            <a:ext cx="8430768" cy="510909"/>
          </a:xfrm>
        </p:spPr>
        <p:txBody>
          <a:bodyPr/>
          <a:lstStyle/>
          <a:p>
            <a:r>
              <a:rPr lang="fr-CA"/>
              <a:t>Cliquez et modifiez le titre</a:t>
            </a:r>
            <a:endParaRPr lang="en-GB"/>
          </a:p>
        </p:txBody>
      </p:sp>
      <p:sp>
        <p:nvSpPr>
          <p:cNvPr id="3" name="Content Placeholder 2"/>
          <p:cNvSpPr>
            <a:spLocks noGrp="1"/>
          </p:cNvSpPr>
          <p:nvPr>
            <p:ph idx="1"/>
          </p:nvPr>
        </p:nvSpPr>
        <p:spPr>
          <a:xfrm>
            <a:off x="438917" y="1447800"/>
            <a:ext cx="4108449" cy="196053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GB" dirty="0"/>
          </a:p>
        </p:txBody>
      </p:sp>
      <p:sp>
        <p:nvSpPr>
          <p:cNvPr id="7" name="Espace réservé du texte 6"/>
          <p:cNvSpPr>
            <a:spLocks noGrp="1"/>
          </p:cNvSpPr>
          <p:nvPr>
            <p:ph type="body" sz="quarter" idx="11"/>
          </p:nvPr>
        </p:nvSpPr>
        <p:spPr>
          <a:xfrm>
            <a:off x="438916" y="6488340"/>
            <a:ext cx="7674350" cy="232500"/>
          </a:xfrm>
        </p:spPr>
        <p:txBody>
          <a:bodyPr anchor="b"/>
          <a:lstStyle>
            <a:lvl1pPr>
              <a:lnSpc>
                <a:spcPct val="90000"/>
              </a:lnSpc>
              <a:spcBef>
                <a:spcPts val="0"/>
              </a:spcBef>
              <a:defRPr sz="506">
                <a:solidFill>
                  <a:schemeClr val="tx2"/>
                </a:solidFill>
              </a:defRPr>
            </a:lvl1pPr>
            <a:lvl2pPr marL="62508" indent="-62508">
              <a:lnSpc>
                <a:spcPct val="90000"/>
              </a:lnSpc>
              <a:spcBef>
                <a:spcPts val="0"/>
              </a:spcBef>
              <a:buFont typeface="+mj-lt"/>
              <a:buAutoNum type="arabicPeriod"/>
              <a:defRPr sz="506">
                <a:solidFill>
                  <a:schemeClr val="tx2"/>
                </a:solidFill>
              </a:defRPr>
            </a:lvl2pPr>
          </a:lstStyle>
          <a:p>
            <a:pPr lvl="0"/>
            <a:r>
              <a:rPr lang="fr-CA"/>
              <a:t>Cliquez pour modifier les styles du texte du masque</a:t>
            </a:r>
          </a:p>
          <a:p>
            <a:pPr lvl="1"/>
            <a:r>
              <a:rPr lang="fr-CA"/>
              <a:t>Deuxième niveau</a:t>
            </a:r>
          </a:p>
        </p:txBody>
      </p:sp>
      <p:sp>
        <p:nvSpPr>
          <p:cNvPr id="8" name="Espace réservé du numéro de diapositive 7"/>
          <p:cNvSpPr>
            <a:spLocks noGrp="1"/>
          </p:cNvSpPr>
          <p:nvPr>
            <p:ph type="sldNum" sz="quarter" idx="12"/>
          </p:nvPr>
        </p:nvSpPr>
        <p:spPr>
          <a:xfrm>
            <a:off x="6457950" y="6356353"/>
            <a:ext cx="2057400" cy="365125"/>
          </a:xfrm>
          <a:prstGeom prst="rect">
            <a:avLst/>
          </a:prstGeom>
        </p:spPr>
        <p:txBody>
          <a:bodyPr/>
          <a:lstStyle>
            <a:lvl1pPr>
              <a:defRPr>
                <a:solidFill>
                  <a:schemeClr val="tx2"/>
                </a:solidFill>
              </a:defRPr>
            </a:lvl1pPr>
          </a:lstStyle>
          <a:p>
            <a:fld id="{16D0EC5A-A174-7444-88A5-6505264D485A}" type="slidenum">
              <a:rPr lang="fr-CA" smtClean="0">
                <a:solidFill>
                  <a:srgbClr val="666666"/>
                </a:solidFill>
              </a:rPr>
              <a:pPr/>
              <a:t>‹n°›</a:t>
            </a:fld>
            <a:endParaRPr lang="fr-CA">
              <a:solidFill>
                <a:srgbClr val="666666"/>
              </a:solidFill>
            </a:endParaRPr>
          </a:p>
        </p:txBody>
      </p:sp>
    </p:spTree>
    <p:extLst>
      <p:ext uri="{BB962C8B-B14F-4D97-AF65-F5344CB8AC3E}">
        <p14:creationId xmlns:p14="http://schemas.microsoft.com/office/powerpoint/2010/main" val="361454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557393"/>
            <a:ext cx="8291513" cy="1646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3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6"/>
            <a:ext cx="7772400" cy="113877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68"/>
            <a:ext cx="7772400" cy="35394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94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557393"/>
            <a:ext cx="4068763" cy="22190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557393"/>
            <a:ext cx="4070350" cy="22190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10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93"/>
            <a:ext cx="8229600" cy="51090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720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930"/>
            <a:ext cx="4040188" cy="1937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3" y="1535114"/>
            <a:ext cx="4041775" cy="7201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3" y="2174930"/>
            <a:ext cx="4041775" cy="1937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11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0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3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105"/>
            <a:ext cx="3008313" cy="6155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6"/>
            <a:ext cx="5111750" cy="2533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275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480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55"/>
            <a:ext cx="5486400" cy="35394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5109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275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226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Coin ba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9250" y="5362575"/>
            <a:ext cx="1174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coin hau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73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684213" y="496888"/>
            <a:ext cx="80645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fr-FR" altLang="fr-FR"/>
              <a:t>Cliquez pour modifier le style du titre</a:t>
            </a:r>
          </a:p>
        </p:txBody>
      </p:sp>
      <p:sp>
        <p:nvSpPr>
          <p:cNvPr id="1029" name="Rectangle 5"/>
          <p:cNvSpPr>
            <a:spLocks noGrp="1" noChangeArrowheads="1"/>
          </p:cNvSpPr>
          <p:nvPr>
            <p:ph type="body" idx="1"/>
          </p:nvPr>
        </p:nvSpPr>
        <p:spPr bwMode="auto">
          <a:xfrm>
            <a:off x="457200" y="1557338"/>
            <a:ext cx="829151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9462" name="Rectangle 6"/>
          <p:cNvSpPr>
            <a:spLocks noGrp="1" noChangeArrowheads="1"/>
          </p:cNvSpPr>
          <p:nvPr>
            <p:ph type="sldNum" sz="quarter" idx="4"/>
          </p:nvPr>
        </p:nvSpPr>
        <p:spPr bwMode="auto">
          <a:xfrm>
            <a:off x="6948488" y="6453188"/>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D9F719D8-A0B7-3447-8D36-B5114C387935}" type="slidenum">
              <a:rPr lang="fr-FR" altLang="x-none"/>
              <a:pPr>
                <a:defRPr/>
              </a:pPr>
              <a:t>‹n°›</a:t>
            </a:fld>
            <a:endParaRPr lang="fr-FR" altLang="x-none"/>
          </a:p>
        </p:txBody>
      </p:sp>
      <p:pic>
        <p:nvPicPr>
          <p:cNvPr id="1031" name="Picture 10" descr="Coin ba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9250" y="5362575"/>
            <a:ext cx="1174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coin hau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73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73" r:id="rId1"/>
    <p:sldLayoutId id="2147488474" r:id="rId2"/>
    <p:sldLayoutId id="2147488475" r:id="rId3"/>
    <p:sldLayoutId id="2147488476" r:id="rId4"/>
    <p:sldLayoutId id="2147488477" r:id="rId5"/>
    <p:sldLayoutId id="2147488478" r:id="rId6"/>
    <p:sldLayoutId id="2147488479" r:id="rId7"/>
    <p:sldLayoutId id="2147488480" r:id="rId8"/>
    <p:sldLayoutId id="2147488481" r:id="rId9"/>
    <p:sldLayoutId id="2147488483" r:id="rId10"/>
    <p:sldLayoutId id="2147488484" r:id="rId11"/>
    <p:sldLayoutId id="2147488485" r:id="rId12"/>
  </p:sldLayoutIdLst>
  <p:hf hdr="0" ftr="0" dt="0"/>
  <p:txStyles>
    <p:title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p:titleStyle>
    <p:bodyStyle>
      <a:lvl1pPr marL="358775" indent="-358775" algn="l" rtl="0" eaLnBrk="0" fontAlgn="base" hangingPunct="0">
        <a:lnSpc>
          <a:spcPct val="85000"/>
        </a:lnSpc>
        <a:spcBef>
          <a:spcPct val="50000"/>
        </a:spcBef>
        <a:spcAft>
          <a:spcPct val="0"/>
        </a:spcAft>
        <a:buClr>
          <a:schemeClr val="accent1"/>
        </a:buClr>
        <a:buFont typeface="Wingdings 3" charset="2"/>
        <a:buChar char="u"/>
        <a:defRPr sz="2400">
          <a:solidFill>
            <a:schemeClr val="tx2"/>
          </a:solidFill>
          <a:latin typeface="+mn-lt"/>
          <a:ea typeface="ＭＳ Ｐゴシック" charset="0"/>
          <a:cs typeface="+mn-cs"/>
        </a:defRPr>
      </a:lvl1pPr>
      <a:lvl2pPr marL="803275" indent="-265113" algn="l" rtl="0" eaLnBrk="0" fontAlgn="base" hangingPunct="0">
        <a:lnSpc>
          <a:spcPct val="85000"/>
        </a:lnSpc>
        <a:spcBef>
          <a:spcPct val="40000"/>
        </a:spcBef>
        <a:spcAft>
          <a:spcPct val="0"/>
        </a:spcAft>
        <a:buClr>
          <a:schemeClr val="accent1"/>
        </a:buClr>
        <a:buFont typeface="Wingdings" charset="2"/>
        <a:buChar char="l"/>
        <a:defRPr sz="2000">
          <a:solidFill>
            <a:schemeClr val="tx2"/>
          </a:solidFill>
          <a:latin typeface="+mn-lt"/>
          <a:ea typeface="Arial" charset="0"/>
          <a:cs typeface="+mn-cs"/>
        </a:defRPr>
      </a:lvl2pPr>
      <a:lvl3pPr marL="1260475" indent="-179388" algn="l" rtl="0" eaLnBrk="0" fontAlgn="base" hangingPunct="0">
        <a:lnSpc>
          <a:spcPct val="85000"/>
        </a:lnSpc>
        <a:spcBef>
          <a:spcPct val="20000"/>
        </a:spcBef>
        <a:spcAft>
          <a:spcPct val="0"/>
        </a:spcAft>
        <a:buClr>
          <a:schemeClr val="accent1"/>
        </a:buClr>
        <a:buFont typeface="Arial" charset="0"/>
        <a:buChar char="–"/>
        <a:defRPr sz="2400">
          <a:solidFill>
            <a:schemeClr val="tx2"/>
          </a:solidFill>
          <a:latin typeface="+mn-lt"/>
          <a:ea typeface="Arial" charset="0"/>
          <a:cs typeface="+mn-cs"/>
        </a:defRPr>
      </a:lvl3pPr>
      <a:lvl4pPr marL="1798638" indent="-185738" algn="l" rtl="0" eaLnBrk="0" fontAlgn="base" hangingPunct="0">
        <a:lnSpc>
          <a:spcPct val="85000"/>
        </a:lnSpc>
        <a:spcBef>
          <a:spcPct val="15000"/>
        </a:spcBef>
        <a:spcAft>
          <a:spcPct val="0"/>
        </a:spcAft>
        <a:buClr>
          <a:srgbClr val="EA7A19"/>
        </a:buClr>
        <a:buFont typeface="Times" charset="0"/>
        <a:buChar char="–"/>
        <a:defRPr sz="1600">
          <a:solidFill>
            <a:srgbClr val="FFFFFF"/>
          </a:solidFill>
          <a:latin typeface="+mn-lt"/>
          <a:ea typeface="Arial" charset="0"/>
          <a:cs typeface="+mn-cs"/>
        </a:defRPr>
      </a:lvl4pPr>
      <a:lvl5pPr marL="2206625" indent="-228600" algn="l" rtl="0" eaLnBrk="0" fontAlgn="base" hangingPunct="0">
        <a:spcBef>
          <a:spcPct val="20000"/>
        </a:spcBef>
        <a:spcAft>
          <a:spcPct val="0"/>
        </a:spcAft>
        <a:buChar char="»"/>
        <a:defRPr sz="1200">
          <a:solidFill>
            <a:schemeClr val="bg1"/>
          </a:solidFill>
          <a:latin typeface="+mn-lt"/>
          <a:ea typeface="Arial" charset="0"/>
          <a:cs typeface="+mn-cs"/>
        </a:defRPr>
      </a:lvl5pPr>
      <a:lvl6pPr marL="2663825" indent="-228600" algn="l" rtl="0" eaLnBrk="1" fontAlgn="base" hangingPunct="1">
        <a:spcBef>
          <a:spcPct val="20000"/>
        </a:spcBef>
        <a:spcAft>
          <a:spcPct val="0"/>
        </a:spcAft>
        <a:buChar char="»"/>
        <a:defRPr sz="1200">
          <a:solidFill>
            <a:schemeClr val="bg1"/>
          </a:solidFill>
          <a:latin typeface="+mn-lt"/>
          <a:cs typeface="+mn-cs"/>
        </a:defRPr>
      </a:lvl6pPr>
      <a:lvl7pPr marL="3121025" indent="-228600" algn="l" rtl="0" eaLnBrk="1" fontAlgn="base" hangingPunct="1">
        <a:spcBef>
          <a:spcPct val="20000"/>
        </a:spcBef>
        <a:spcAft>
          <a:spcPct val="0"/>
        </a:spcAft>
        <a:buChar char="»"/>
        <a:defRPr sz="1200">
          <a:solidFill>
            <a:schemeClr val="bg1"/>
          </a:solidFill>
          <a:latin typeface="+mn-lt"/>
          <a:cs typeface="+mn-cs"/>
        </a:defRPr>
      </a:lvl7pPr>
      <a:lvl8pPr marL="3578225" indent="-228600" algn="l" rtl="0" eaLnBrk="1" fontAlgn="base" hangingPunct="1">
        <a:spcBef>
          <a:spcPct val="20000"/>
        </a:spcBef>
        <a:spcAft>
          <a:spcPct val="0"/>
        </a:spcAft>
        <a:buChar char="»"/>
        <a:defRPr sz="1200">
          <a:solidFill>
            <a:schemeClr val="bg1"/>
          </a:solidFill>
          <a:latin typeface="+mn-lt"/>
          <a:cs typeface="+mn-cs"/>
        </a:defRPr>
      </a:lvl8pPr>
      <a:lvl9pPr marL="4035425" indent="-228600" algn="l" rtl="0" eaLnBrk="1" fontAlgn="base" hangingPunct="1">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9.png"/><Relationship Id="rId4" Type="http://schemas.openxmlformats.org/officeDocument/2006/relationships/tags" Target="../tags/tag17.xml"/><Relationship Id="rId9"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hrombosiscanada.ca/"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hrombosiscanada.ca/"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7"/>
          <p:cNvSpPr txBox="1">
            <a:spLocks noChangeArrowheads="1"/>
          </p:cNvSpPr>
          <p:nvPr/>
        </p:nvSpPr>
        <p:spPr bwMode="auto">
          <a:xfrm>
            <a:off x="179512" y="2111622"/>
            <a:ext cx="9144000" cy="1200329"/>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CA" sz="3600" b="1" spc="50" dirty="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t>       </a:t>
            </a:r>
            <a:r>
              <a:rPr lang="fr-CA" sz="36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a:t>
            </a:r>
          </a:p>
          <a:p>
            <a:pPr eaLnBrk="1" hangingPunct="1">
              <a:defRPr/>
            </a:pP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Cas Courants</a:t>
            </a:r>
          </a:p>
        </p:txBody>
      </p:sp>
      <p:sp>
        <p:nvSpPr>
          <p:cNvPr id="6147" name="Rectangle 4"/>
          <p:cNvSpPr>
            <a:spLocks noChangeArrowheads="1"/>
          </p:cNvSpPr>
          <p:nvPr/>
        </p:nvSpPr>
        <p:spPr bwMode="auto">
          <a:xfrm>
            <a:off x="1116013" y="1484313"/>
            <a:ext cx="2881312" cy="544512"/>
          </a:xfrm>
          <a:prstGeom prst="rect">
            <a:avLst/>
          </a:prstGeom>
          <a:solidFill>
            <a:schemeClr val="bg1"/>
          </a:solidFill>
          <a:ln>
            <a:noFill/>
          </a:ln>
          <a:extLst>
            <a:ext uri="{91240B29-F687-4F45-9708-019B960494DF}">
              <a14:hiddenLine xmlns:a14="http://schemas.microsoft.com/office/drawing/2010/main" w="28575" cap="rnd">
                <a:solidFill>
                  <a:srgbClr val="000000"/>
                </a:solidFill>
                <a:round/>
                <a:headEnd/>
                <a:tailEnd/>
              </a14:hiddenLine>
            </a:ext>
          </a:extLst>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6148" name="Text Box 6"/>
          <p:cNvSpPr txBox="1">
            <a:spLocks noChangeArrowheads="1"/>
          </p:cNvSpPr>
          <p:nvPr/>
        </p:nvSpPr>
        <p:spPr bwMode="auto">
          <a:xfrm>
            <a:off x="1118169" y="3830221"/>
            <a:ext cx="7536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fr-FR" sz="2800" b="1" dirty="0">
                <a:solidFill>
                  <a:srgbClr val="000000"/>
                </a:solidFill>
              </a:rPr>
              <a:t>Jacques Bédard  MD, CSPQ, FRCPC, FACP</a:t>
            </a:r>
          </a:p>
          <a:p>
            <a:pPr>
              <a:lnSpc>
                <a:spcPct val="100000"/>
              </a:lnSpc>
              <a:spcBef>
                <a:spcPct val="0"/>
              </a:spcBef>
              <a:buClrTx/>
              <a:buFontTx/>
              <a:buNone/>
            </a:pPr>
            <a:r>
              <a:rPr lang="fr-CA" altLang="fr-FR" sz="2800" b="1" dirty="0">
                <a:solidFill>
                  <a:srgbClr val="000000"/>
                </a:solidFill>
              </a:rPr>
              <a:t>Médecine Interne</a:t>
            </a:r>
          </a:p>
          <a:p>
            <a:pPr>
              <a:lnSpc>
                <a:spcPct val="100000"/>
              </a:lnSpc>
              <a:spcBef>
                <a:spcPct val="0"/>
              </a:spcBef>
              <a:buClrTx/>
              <a:buFontTx/>
              <a:buNone/>
            </a:pPr>
            <a:r>
              <a:rPr lang="fr-CA" altLang="fr-FR" sz="2800" b="1" dirty="0">
                <a:solidFill>
                  <a:srgbClr val="000000"/>
                </a:solidFill>
              </a:rPr>
              <a:t>Professeur titulaire enseignement clinique </a:t>
            </a:r>
          </a:p>
          <a:p>
            <a:pPr>
              <a:lnSpc>
                <a:spcPct val="100000"/>
              </a:lnSpc>
              <a:spcBef>
                <a:spcPct val="0"/>
              </a:spcBef>
              <a:buClrTx/>
              <a:buFontTx/>
              <a:buNone/>
            </a:pPr>
            <a:r>
              <a:rPr lang="fr-CA" altLang="fr-FR" sz="2800" b="1" dirty="0">
                <a:solidFill>
                  <a:srgbClr val="000000"/>
                </a:solidFill>
              </a:rPr>
              <a:t>Université Sherbrooke</a:t>
            </a:r>
          </a:p>
        </p:txBody>
      </p:sp>
      <p:sp>
        <p:nvSpPr>
          <p:cNvPr id="2" name="ZoneTexte 1">
            <a:extLst>
              <a:ext uri="{FF2B5EF4-FFF2-40B4-BE49-F238E27FC236}">
                <a16:creationId xmlns:a16="http://schemas.microsoft.com/office/drawing/2014/main" id="{54FD302A-6786-EB49-991A-41DA98FFED26}"/>
              </a:ext>
            </a:extLst>
          </p:cNvPr>
          <p:cNvSpPr txBox="1"/>
          <p:nvPr/>
        </p:nvSpPr>
        <p:spPr>
          <a:xfrm>
            <a:off x="4223186" y="6021288"/>
            <a:ext cx="1326004" cy="707886"/>
          </a:xfrm>
          <a:prstGeom prst="rect">
            <a:avLst/>
          </a:prstGeom>
          <a:noFill/>
        </p:spPr>
        <p:txBody>
          <a:bodyPr wrap="none" rtlCol="0">
            <a:spAutoFit/>
          </a:bodyPr>
          <a:lstStyle/>
          <a:p>
            <a:r>
              <a:rPr lang="fr-CA" sz="4000" b="1" dirty="0"/>
              <a:t>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581BDD08-17E5-4A98-9329-58BCE64B5ADA}"/>
              </a:ext>
            </a:extLst>
          </p:cNvPr>
          <p:cNvGrpSpPr/>
          <p:nvPr/>
        </p:nvGrpSpPr>
        <p:grpSpPr>
          <a:xfrm>
            <a:off x="3253533" y="4084276"/>
            <a:ext cx="2772256" cy="215132"/>
            <a:chOff x="2399011" y="3094806"/>
            <a:chExt cx="2772256" cy="241634"/>
          </a:xfrm>
        </p:grpSpPr>
        <p:cxnSp>
          <p:nvCxnSpPr>
            <p:cNvPr id="69" name="Straight Arrow Connector 68">
              <a:extLst>
                <a:ext uri="{FF2B5EF4-FFF2-40B4-BE49-F238E27FC236}">
                  <a16:creationId xmlns:a16="http://schemas.microsoft.com/office/drawing/2014/main" id="{AC8CC293-C087-4D05-87EF-3A243BE8F605}"/>
                </a:ext>
              </a:extLst>
            </p:cNvPr>
            <p:cNvCxnSpPr/>
            <p:nvPr/>
          </p:nvCxnSpPr>
          <p:spPr bwMode="auto">
            <a:xfrm>
              <a:off x="5171267" y="3094806"/>
              <a:ext cx="0" cy="24163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7576A14-3157-47B9-B7A0-9E155A5863FB}"/>
                </a:ext>
              </a:extLst>
            </p:cNvPr>
            <p:cNvCxnSpPr/>
            <p:nvPr/>
          </p:nvCxnSpPr>
          <p:spPr bwMode="auto">
            <a:xfrm>
              <a:off x="2399011" y="3094806"/>
              <a:ext cx="0" cy="24163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609A478F-6314-4C41-B6E3-6D260E411A66}"/>
              </a:ext>
            </a:extLst>
          </p:cNvPr>
          <p:cNvCxnSpPr/>
          <p:nvPr/>
        </p:nvCxnSpPr>
        <p:spPr bwMode="auto">
          <a:xfrm flipV="1">
            <a:off x="2604940" y="3580510"/>
            <a:ext cx="0" cy="153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782107B-B8B2-4F4D-8BD1-FF1497021311}"/>
              </a:ext>
            </a:extLst>
          </p:cNvPr>
          <p:cNvCxnSpPr/>
          <p:nvPr/>
        </p:nvCxnSpPr>
        <p:spPr bwMode="auto">
          <a:xfrm flipV="1">
            <a:off x="5343387" y="3581009"/>
            <a:ext cx="0" cy="153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66D0786-DDDB-4781-892A-B97AE7313149}"/>
              </a:ext>
            </a:extLst>
          </p:cNvPr>
          <p:cNvCxnSpPr/>
          <p:nvPr/>
        </p:nvCxnSpPr>
        <p:spPr bwMode="auto">
          <a:xfrm>
            <a:off x="5338025" y="3104900"/>
            <a:ext cx="0" cy="24163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95485B-C825-4684-8F4B-CC22CFF5C1C7}"/>
              </a:ext>
            </a:extLst>
          </p:cNvPr>
          <p:cNvCxnSpPr>
            <a:cxnSpLocks/>
          </p:cNvCxnSpPr>
          <p:nvPr/>
        </p:nvCxnSpPr>
        <p:spPr bwMode="auto">
          <a:xfrm>
            <a:off x="6522425" y="4014449"/>
            <a:ext cx="8350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C5927ED-9019-4C53-B143-59ED4E1785A2}"/>
              </a:ext>
            </a:extLst>
          </p:cNvPr>
          <p:cNvCxnSpPr>
            <a:cxnSpLocks/>
          </p:cNvCxnSpPr>
          <p:nvPr/>
        </p:nvCxnSpPr>
        <p:spPr bwMode="auto">
          <a:xfrm>
            <a:off x="2599939" y="4661565"/>
            <a:ext cx="130668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C0F7BE-FD32-4EB3-BB44-6A7E950B95D5}"/>
              </a:ext>
            </a:extLst>
          </p:cNvPr>
          <p:cNvCxnSpPr/>
          <p:nvPr/>
        </p:nvCxnSpPr>
        <p:spPr bwMode="auto">
          <a:xfrm flipV="1">
            <a:off x="3255885" y="4507018"/>
            <a:ext cx="0" cy="1533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F6B8887-EFEC-4751-9BE6-11687EDFFC25}"/>
              </a:ext>
            </a:extLst>
          </p:cNvPr>
          <p:cNvCxnSpPr>
            <a:cxnSpLocks/>
          </p:cNvCxnSpPr>
          <p:nvPr/>
        </p:nvCxnSpPr>
        <p:spPr bwMode="auto">
          <a:xfrm>
            <a:off x="5338025" y="2760913"/>
            <a:ext cx="0" cy="14999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2C72FB-55CF-4CA2-914D-45D25C3EA2F6}"/>
              </a:ext>
            </a:extLst>
          </p:cNvPr>
          <p:cNvCxnSpPr>
            <a:cxnSpLocks/>
          </p:cNvCxnSpPr>
          <p:nvPr/>
        </p:nvCxnSpPr>
        <p:spPr bwMode="auto">
          <a:xfrm>
            <a:off x="2604941" y="2760913"/>
            <a:ext cx="27330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BF3738E-EE60-4A79-A76D-ACE33F750DF4}"/>
              </a:ext>
            </a:extLst>
          </p:cNvPr>
          <p:cNvCxnSpPr>
            <a:cxnSpLocks/>
          </p:cNvCxnSpPr>
          <p:nvPr/>
        </p:nvCxnSpPr>
        <p:spPr bwMode="auto">
          <a:xfrm flipV="1">
            <a:off x="3988324" y="2367396"/>
            <a:ext cx="0" cy="39459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54BC201-E9DC-4520-A233-6752DBA7309B}"/>
              </a:ext>
            </a:extLst>
          </p:cNvPr>
          <p:cNvCxnSpPr>
            <a:cxnSpLocks/>
          </p:cNvCxnSpPr>
          <p:nvPr/>
        </p:nvCxnSpPr>
        <p:spPr bwMode="auto">
          <a:xfrm>
            <a:off x="2604940" y="2760913"/>
            <a:ext cx="0" cy="14999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D9929B6-A4A1-45D3-A676-5878838F84CC}"/>
              </a:ext>
            </a:extLst>
          </p:cNvPr>
          <p:cNvCxnSpPr>
            <a:cxnSpLocks/>
          </p:cNvCxnSpPr>
          <p:nvPr/>
        </p:nvCxnSpPr>
        <p:spPr bwMode="auto">
          <a:xfrm>
            <a:off x="1961173" y="3733873"/>
            <a:ext cx="12894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F80D5E9-4B3C-41AD-9961-C50ACA1AD654}"/>
              </a:ext>
            </a:extLst>
          </p:cNvPr>
          <p:cNvCxnSpPr/>
          <p:nvPr/>
        </p:nvCxnSpPr>
        <p:spPr bwMode="auto">
          <a:xfrm>
            <a:off x="2604940" y="3104900"/>
            <a:ext cx="0" cy="24163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D01CAEA-7685-4F52-B5E2-4BFED8340183}"/>
              </a:ext>
            </a:extLst>
          </p:cNvPr>
          <p:cNvCxnSpPr/>
          <p:nvPr/>
        </p:nvCxnSpPr>
        <p:spPr bwMode="auto">
          <a:xfrm>
            <a:off x="1961173" y="3734607"/>
            <a:ext cx="0" cy="1305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B264535-20EC-43A5-85A6-D3F443DA92EB}"/>
              </a:ext>
            </a:extLst>
          </p:cNvPr>
          <p:cNvCxnSpPr/>
          <p:nvPr/>
        </p:nvCxnSpPr>
        <p:spPr bwMode="auto">
          <a:xfrm>
            <a:off x="3250669" y="3734607"/>
            <a:ext cx="0" cy="1305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5508F97-7865-4BAC-ABDE-DFB487648273}"/>
              </a:ext>
            </a:extLst>
          </p:cNvPr>
          <p:cNvCxnSpPr/>
          <p:nvPr/>
        </p:nvCxnSpPr>
        <p:spPr bwMode="auto">
          <a:xfrm>
            <a:off x="4734589" y="3735481"/>
            <a:ext cx="0" cy="1305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300F75C4-7E50-4087-BF4B-CC5CCAD2CA19}"/>
              </a:ext>
            </a:extLst>
          </p:cNvPr>
          <p:cNvCxnSpPr/>
          <p:nvPr/>
        </p:nvCxnSpPr>
        <p:spPr bwMode="auto">
          <a:xfrm>
            <a:off x="6025789" y="3735481"/>
            <a:ext cx="0" cy="1305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B7F78BA-AD54-45D0-9E75-B09C3BA24D75}"/>
              </a:ext>
            </a:extLst>
          </p:cNvPr>
          <p:cNvCxnSpPr>
            <a:cxnSpLocks/>
          </p:cNvCxnSpPr>
          <p:nvPr/>
        </p:nvCxnSpPr>
        <p:spPr bwMode="auto">
          <a:xfrm>
            <a:off x="4732209" y="3732739"/>
            <a:ext cx="129358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9C55CED-7A71-4948-9D8E-1F67F36894D6}"/>
              </a:ext>
            </a:extLst>
          </p:cNvPr>
          <p:cNvCxnSpPr/>
          <p:nvPr/>
        </p:nvCxnSpPr>
        <p:spPr bwMode="auto">
          <a:xfrm>
            <a:off x="2599939" y="4660342"/>
            <a:ext cx="0" cy="13912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B6D8DED-CE88-41DE-AF4E-772E22506351}"/>
              </a:ext>
            </a:extLst>
          </p:cNvPr>
          <p:cNvCxnSpPr/>
          <p:nvPr/>
        </p:nvCxnSpPr>
        <p:spPr bwMode="auto">
          <a:xfrm>
            <a:off x="3906622" y="4660342"/>
            <a:ext cx="0" cy="13912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05CF0F2-9566-41A9-9D4D-383016B81F75}"/>
              </a:ext>
            </a:extLst>
          </p:cNvPr>
          <p:cNvCxnSpPr/>
          <p:nvPr/>
        </p:nvCxnSpPr>
        <p:spPr bwMode="auto">
          <a:xfrm>
            <a:off x="5376911" y="4660342"/>
            <a:ext cx="0" cy="13912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D024F4D-C4B5-4CF4-867D-3E28E60A909B}"/>
              </a:ext>
            </a:extLst>
          </p:cNvPr>
          <p:cNvCxnSpPr/>
          <p:nvPr/>
        </p:nvCxnSpPr>
        <p:spPr bwMode="auto">
          <a:xfrm>
            <a:off x="6680423" y="4660342"/>
            <a:ext cx="0" cy="13912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DA52CBB-E496-40F2-88B7-824AB2263D3D}"/>
              </a:ext>
            </a:extLst>
          </p:cNvPr>
          <p:cNvCxnSpPr>
            <a:cxnSpLocks/>
          </p:cNvCxnSpPr>
          <p:nvPr/>
        </p:nvCxnSpPr>
        <p:spPr bwMode="auto">
          <a:xfrm>
            <a:off x="5376911" y="4661568"/>
            <a:ext cx="13035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FBDEF49-DAFC-4506-BC7D-A84FF33CE0B0}"/>
              </a:ext>
            </a:extLst>
          </p:cNvPr>
          <p:cNvCxnSpPr/>
          <p:nvPr/>
        </p:nvCxnSpPr>
        <p:spPr bwMode="auto">
          <a:xfrm flipV="1">
            <a:off x="6025789" y="4507021"/>
            <a:ext cx="0" cy="1533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A315025-F417-4258-8415-B5D4F26A0247}"/>
              </a:ext>
            </a:extLst>
          </p:cNvPr>
          <p:cNvCxnSpPr>
            <a:cxnSpLocks/>
          </p:cNvCxnSpPr>
          <p:nvPr/>
        </p:nvCxnSpPr>
        <p:spPr bwMode="auto">
          <a:xfrm>
            <a:off x="5924565" y="3064187"/>
            <a:ext cx="14328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3">
            <a:extLst>
              <a:ext uri="{FF2B5EF4-FFF2-40B4-BE49-F238E27FC236}">
                <a16:creationId xmlns:a16="http://schemas.microsoft.com/office/drawing/2014/main" id="{B288B1A5-6980-4C7A-8130-3B79EB49C598}"/>
              </a:ext>
            </a:extLst>
          </p:cNvPr>
          <p:cNvSpPr txBox="1">
            <a:spLocks noChangeArrowheads="1"/>
          </p:cNvSpPr>
          <p:nvPr/>
        </p:nvSpPr>
        <p:spPr bwMode="auto">
          <a:xfrm>
            <a:off x="4917718" y="5036395"/>
            <a:ext cx="95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s-ES_tradnl" altLang="en-US" sz="1200" b="1" dirty="0">
                <a:solidFill>
                  <a:srgbClr val="AB0000"/>
                </a:solidFill>
                <a:latin typeface="+mj-lt"/>
                <a:ea typeface="MS PGothic" pitchFamily="34" charset="-128"/>
                <a:cs typeface="Lato"/>
              </a:rPr>
              <a:t>Pas de TVP</a:t>
            </a:r>
          </a:p>
        </p:txBody>
      </p:sp>
      <p:sp>
        <p:nvSpPr>
          <p:cNvPr id="127" name="TextBox 15">
            <a:extLst>
              <a:ext uri="{FF2B5EF4-FFF2-40B4-BE49-F238E27FC236}">
                <a16:creationId xmlns:a16="http://schemas.microsoft.com/office/drawing/2014/main" id="{EF3407FF-F46A-4D47-9A72-D063FDC8DDA0}"/>
              </a:ext>
            </a:extLst>
          </p:cNvPr>
          <p:cNvSpPr txBox="1">
            <a:spLocks noChangeArrowheads="1"/>
          </p:cNvSpPr>
          <p:nvPr/>
        </p:nvSpPr>
        <p:spPr bwMode="auto">
          <a:xfrm>
            <a:off x="5155890" y="5363480"/>
            <a:ext cx="3809325"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lnSpc>
                <a:spcPct val="85000"/>
              </a:lnSpc>
            </a:pPr>
            <a:r>
              <a:rPr lang="fr-CA" altLang="en-US" sz="1600" b="1" dirty="0">
                <a:latin typeface="+mj-lt"/>
                <a:ea typeface="MS PGothic" pitchFamily="34" charset="-128"/>
                <a:cs typeface="Lato"/>
              </a:rPr>
              <a:t>É</a:t>
            </a:r>
            <a:r>
              <a:rPr lang="es-ES_tradnl" altLang="en-US" sz="1600" b="1" dirty="0" err="1">
                <a:latin typeface="+mj-lt"/>
                <a:ea typeface="MS PGothic" pitchFamily="34" charset="-128"/>
                <a:cs typeface="Lato"/>
              </a:rPr>
              <a:t>chographies</a:t>
            </a:r>
            <a:r>
              <a:rPr lang="es-ES_tradnl" altLang="en-US" sz="1600" b="1" dirty="0">
                <a:latin typeface="+mj-lt"/>
                <a:ea typeface="MS PGothic" pitchFamily="34" charset="-128"/>
                <a:cs typeface="Lato"/>
              </a:rPr>
              <a:t> </a:t>
            </a:r>
            <a:r>
              <a:rPr lang="es-ES_tradnl" altLang="en-US" sz="1600" b="1" dirty="0" err="1">
                <a:latin typeface="+mj-lt"/>
                <a:ea typeface="MS PGothic" pitchFamily="34" charset="-128"/>
                <a:cs typeface="Lato"/>
              </a:rPr>
              <a:t>sériées</a:t>
            </a:r>
            <a:r>
              <a:rPr lang="es-ES_tradnl" altLang="en-US" sz="1600" b="1" dirty="0">
                <a:latin typeface="+mj-lt"/>
                <a:ea typeface="MS PGothic" pitchFamily="34" charset="-128"/>
                <a:cs typeface="Lato"/>
              </a:rPr>
              <a:t> </a:t>
            </a:r>
            <a:br>
              <a:rPr lang="es-ES_tradnl" altLang="en-US" sz="1200" b="1" dirty="0">
                <a:latin typeface="+mj-lt"/>
                <a:ea typeface="MS PGothic" pitchFamily="34" charset="-128"/>
                <a:cs typeface="Lato"/>
              </a:rPr>
            </a:br>
            <a:r>
              <a:rPr lang="es-ES_tradnl" altLang="en-US" sz="1200" b="1" dirty="0" err="1">
                <a:latin typeface="+mj-lt"/>
                <a:ea typeface="MS PGothic" pitchFamily="34" charset="-128"/>
                <a:cs typeface="Lato"/>
              </a:rPr>
              <a:t>ou</a:t>
            </a:r>
            <a:endParaRPr lang="es-ES_tradnl" altLang="en-US" sz="1200" b="1" dirty="0">
              <a:latin typeface="+mj-lt"/>
              <a:ea typeface="MS PGothic" pitchFamily="34" charset="-128"/>
              <a:cs typeface="Lato"/>
            </a:endParaRPr>
          </a:p>
          <a:p>
            <a:pPr algn="ctr" defTabSz="685800">
              <a:lnSpc>
                <a:spcPct val="85000"/>
              </a:lnSpc>
            </a:pPr>
            <a:r>
              <a:rPr lang="es-ES_tradnl" altLang="en-US" sz="1200" b="1" dirty="0">
                <a:latin typeface="+mj-lt"/>
                <a:ea typeface="MS PGothic" pitchFamily="34" charset="-128"/>
                <a:cs typeface="Lato"/>
              </a:rPr>
              <a:t> </a:t>
            </a:r>
            <a:r>
              <a:rPr lang="es-ES_tradnl" altLang="en-US" sz="1600" b="1" dirty="0" err="1">
                <a:latin typeface="+mj-lt"/>
                <a:ea typeface="MS PGothic" pitchFamily="34" charset="-128"/>
                <a:cs typeface="Lato"/>
              </a:rPr>
              <a:t>échographie</a:t>
            </a:r>
            <a:r>
              <a:rPr lang="es-ES_tradnl" altLang="en-US" sz="1600" b="1" dirty="0">
                <a:latin typeface="+mj-lt"/>
                <a:ea typeface="MS PGothic" pitchFamily="34" charset="-128"/>
                <a:cs typeface="Lato"/>
              </a:rPr>
              <a:t> </a:t>
            </a:r>
            <a:r>
              <a:rPr lang="es-ES_tradnl" altLang="en-US" sz="1600" b="1" dirty="0" err="1">
                <a:latin typeface="+mj-lt"/>
                <a:ea typeface="MS PGothic" pitchFamily="34" charset="-128"/>
                <a:cs typeface="Lato"/>
              </a:rPr>
              <a:t>membre</a:t>
            </a:r>
            <a:r>
              <a:rPr lang="es-ES_tradnl" altLang="en-US" sz="1600" b="1" dirty="0">
                <a:latin typeface="+mj-lt"/>
                <a:ea typeface="MS PGothic" pitchFamily="34" charset="-128"/>
                <a:cs typeface="Lato"/>
              </a:rPr>
              <a:t> </a:t>
            </a:r>
            <a:r>
              <a:rPr lang="es-ES_tradnl" altLang="en-US" sz="1600" b="1" dirty="0" err="1">
                <a:latin typeface="+mj-lt"/>
                <a:ea typeface="MS PGothic" pitchFamily="34" charset="-128"/>
                <a:cs typeface="Lato"/>
              </a:rPr>
              <a:t>inférieur</a:t>
            </a:r>
            <a:r>
              <a:rPr lang="es-ES_tradnl" altLang="en-US" sz="1600" b="1" dirty="0">
                <a:latin typeface="+mj-lt"/>
                <a:ea typeface="MS PGothic" pitchFamily="34" charset="-128"/>
                <a:cs typeface="Lato"/>
              </a:rPr>
              <a:t> </a:t>
            </a:r>
            <a:r>
              <a:rPr lang="es-ES_tradnl" altLang="en-US" sz="1600" b="1" dirty="0" err="1">
                <a:latin typeface="+mj-lt"/>
                <a:ea typeface="MS PGothic" pitchFamily="34" charset="-128"/>
                <a:cs typeface="Lato"/>
              </a:rPr>
              <a:t>entier</a:t>
            </a:r>
            <a:endParaRPr lang="es-ES_tradnl" altLang="en-US" sz="1600" b="1" dirty="0">
              <a:latin typeface="+mj-lt"/>
              <a:ea typeface="MS PGothic" pitchFamily="34" charset="-128"/>
              <a:cs typeface="Lato"/>
            </a:endParaRPr>
          </a:p>
        </p:txBody>
      </p:sp>
      <p:sp>
        <p:nvSpPr>
          <p:cNvPr id="128" name="TextBox 127">
            <a:extLst>
              <a:ext uri="{FF2B5EF4-FFF2-40B4-BE49-F238E27FC236}">
                <a16:creationId xmlns:a16="http://schemas.microsoft.com/office/drawing/2014/main" id="{C71E6D41-9126-4F51-9877-DD995766903C}"/>
              </a:ext>
            </a:extLst>
          </p:cNvPr>
          <p:cNvSpPr txBox="1"/>
          <p:nvPr/>
        </p:nvSpPr>
        <p:spPr>
          <a:xfrm>
            <a:off x="4268795" y="2455961"/>
            <a:ext cx="2547429" cy="307777"/>
          </a:xfrm>
          <a:prstGeom prst="rect">
            <a:avLst/>
          </a:prstGeom>
          <a:noFill/>
        </p:spPr>
        <p:txBody>
          <a:bodyPr wrap="none" rtlCol="0">
            <a:spAutoFit/>
          </a:bodyPr>
          <a:lstStyle/>
          <a:p>
            <a:r>
              <a:rPr lang="en-CA" sz="1400" b="1" dirty="0">
                <a:solidFill>
                  <a:prstClr val="black"/>
                </a:solidFill>
                <a:latin typeface="+mj-lt"/>
                <a:cs typeface="Lato"/>
              </a:rPr>
              <a:t>Score de Wells de 2 </a:t>
            </a:r>
            <a:r>
              <a:rPr lang="en-CA" sz="1400" b="1" dirty="0" err="1">
                <a:solidFill>
                  <a:prstClr val="black"/>
                </a:solidFill>
                <a:latin typeface="+mj-lt"/>
                <a:cs typeface="Lato"/>
              </a:rPr>
              <a:t>ou</a:t>
            </a:r>
            <a:r>
              <a:rPr lang="en-CA" sz="1400" b="1" dirty="0">
                <a:solidFill>
                  <a:prstClr val="black"/>
                </a:solidFill>
                <a:latin typeface="+mj-lt"/>
                <a:cs typeface="Lato"/>
              </a:rPr>
              <a:t> plus</a:t>
            </a:r>
          </a:p>
        </p:txBody>
      </p:sp>
      <p:sp>
        <p:nvSpPr>
          <p:cNvPr id="130" name="Rounded Rectangle 71">
            <a:extLst>
              <a:ext uri="{FF2B5EF4-FFF2-40B4-BE49-F238E27FC236}">
                <a16:creationId xmlns:a16="http://schemas.microsoft.com/office/drawing/2014/main" id="{23647199-7CBD-4799-9234-528C80C49CE6}"/>
              </a:ext>
            </a:extLst>
          </p:cNvPr>
          <p:cNvSpPr/>
          <p:nvPr/>
        </p:nvSpPr>
        <p:spPr>
          <a:xfrm>
            <a:off x="4741080" y="3351881"/>
            <a:ext cx="1192695" cy="283626"/>
          </a:xfrm>
          <a:prstGeom prst="roundRect">
            <a:avLst>
              <a:gd name="adj" fmla="val 9573"/>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Écho</a:t>
            </a:r>
            <a:r>
              <a:rPr lang="es-ES_tradnl" sz="1200" dirty="0">
                <a:solidFill>
                  <a:schemeClr val="bg1"/>
                </a:solidFill>
                <a:latin typeface="+mj-lt"/>
                <a:ea typeface="MS PGothic" charset="0"/>
                <a:cs typeface="Lato"/>
              </a:rPr>
              <a:t>. </a:t>
            </a:r>
            <a:r>
              <a:rPr lang="es-ES_tradnl" sz="1200" dirty="0" err="1">
                <a:solidFill>
                  <a:schemeClr val="bg1"/>
                </a:solidFill>
                <a:latin typeface="+mj-lt"/>
                <a:ea typeface="MS PGothic" charset="0"/>
                <a:cs typeface="Lato"/>
              </a:rPr>
              <a:t>prox</a:t>
            </a:r>
            <a:r>
              <a:rPr lang="es-ES_tradnl" sz="1600" dirty="0">
                <a:solidFill>
                  <a:schemeClr val="bg1"/>
                </a:solidFill>
                <a:latin typeface="+mj-lt"/>
                <a:ea typeface="MS PGothic" charset="0"/>
                <a:cs typeface="Lato"/>
              </a:rPr>
              <a:t>.</a:t>
            </a:r>
          </a:p>
        </p:txBody>
      </p:sp>
      <p:sp>
        <p:nvSpPr>
          <p:cNvPr id="131" name="Rounded Rectangle 74">
            <a:extLst>
              <a:ext uri="{FF2B5EF4-FFF2-40B4-BE49-F238E27FC236}">
                <a16:creationId xmlns:a16="http://schemas.microsoft.com/office/drawing/2014/main" id="{7730ED0B-6A49-4064-94F9-6CB80913444A}"/>
              </a:ext>
            </a:extLst>
          </p:cNvPr>
          <p:cNvSpPr/>
          <p:nvPr/>
        </p:nvSpPr>
        <p:spPr>
          <a:xfrm>
            <a:off x="2037969" y="4801357"/>
            <a:ext cx="1162416" cy="257880"/>
          </a:xfrm>
          <a:prstGeom prst="roundRect">
            <a:avLst>
              <a:gd name="adj" fmla="val 6996"/>
            </a:avLst>
          </a:prstGeom>
          <a:solidFill>
            <a:srgbClr val="91232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Négatif</a:t>
            </a:r>
            <a:endParaRPr lang="es-ES_tradnl" sz="1200" dirty="0">
              <a:solidFill>
                <a:schemeClr val="bg1"/>
              </a:solidFill>
              <a:latin typeface="+mj-lt"/>
              <a:ea typeface="MS PGothic" charset="0"/>
              <a:cs typeface="Lato"/>
            </a:endParaRPr>
          </a:p>
        </p:txBody>
      </p:sp>
      <p:sp>
        <p:nvSpPr>
          <p:cNvPr id="132" name="Rounded Rectangle 75">
            <a:extLst>
              <a:ext uri="{FF2B5EF4-FFF2-40B4-BE49-F238E27FC236}">
                <a16:creationId xmlns:a16="http://schemas.microsoft.com/office/drawing/2014/main" id="{35B5EC00-876C-48EC-93F6-DA2469A32ABD}"/>
              </a:ext>
            </a:extLst>
          </p:cNvPr>
          <p:cNvSpPr/>
          <p:nvPr/>
        </p:nvSpPr>
        <p:spPr>
          <a:xfrm>
            <a:off x="3357504" y="4813401"/>
            <a:ext cx="1085609" cy="257880"/>
          </a:xfrm>
          <a:prstGeom prst="roundRect">
            <a:avLst>
              <a:gd name="adj" fmla="val 6995"/>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Positif</a:t>
            </a:r>
            <a:endParaRPr lang="es-ES_tradnl" sz="1200" dirty="0">
              <a:solidFill>
                <a:schemeClr val="bg1"/>
              </a:solidFill>
              <a:latin typeface="+mj-lt"/>
              <a:ea typeface="MS PGothic" charset="0"/>
              <a:cs typeface="Lato"/>
            </a:endParaRPr>
          </a:p>
        </p:txBody>
      </p:sp>
      <p:sp>
        <p:nvSpPr>
          <p:cNvPr id="133" name="TextBox 132">
            <a:extLst>
              <a:ext uri="{FF2B5EF4-FFF2-40B4-BE49-F238E27FC236}">
                <a16:creationId xmlns:a16="http://schemas.microsoft.com/office/drawing/2014/main" id="{11104759-5B6E-4DC7-98EB-BCD165421B3C}"/>
              </a:ext>
            </a:extLst>
          </p:cNvPr>
          <p:cNvSpPr txBox="1"/>
          <p:nvPr/>
        </p:nvSpPr>
        <p:spPr>
          <a:xfrm>
            <a:off x="1967309" y="2455961"/>
            <a:ext cx="1808444" cy="307777"/>
          </a:xfrm>
          <a:prstGeom prst="rect">
            <a:avLst/>
          </a:prstGeom>
          <a:noFill/>
        </p:spPr>
        <p:txBody>
          <a:bodyPr wrap="none" rtlCol="0">
            <a:spAutoFit/>
          </a:bodyPr>
          <a:lstStyle/>
          <a:p>
            <a:r>
              <a:rPr lang="en-CA" sz="1400" b="1" dirty="0">
                <a:latin typeface="+mj-lt"/>
                <a:cs typeface="Lato"/>
              </a:rPr>
              <a:t>Score de Wells &lt; 2 </a:t>
            </a:r>
          </a:p>
        </p:txBody>
      </p:sp>
      <p:sp>
        <p:nvSpPr>
          <p:cNvPr id="134" name="Rounded Rectangle 66">
            <a:extLst>
              <a:ext uri="{FF2B5EF4-FFF2-40B4-BE49-F238E27FC236}">
                <a16:creationId xmlns:a16="http://schemas.microsoft.com/office/drawing/2014/main" id="{E224DDFE-EED8-4018-B461-627125D7435C}"/>
              </a:ext>
            </a:extLst>
          </p:cNvPr>
          <p:cNvSpPr/>
          <p:nvPr/>
        </p:nvSpPr>
        <p:spPr>
          <a:xfrm>
            <a:off x="2003489" y="3354907"/>
            <a:ext cx="1192898" cy="277574"/>
          </a:xfrm>
          <a:prstGeom prst="roundRect">
            <a:avLst>
              <a:gd name="adj" fmla="val 11230"/>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solidFill>
                  <a:schemeClr val="bg1"/>
                </a:solidFill>
                <a:latin typeface="+mj-lt"/>
                <a:ea typeface="MS PGothic" charset="0"/>
              </a:rPr>
              <a:t>D-</a:t>
            </a:r>
            <a:r>
              <a:rPr lang="es-ES_tradnl" sz="1200" dirty="0" err="1">
                <a:solidFill>
                  <a:schemeClr val="bg1"/>
                </a:solidFill>
                <a:latin typeface="+mj-lt"/>
                <a:ea typeface="MS PGothic" charset="0"/>
              </a:rPr>
              <a:t>dimère</a:t>
            </a:r>
            <a:endParaRPr lang="es-ES_tradnl" sz="1200" dirty="0">
              <a:solidFill>
                <a:schemeClr val="bg1"/>
              </a:solidFill>
              <a:latin typeface="+mj-lt"/>
              <a:ea typeface="MS PGothic" charset="0"/>
            </a:endParaRPr>
          </a:p>
        </p:txBody>
      </p:sp>
      <p:sp>
        <p:nvSpPr>
          <p:cNvPr id="135" name="Rounded Rectangle 69">
            <a:extLst>
              <a:ext uri="{FF2B5EF4-FFF2-40B4-BE49-F238E27FC236}">
                <a16:creationId xmlns:a16="http://schemas.microsoft.com/office/drawing/2014/main" id="{34DA7371-CFCB-4832-9D5E-6BF0777027E6}"/>
              </a:ext>
            </a:extLst>
          </p:cNvPr>
          <p:cNvSpPr/>
          <p:nvPr/>
        </p:nvSpPr>
        <p:spPr>
          <a:xfrm>
            <a:off x="4741079" y="2919654"/>
            <a:ext cx="1192695" cy="277574"/>
          </a:xfrm>
          <a:prstGeom prst="roundRect">
            <a:avLst>
              <a:gd name="adj" fmla="val 7606"/>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a:solidFill>
                  <a:schemeClr val="bg1"/>
                </a:solidFill>
                <a:latin typeface="+mj-lt"/>
                <a:ea typeface="MS PGothic" charset="0"/>
                <a:cs typeface="Lato"/>
              </a:rPr>
              <a:t>Probable</a:t>
            </a:r>
          </a:p>
        </p:txBody>
      </p:sp>
      <p:sp>
        <p:nvSpPr>
          <p:cNvPr id="136" name="Rounded Rectangle 65">
            <a:extLst>
              <a:ext uri="{FF2B5EF4-FFF2-40B4-BE49-F238E27FC236}">
                <a16:creationId xmlns:a16="http://schemas.microsoft.com/office/drawing/2014/main" id="{50F9CFE8-0906-4184-9F69-5E094A05BE9E}"/>
              </a:ext>
            </a:extLst>
          </p:cNvPr>
          <p:cNvSpPr/>
          <p:nvPr/>
        </p:nvSpPr>
        <p:spPr>
          <a:xfrm>
            <a:off x="2003489" y="2919654"/>
            <a:ext cx="1192898" cy="277574"/>
          </a:xfrm>
          <a:prstGeom prst="roundRect">
            <a:avLst>
              <a:gd name="adj" fmla="val 9418"/>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Peu</a:t>
            </a:r>
            <a:r>
              <a:rPr lang="es-ES_tradnl" sz="1200" dirty="0">
                <a:solidFill>
                  <a:schemeClr val="bg1"/>
                </a:solidFill>
                <a:latin typeface="+mj-lt"/>
                <a:ea typeface="MS PGothic" charset="0"/>
                <a:cs typeface="Lato"/>
              </a:rPr>
              <a:t> probable</a:t>
            </a:r>
          </a:p>
        </p:txBody>
      </p:sp>
      <p:sp>
        <p:nvSpPr>
          <p:cNvPr id="137" name="Rounded Rectangle 84">
            <a:extLst>
              <a:ext uri="{FF2B5EF4-FFF2-40B4-BE49-F238E27FC236}">
                <a16:creationId xmlns:a16="http://schemas.microsoft.com/office/drawing/2014/main" id="{525A2E9A-7CFD-4366-BA30-3DD92F40F377}"/>
              </a:ext>
            </a:extLst>
          </p:cNvPr>
          <p:cNvSpPr/>
          <p:nvPr/>
        </p:nvSpPr>
        <p:spPr>
          <a:xfrm>
            <a:off x="1401808" y="3871629"/>
            <a:ext cx="1118730" cy="277574"/>
          </a:xfrm>
          <a:prstGeom prst="roundRect">
            <a:avLst>
              <a:gd name="adj" fmla="val 7606"/>
            </a:avLst>
          </a:prstGeom>
          <a:solidFill>
            <a:srgbClr val="91232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Négatif</a:t>
            </a:r>
            <a:endParaRPr lang="es-ES_tradnl" sz="1200" dirty="0">
              <a:solidFill>
                <a:schemeClr val="bg1"/>
              </a:solidFill>
              <a:latin typeface="+mj-lt"/>
              <a:ea typeface="MS PGothic" charset="0"/>
              <a:cs typeface="Lato"/>
            </a:endParaRPr>
          </a:p>
        </p:txBody>
      </p:sp>
      <p:sp>
        <p:nvSpPr>
          <p:cNvPr id="138" name="Rounded Rectangle 90">
            <a:extLst>
              <a:ext uri="{FF2B5EF4-FFF2-40B4-BE49-F238E27FC236}">
                <a16:creationId xmlns:a16="http://schemas.microsoft.com/office/drawing/2014/main" id="{548A90CB-6F28-404F-8C37-05F1A926523C}"/>
              </a:ext>
            </a:extLst>
          </p:cNvPr>
          <p:cNvSpPr/>
          <p:nvPr/>
        </p:nvSpPr>
        <p:spPr>
          <a:xfrm>
            <a:off x="4193165" y="3871629"/>
            <a:ext cx="1063178" cy="277574"/>
          </a:xfrm>
          <a:prstGeom prst="roundRect">
            <a:avLst>
              <a:gd name="adj" fmla="val 7606"/>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Positif</a:t>
            </a:r>
            <a:endParaRPr lang="es-ES_tradnl" sz="1200" dirty="0">
              <a:solidFill>
                <a:schemeClr val="bg1"/>
              </a:solidFill>
              <a:latin typeface="+mj-lt"/>
              <a:ea typeface="MS PGothic" charset="0"/>
              <a:cs typeface="Lato"/>
            </a:endParaRPr>
          </a:p>
        </p:txBody>
      </p:sp>
      <p:sp>
        <p:nvSpPr>
          <p:cNvPr id="139" name="Rounded Rectangle 91">
            <a:extLst>
              <a:ext uri="{FF2B5EF4-FFF2-40B4-BE49-F238E27FC236}">
                <a16:creationId xmlns:a16="http://schemas.microsoft.com/office/drawing/2014/main" id="{FA729C09-C44D-49F0-8CE5-B24952E5161C}"/>
              </a:ext>
            </a:extLst>
          </p:cNvPr>
          <p:cNvSpPr/>
          <p:nvPr/>
        </p:nvSpPr>
        <p:spPr>
          <a:xfrm>
            <a:off x="5435114" y="3871629"/>
            <a:ext cx="1143409" cy="277574"/>
          </a:xfrm>
          <a:prstGeom prst="roundRect">
            <a:avLst>
              <a:gd name="adj" fmla="val 9418"/>
            </a:avLst>
          </a:prstGeom>
          <a:solidFill>
            <a:srgbClr val="91232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Négatif</a:t>
            </a:r>
            <a:endParaRPr lang="es-ES_tradnl" sz="1200" dirty="0">
              <a:solidFill>
                <a:schemeClr val="bg1"/>
              </a:solidFill>
              <a:latin typeface="+mj-lt"/>
              <a:ea typeface="MS PGothic" charset="0"/>
              <a:cs typeface="Lato"/>
            </a:endParaRPr>
          </a:p>
        </p:txBody>
      </p:sp>
      <p:sp>
        <p:nvSpPr>
          <p:cNvPr id="140" name="Rounded Rectangle 92">
            <a:extLst>
              <a:ext uri="{FF2B5EF4-FFF2-40B4-BE49-F238E27FC236}">
                <a16:creationId xmlns:a16="http://schemas.microsoft.com/office/drawing/2014/main" id="{A5F886C6-87E1-4DD7-8CCD-65ED97C57286}"/>
              </a:ext>
            </a:extLst>
          </p:cNvPr>
          <p:cNvSpPr/>
          <p:nvPr/>
        </p:nvSpPr>
        <p:spPr>
          <a:xfrm>
            <a:off x="2674608" y="4311510"/>
            <a:ext cx="1157850" cy="270755"/>
          </a:xfrm>
          <a:prstGeom prst="roundRect">
            <a:avLst>
              <a:gd name="adj" fmla="val 7652"/>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Écho</a:t>
            </a:r>
            <a:r>
              <a:rPr lang="es-ES_tradnl" sz="1200" dirty="0">
                <a:solidFill>
                  <a:schemeClr val="bg1"/>
                </a:solidFill>
                <a:latin typeface="+mj-lt"/>
                <a:ea typeface="MS PGothic" charset="0"/>
                <a:cs typeface="Lato"/>
              </a:rPr>
              <a:t>. </a:t>
            </a:r>
            <a:r>
              <a:rPr lang="es-ES_tradnl" sz="1200" dirty="0" err="1">
                <a:solidFill>
                  <a:schemeClr val="bg1"/>
                </a:solidFill>
                <a:latin typeface="+mj-lt"/>
                <a:ea typeface="MS PGothic" charset="0"/>
                <a:cs typeface="Lato"/>
              </a:rPr>
              <a:t>prox</a:t>
            </a:r>
            <a:r>
              <a:rPr lang="es-ES_tradnl" sz="1200" dirty="0">
                <a:solidFill>
                  <a:schemeClr val="bg1"/>
                </a:solidFill>
                <a:latin typeface="+mj-lt"/>
                <a:ea typeface="MS PGothic" charset="0"/>
                <a:cs typeface="Lato"/>
              </a:rPr>
              <a:t>.</a:t>
            </a:r>
          </a:p>
        </p:txBody>
      </p:sp>
      <p:sp>
        <p:nvSpPr>
          <p:cNvPr id="141" name="Rounded Rectangle 85">
            <a:extLst>
              <a:ext uri="{FF2B5EF4-FFF2-40B4-BE49-F238E27FC236}">
                <a16:creationId xmlns:a16="http://schemas.microsoft.com/office/drawing/2014/main" id="{5E52F99B-096A-4F1D-86DE-4E8219E2205A}"/>
              </a:ext>
            </a:extLst>
          </p:cNvPr>
          <p:cNvSpPr/>
          <p:nvPr/>
        </p:nvSpPr>
        <p:spPr>
          <a:xfrm>
            <a:off x="2691476" y="3895507"/>
            <a:ext cx="1164478" cy="277574"/>
          </a:xfrm>
          <a:prstGeom prst="roundRect">
            <a:avLst>
              <a:gd name="adj" fmla="val 9418"/>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Positif</a:t>
            </a:r>
            <a:endParaRPr lang="es-ES_tradnl" sz="1200" dirty="0">
              <a:solidFill>
                <a:schemeClr val="bg1"/>
              </a:solidFill>
              <a:latin typeface="+mj-lt"/>
              <a:ea typeface="MS PGothic" charset="0"/>
              <a:cs typeface="Lato"/>
            </a:endParaRPr>
          </a:p>
        </p:txBody>
      </p:sp>
      <p:sp>
        <p:nvSpPr>
          <p:cNvPr id="142" name="Rounded Rectangle 108">
            <a:extLst>
              <a:ext uri="{FF2B5EF4-FFF2-40B4-BE49-F238E27FC236}">
                <a16:creationId xmlns:a16="http://schemas.microsoft.com/office/drawing/2014/main" id="{F9777A53-BEDE-434D-A595-54A89F80EB30}"/>
              </a:ext>
            </a:extLst>
          </p:cNvPr>
          <p:cNvSpPr/>
          <p:nvPr/>
        </p:nvSpPr>
        <p:spPr>
          <a:xfrm>
            <a:off x="4823154" y="4813401"/>
            <a:ext cx="1140752" cy="257880"/>
          </a:xfrm>
          <a:prstGeom prst="roundRect">
            <a:avLst>
              <a:gd name="adj" fmla="val 8377"/>
            </a:avLst>
          </a:prstGeom>
          <a:solidFill>
            <a:srgbClr val="91232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Négatif</a:t>
            </a:r>
            <a:endParaRPr lang="es-ES_tradnl" sz="1200" dirty="0">
              <a:solidFill>
                <a:schemeClr val="bg1"/>
              </a:solidFill>
              <a:latin typeface="+mj-lt"/>
              <a:ea typeface="MS PGothic" charset="0"/>
              <a:cs typeface="Lato"/>
            </a:endParaRPr>
          </a:p>
        </p:txBody>
      </p:sp>
      <p:sp>
        <p:nvSpPr>
          <p:cNvPr id="143" name="Rounded Rectangle 109">
            <a:extLst>
              <a:ext uri="{FF2B5EF4-FFF2-40B4-BE49-F238E27FC236}">
                <a16:creationId xmlns:a16="http://schemas.microsoft.com/office/drawing/2014/main" id="{D6528DF7-2E68-4F4F-818F-4D8ECF9F9B2D}"/>
              </a:ext>
            </a:extLst>
          </p:cNvPr>
          <p:cNvSpPr/>
          <p:nvPr/>
        </p:nvSpPr>
        <p:spPr>
          <a:xfrm>
            <a:off x="6112518" y="4835771"/>
            <a:ext cx="1135811" cy="257880"/>
          </a:xfrm>
          <a:prstGeom prst="roundRect">
            <a:avLst>
              <a:gd name="adj" fmla="val 5614"/>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err="1">
                <a:solidFill>
                  <a:schemeClr val="bg1"/>
                </a:solidFill>
                <a:latin typeface="+mj-lt"/>
                <a:ea typeface="MS PGothic" charset="0"/>
                <a:cs typeface="Lato"/>
              </a:rPr>
              <a:t>Positif</a:t>
            </a:r>
            <a:endParaRPr lang="es-ES_tradnl" sz="1200" dirty="0">
              <a:solidFill>
                <a:schemeClr val="bg1"/>
              </a:solidFill>
              <a:latin typeface="+mj-lt"/>
              <a:ea typeface="MS PGothic" charset="0"/>
              <a:cs typeface="Lato"/>
            </a:endParaRPr>
          </a:p>
        </p:txBody>
      </p:sp>
      <p:sp>
        <p:nvSpPr>
          <p:cNvPr id="144" name="TextBox 13">
            <a:extLst>
              <a:ext uri="{FF2B5EF4-FFF2-40B4-BE49-F238E27FC236}">
                <a16:creationId xmlns:a16="http://schemas.microsoft.com/office/drawing/2014/main" id="{304139E9-45EF-471A-A9FC-C6395892502A}"/>
              </a:ext>
            </a:extLst>
          </p:cNvPr>
          <p:cNvSpPr txBox="1">
            <a:spLocks noChangeArrowheads="1"/>
          </p:cNvSpPr>
          <p:nvPr/>
        </p:nvSpPr>
        <p:spPr bwMode="auto">
          <a:xfrm>
            <a:off x="2143365" y="5036395"/>
            <a:ext cx="95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s-ES_tradnl" altLang="en-US" sz="1200" b="1" dirty="0">
                <a:solidFill>
                  <a:srgbClr val="AB0000"/>
                </a:solidFill>
                <a:latin typeface="+mj-lt"/>
                <a:ea typeface="MS PGothic" pitchFamily="34" charset="-128"/>
                <a:cs typeface="Lato"/>
              </a:rPr>
              <a:t>Pas de TVP</a:t>
            </a:r>
          </a:p>
        </p:txBody>
      </p:sp>
      <p:sp>
        <p:nvSpPr>
          <p:cNvPr id="145" name="TextBox 15">
            <a:extLst>
              <a:ext uri="{FF2B5EF4-FFF2-40B4-BE49-F238E27FC236}">
                <a16:creationId xmlns:a16="http://schemas.microsoft.com/office/drawing/2014/main" id="{B7F5B5A5-C2E0-4186-8D9D-78866336FDB1}"/>
              </a:ext>
            </a:extLst>
          </p:cNvPr>
          <p:cNvSpPr txBox="1">
            <a:spLocks noChangeArrowheads="1"/>
          </p:cNvSpPr>
          <p:nvPr/>
        </p:nvSpPr>
        <p:spPr bwMode="auto">
          <a:xfrm>
            <a:off x="3608467" y="5057304"/>
            <a:ext cx="481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s-ES_tradnl" altLang="en-US" sz="1200" b="1" dirty="0">
                <a:latin typeface="+mj-lt"/>
                <a:ea typeface="MS PGothic" pitchFamily="34" charset="-128"/>
                <a:cs typeface="Lato"/>
              </a:rPr>
              <a:t>TVP</a:t>
            </a:r>
          </a:p>
        </p:txBody>
      </p:sp>
      <p:sp>
        <p:nvSpPr>
          <p:cNvPr id="146" name="TextBox 13">
            <a:extLst>
              <a:ext uri="{FF2B5EF4-FFF2-40B4-BE49-F238E27FC236}">
                <a16:creationId xmlns:a16="http://schemas.microsoft.com/office/drawing/2014/main" id="{101E945D-A0AE-42CB-B0A5-7FE174691AD9}"/>
              </a:ext>
            </a:extLst>
          </p:cNvPr>
          <p:cNvSpPr txBox="1">
            <a:spLocks noChangeArrowheads="1"/>
          </p:cNvSpPr>
          <p:nvPr/>
        </p:nvSpPr>
        <p:spPr bwMode="auto">
          <a:xfrm>
            <a:off x="1463984" y="4104301"/>
            <a:ext cx="95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s-ES_tradnl" altLang="en-US" sz="1200" b="1" dirty="0">
                <a:solidFill>
                  <a:srgbClr val="AB0000"/>
                </a:solidFill>
                <a:latin typeface="+mj-lt"/>
                <a:ea typeface="MS PGothic" pitchFamily="34" charset="-128"/>
                <a:cs typeface="Lato"/>
              </a:rPr>
              <a:t>Pas de TVP</a:t>
            </a:r>
          </a:p>
        </p:txBody>
      </p:sp>
      <p:sp>
        <p:nvSpPr>
          <p:cNvPr id="147" name="TextBox 15">
            <a:extLst>
              <a:ext uri="{FF2B5EF4-FFF2-40B4-BE49-F238E27FC236}">
                <a16:creationId xmlns:a16="http://schemas.microsoft.com/office/drawing/2014/main" id="{ED37032F-498A-419E-A9AC-E9C685C6B230}"/>
              </a:ext>
            </a:extLst>
          </p:cNvPr>
          <p:cNvSpPr txBox="1">
            <a:spLocks noChangeArrowheads="1"/>
          </p:cNvSpPr>
          <p:nvPr/>
        </p:nvSpPr>
        <p:spPr bwMode="auto">
          <a:xfrm>
            <a:off x="4500495" y="4109991"/>
            <a:ext cx="481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s-ES_tradnl" altLang="en-US" sz="1200" b="1" dirty="0">
                <a:latin typeface="+mj-lt"/>
                <a:ea typeface="MS PGothic" pitchFamily="34" charset="-128"/>
                <a:cs typeface="Lato"/>
              </a:rPr>
              <a:t>TVP</a:t>
            </a:r>
          </a:p>
        </p:txBody>
      </p:sp>
      <p:sp>
        <p:nvSpPr>
          <p:cNvPr id="148" name="Rounded Rectangle 73">
            <a:extLst>
              <a:ext uri="{FF2B5EF4-FFF2-40B4-BE49-F238E27FC236}">
                <a16:creationId xmlns:a16="http://schemas.microsoft.com/office/drawing/2014/main" id="{405CCC6A-E2B0-4F65-84FD-8226645E0350}"/>
              </a:ext>
            </a:extLst>
          </p:cNvPr>
          <p:cNvSpPr/>
          <p:nvPr/>
        </p:nvSpPr>
        <p:spPr>
          <a:xfrm>
            <a:off x="5435113" y="4311510"/>
            <a:ext cx="1143410" cy="270755"/>
          </a:xfrm>
          <a:prstGeom prst="roundRect">
            <a:avLst>
              <a:gd name="adj" fmla="val 9906"/>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1200" dirty="0">
                <a:solidFill>
                  <a:schemeClr val="bg1"/>
                </a:solidFill>
                <a:latin typeface="+mj-lt"/>
                <a:ea typeface="MS PGothic" charset="0"/>
                <a:cs typeface="Lato"/>
              </a:rPr>
              <a:t>D-</a:t>
            </a:r>
            <a:r>
              <a:rPr lang="es-ES_tradnl" sz="1200" dirty="0" err="1">
                <a:solidFill>
                  <a:schemeClr val="bg1"/>
                </a:solidFill>
                <a:latin typeface="+mj-lt"/>
                <a:ea typeface="MS PGothic" charset="0"/>
                <a:cs typeface="Lato"/>
              </a:rPr>
              <a:t>dimère</a:t>
            </a:r>
            <a:endParaRPr lang="es-ES_tradnl" sz="1200" dirty="0">
              <a:solidFill>
                <a:schemeClr val="bg1"/>
              </a:solidFill>
              <a:latin typeface="+mj-lt"/>
              <a:ea typeface="MS PGothic" charset="0"/>
              <a:cs typeface="Lato"/>
            </a:endParaRPr>
          </a:p>
        </p:txBody>
      </p:sp>
      <p:sp>
        <p:nvSpPr>
          <p:cNvPr id="149" name="ZoneTexte 5">
            <a:extLst>
              <a:ext uri="{FF2B5EF4-FFF2-40B4-BE49-F238E27FC236}">
                <a16:creationId xmlns:a16="http://schemas.microsoft.com/office/drawing/2014/main" id="{F0528187-77A5-4B84-9CA5-6E4B59AB099B}"/>
              </a:ext>
            </a:extLst>
          </p:cNvPr>
          <p:cNvSpPr txBox="1"/>
          <p:nvPr/>
        </p:nvSpPr>
        <p:spPr bwMode="auto">
          <a:xfrm>
            <a:off x="7388168" y="2670127"/>
            <a:ext cx="1711194" cy="75713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defRPr/>
            </a:pPr>
            <a:r>
              <a:rPr lang="es-ES_tradnl" sz="1600" b="1" dirty="0" err="1">
                <a:solidFill>
                  <a:schemeClr val="tx1"/>
                </a:solidFill>
                <a:latin typeface="+mj-lt"/>
                <a:ea typeface="MS PGothic" charset="0"/>
                <a:cs typeface="MS PGothic" charset="0"/>
              </a:rPr>
              <a:t>Amorcer</a:t>
            </a:r>
            <a:r>
              <a:rPr lang="es-ES_tradnl" sz="1600" b="1" dirty="0">
                <a:solidFill>
                  <a:schemeClr val="tx1"/>
                </a:solidFill>
                <a:latin typeface="+mj-lt"/>
                <a:ea typeface="MS PGothic" charset="0"/>
                <a:cs typeface="MS PGothic" charset="0"/>
              </a:rPr>
              <a:t> le </a:t>
            </a:r>
            <a:r>
              <a:rPr lang="es-ES_tradnl" sz="1600" b="1" dirty="0" err="1">
                <a:solidFill>
                  <a:schemeClr val="tx1"/>
                </a:solidFill>
                <a:latin typeface="+mj-lt"/>
                <a:ea typeface="MS PGothic" charset="0"/>
                <a:cs typeface="MS PGothic" charset="0"/>
              </a:rPr>
              <a:t>traitement</a:t>
            </a:r>
            <a:r>
              <a:rPr lang="es-ES_tradnl" sz="1600" b="1" dirty="0">
                <a:solidFill>
                  <a:schemeClr val="tx1"/>
                </a:solidFill>
                <a:latin typeface="+mj-lt"/>
                <a:ea typeface="MS PGothic" charset="0"/>
                <a:cs typeface="MS PGothic" charset="0"/>
              </a:rPr>
              <a:t> </a:t>
            </a:r>
            <a:r>
              <a:rPr lang="es-ES_tradnl" sz="1600" b="1" dirty="0" err="1">
                <a:solidFill>
                  <a:schemeClr val="tx1"/>
                </a:solidFill>
                <a:latin typeface="+mj-lt"/>
                <a:ea typeface="MS PGothic" charset="0"/>
                <a:cs typeface="MS PGothic" charset="0"/>
              </a:rPr>
              <a:t>anticoagulant</a:t>
            </a:r>
            <a:r>
              <a:rPr lang="es-ES_tradnl" sz="1600" b="1" dirty="0">
                <a:solidFill>
                  <a:schemeClr val="tx1"/>
                </a:solidFill>
                <a:latin typeface="+mj-lt"/>
                <a:ea typeface="MS PGothic" charset="0"/>
                <a:cs typeface="MS PGothic" charset="0"/>
              </a:rPr>
              <a:t> </a:t>
            </a:r>
          </a:p>
        </p:txBody>
      </p:sp>
      <p:sp>
        <p:nvSpPr>
          <p:cNvPr id="150" name="ZoneTexte 5">
            <a:extLst>
              <a:ext uri="{FF2B5EF4-FFF2-40B4-BE49-F238E27FC236}">
                <a16:creationId xmlns:a16="http://schemas.microsoft.com/office/drawing/2014/main" id="{EFA4785C-9266-4B4C-86C0-3E644F777694}"/>
              </a:ext>
            </a:extLst>
          </p:cNvPr>
          <p:cNvSpPr txBox="1"/>
          <p:nvPr/>
        </p:nvSpPr>
        <p:spPr bwMode="auto">
          <a:xfrm>
            <a:off x="7395349" y="3763878"/>
            <a:ext cx="1569871" cy="53553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defPPr>
              <a:defRPr lang="fr-FR"/>
            </a:defPPr>
            <a:lvl1pPr>
              <a:lnSpc>
                <a:spcPct val="90000"/>
              </a:lnSpc>
              <a:defRPr sz="1600" b="1">
                <a:solidFill>
                  <a:schemeClr val="tx1"/>
                </a:solidFill>
                <a:latin typeface="+mj-lt"/>
                <a:ea typeface="MS PGothic" charset="0"/>
                <a:cs typeface="MS PGothic" charset="0"/>
              </a:defRPr>
            </a:lvl1pPr>
          </a:lstStyle>
          <a:p>
            <a:r>
              <a:rPr lang="es-ES_tradnl" dirty="0" err="1"/>
              <a:t>Mettre</a:t>
            </a:r>
            <a:r>
              <a:rPr lang="es-ES_tradnl" dirty="0"/>
              <a:t> fin </a:t>
            </a:r>
            <a:r>
              <a:rPr lang="es-ES_tradnl" dirty="0" err="1"/>
              <a:t>au</a:t>
            </a:r>
            <a:r>
              <a:rPr lang="es-ES_tradnl" dirty="0"/>
              <a:t> </a:t>
            </a:r>
            <a:r>
              <a:rPr lang="es-ES_tradnl" dirty="0" err="1"/>
              <a:t>traitement</a:t>
            </a:r>
            <a:endParaRPr lang="es-ES_tradnl" dirty="0"/>
          </a:p>
        </p:txBody>
      </p:sp>
      <p:cxnSp>
        <p:nvCxnSpPr>
          <p:cNvPr id="151" name="Straight Connector 150">
            <a:extLst>
              <a:ext uri="{FF2B5EF4-FFF2-40B4-BE49-F238E27FC236}">
                <a16:creationId xmlns:a16="http://schemas.microsoft.com/office/drawing/2014/main" id="{800B7670-CA0A-45A6-823E-D4BE54662D46}"/>
              </a:ext>
            </a:extLst>
          </p:cNvPr>
          <p:cNvCxnSpPr>
            <a:cxnSpLocks/>
          </p:cNvCxnSpPr>
          <p:nvPr/>
        </p:nvCxnSpPr>
        <p:spPr>
          <a:xfrm>
            <a:off x="7357449" y="2729662"/>
            <a:ext cx="0" cy="6076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2070DA00-9709-492D-A363-A93663FECB37}"/>
              </a:ext>
            </a:extLst>
          </p:cNvPr>
          <p:cNvCxnSpPr>
            <a:cxnSpLocks/>
          </p:cNvCxnSpPr>
          <p:nvPr/>
        </p:nvCxnSpPr>
        <p:spPr>
          <a:xfrm>
            <a:off x="7357449" y="3832722"/>
            <a:ext cx="0" cy="36345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fr-CA" dirty="0">
                <a:solidFill>
                  <a:srgbClr val="285E90"/>
                </a:solidFill>
              </a:rPr>
              <a:t>21</a:t>
            </a:r>
          </a:p>
        </p:txBody>
      </p:sp>
      <p:sp>
        <p:nvSpPr>
          <p:cNvPr id="59" name="Footer Placeholder 2">
            <a:extLst>
              <a:ext uri="{FF2B5EF4-FFF2-40B4-BE49-F238E27FC236}">
                <a16:creationId xmlns:a16="http://schemas.microsoft.com/office/drawing/2014/main" id="{12B11B55-43EE-477B-AF73-939CBC7B4413}"/>
              </a:ext>
            </a:extLst>
          </p:cNvPr>
          <p:cNvSpPr txBox="1">
            <a:spLocks/>
          </p:cNvSpPr>
          <p:nvPr/>
        </p:nvSpPr>
        <p:spPr>
          <a:xfrm>
            <a:off x="594465" y="5959873"/>
            <a:ext cx="7955070" cy="6576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TVP = thrombose </a:t>
            </a:r>
            <a:r>
              <a:rPr lang="en-US" dirty="0" err="1"/>
              <a:t>veineuse</a:t>
            </a:r>
            <a:r>
              <a:rPr lang="en-US" dirty="0"/>
              <a:t> </a:t>
            </a:r>
            <a:r>
              <a:rPr lang="en-US" dirty="0" err="1"/>
              <a:t>profonde</a:t>
            </a:r>
            <a:r>
              <a:rPr lang="en-US" dirty="0"/>
              <a:t> </a:t>
            </a:r>
          </a:p>
          <a:p>
            <a:r>
              <a:rPr lang="en-US" dirty="0" err="1"/>
              <a:t>D’après</a:t>
            </a:r>
            <a:r>
              <a:rPr lang="en-US" dirty="0"/>
              <a:t> : Thrombose Canada. </a:t>
            </a:r>
            <a:r>
              <a:rPr lang="en-US" i="1" dirty="0"/>
              <a:t>Deep Vein Thrombosis: Diagnosis</a:t>
            </a:r>
            <a:r>
              <a:rPr lang="en-US" dirty="0"/>
              <a:t>. Accessible au : http://thrombosiscanada.ca/?page_id=18#.  </a:t>
            </a:r>
            <a:endParaRPr lang="en-CA" dirty="0"/>
          </a:p>
        </p:txBody>
      </p:sp>
      <p:sp>
        <p:nvSpPr>
          <p:cNvPr id="61" name="TextBox 2">
            <a:extLst>
              <a:ext uri="{FF2B5EF4-FFF2-40B4-BE49-F238E27FC236}">
                <a16:creationId xmlns:a16="http://schemas.microsoft.com/office/drawing/2014/main" id="{DBF6990A-81D6-3B4C-ABDE-323B2FEBBB72}"/>
              </a:ext>
            </a:extLst>
          </p:cNvPr>
          <p:cNvSpPr txBox="1">
            <a:spLocks noChangeArrowheads="1"/>
          </p:cNvSpPr>
          <p:nvPr/>
        </p:nvSpPr>
        <p:spPr bwMode="auto">
          <a:xfrm>
            <a:off x="378520" y="841900"/>
            <a:ext cx="8765480" cy="81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fr-MC" altLang="fr-FR" sz="2200" b="1" dirty="0">
                <a:latin typeface="Lato" charset="0"/>
              </a:rPr>
              <a:t>                          </a:t>
            </a:r>
            <a:endParaRPr lang="fr-MC" altLang="fr-FR" sz="2000" b="1" i="1" dirty="0">
              <a:latin typeface="Lato" charset="0"/>
            </a:endParaRPr>
          </a:p>
          <a:p>
            <a:pPr>
              <a:lnSpc>
                <a:spcPct val="80000"/>
              </a:lnSpc>
            </a:pPr>
            <a:r>
              <a:rPr lang="fr-MC" altLang="fr-FR" sz="3600" b="1" dirty="0">
                <a:latin typeface="Lato" charset="0"/>
              </a:rPr>
              <a:t>       Doppler membre inférieur </a:t>
            </a:r>
            <a:r>
              <a:rPr lang="fr-MC" altLang="fr-FR" sz="3600" b="1" u="sng" dirty="0">
                <a:latin typeface="Lato" charset="0"/>
              </a:rPr>
              <a:t>proximal:</a:t>
            </a:r>
            <a:endParaRPr lang="en-CA" altLang="fr-FR" sz="3600" b="1" u="sng" dirty="0">
              <a:latin typeface="Lato" charset="0"/>
            </a:endParaRPr>
          </a:p>
        </p:txBody>
      </p:sp>
      <p:sp>
        <p:nvSpPr>
          <p:cNvPr id="62" name="TextBox 2">
            <a:extLst>
              <a:ext uri="{FF2B5EF4-FFF2-40B4-BE49-F238E27FC236}">
                <a16:creationId xmlns:a16="http://schemas.microsoft.com/office/drawing/2014/main" id="{BAF39210-B694-6E4A-A182-033D269F08D8}"/>
              </a:ext>
            </a:extLst>
          </p:cNvPr>
          <p:cNvSpPr txBox="1">
            <a:spLocks noChangeArrowheads="1"/>
          </p:cNvSpPr>
          <p:nvPr/>
        </p:nvSpPr>
        <p:spPr bwMode="auto">
          <a:xfrm>
            <a:off x="978126" y="416829"/>
            <a:ext cx="8008143" cy="59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80000"/>
              </a:lnSpc>
            </a:pP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TEV: </a:t>
            </a: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Algorythme</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Dx</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et RX</a:t>
            </a:r>
            <a:endParaRPr lang="fr-CA" altLang="fr-FR" sz="4000" b="1" dirty="0">
              <a:solidFill>
                <a:srgbClr val="000000"/>
              </a:solidFill>
              <a:latin typeface="Lato" charset="0"/>
              <a:ea typeface="Lato" charset="0"/>
              <a:cs typeface="Lato" charset="0"/>
            </a:endParaRPr>
          </a:p>
        </p:txBody>
      </p:sp>
      <p:sp>
        <p:nvSpPr>
          <p:cNvPr id="63" name="Rounded Rectangle 62">
            <a:extLst>
              <a:ext uri="{FF2B5EF4-FFF2-40B4-BE49-F238E27FC236}">
                <a16:creationId xmlns:a16="http://schemas.microsoft.com/office/drawing/2014/main" id="{8CF76472-BF65-DD45-873D-EA86B8272705}"/>
              </a:ext>
            </a:extLst>
          </p:cNvPr>
          <p:cNvSpPr/>
          <p:nvPr/>
        </p:nvSpPr>
        <p:spPr>
          <a:xfrm>
            <a:off x="1763951" y="1757936"/>
            <a:ext cx="4651373" cy="567702"/>
          </a:xfrm>
          <a:prstGeom prst="roundRect">
            <a:avLst>
              <a:gd name="adj" fmla="val 7721"/>
            </a:avLst>
          </a:prstGeom>
          <a:solidFill>
            <a:srgbClr val="255F7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CA" sz="2000" b="1" dirty="0">
                <a:solidFill>
                  <a:schemeClr val="bg1"/>
                </a:solidFill>
                <a:latin typeface="Arial" panose="020B0604020202020204" pitchFamily="34" charset="0"/>
                <a:ea typeface="MS PGothic" charset="0"/>
                <a:cs typeface="Arial" panose="020B0604020202020204" pitchFamily="34" charset="0"/>
              </a:rPr>
              <a:t>Score de Wells  </a:t>
            </a:r>
          </a:p>
        </p:txBody>
      </p:sp>
      <p:cxnSp>
        <p:nvCxnSpPr>
          <p:cNvPr id="60" name="Straight Arrow Connector 94">
            <a:extLst>
              <a:ext uri="{FF2B5EF4-FFF2-40B4-BE49-F238E27FC236}">
                <a16:creationId xmlns:a16="http://schemas.microsoft.com/office/drawing/2014/main" id="{4D2EC7EE-D314-A149-9F76-30FE1428AD94}"/>
              </a:ext>
            </a:extLst>
          </p:cNvPr>
          <p:cNvCxnSpPr>
            <a:cxnSpLocks/>
          </p:cNvCxnSpPr>
          <p:nvPr/>
        </p:nvCxnSpPr>
        <p:spPr bwMode="auto">
          <a:xfrm>
            <a:off x="6684448" y="5093651"/>
            <a:ext cx="0" cy="26982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57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bwMode="auto">
          <a:xfrm flipH="1" flipV="1">
            <a:off x="4581000" y="3577663"/>
            <a:ext cx="0" cy="2011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6371FB1-9201-4D2F-9A42-846B9BD284E5}"/>
              </a:ext>
            </a:extLst>
          </p:cNvPr>
          <p:cNvCxnSpPr>
            <a:cxnSpLocks/>
          </p:cNvCxnSpPr>
          <p:nvPr/>
        </p:nvCxnSpPr>
        <p:spPr bwMode="auto">
          <a:xfrm>
            <a:off x="4566025" y="3016690"/>
            <a:ext cx="0" cy="30802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06B699-D9C6-4928-B441-D864A29F06C5}"/>
              </a:ext>
            </a:extLst>
          </p:cNvPr>
          <p:cNvCxnSpPr>
            <a:cxnSpLocks/>
          </p:cNvCxnSpPr>
          <p:nvPr/>
        </p:nvCxnSpPr>
        <p:spPr bwMode="auto">
          <a:xfrm>
            <a:off x="6533645" y="4221088"/>
            <a:ext cx="38418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7FE8A70-83A4-4744-830B-B1B80F65A7CA}"/>
              </a:ext>
            </a:extLst>
          </p:cNvPr>
          <p:cNvCxnSpPr>
            <a:cxnSpLocks/>
          </p:cNvCxnSpPr>
          <p:nvPr/>
        </p:nvCxnSpPr>
        <p:spPr bwMode="auto">
          <a:xfrm>
            <a:off x="2182789" y="4239692"/>
            <a:ext cx="888419"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924E239-54FB-4C6D-8FE8-3B9EE0B36953}"/>
              </a:ext>
            </a:extLst>
          </p:cNvPr>
          <p:cNvCxnSpPr>
            <a:cxnSpLocks/>
            <a:stCxn id="68" idx="3"/>
          </p:cNvCxnSpPr>
          <p:nvPr/>
        </p:nvCxnSpPr>
        <p:spPr bwMode="auto">
          <a:xfrm>
            <a:off x="5292080" y="2878741"/>
            <a:ext cx="792088" cy="6547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p:cNvCxnSpPr>
          <p:nvPr/>
        </p:nvCxnSpPr>
        <p:spPr bwMode="auto">
          <a:xfrm>
            <a:off x="4572375" y="2156831"/>
            <a:ext cx="0" cy="48008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2138461" y="1856807"/>
            <a:ext cx="4651373" cy="567702"/>
          </a:xfrm>
          <a:prstGeom prst="roundRect">
            <a:avLst>
              <a:gd name="adj" fmla="val 7721"/>
            </a:avLst>
          </a:prstGeom>
          <a:solidFill>
            <a:srgbClr val="255F7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CA" sz="2000" b="1" dirty="0">
                <a:solidFill>
                  <a:schemeClr val="bg1"/>
                </a:solidFill>
                <a:latin typeface="Arial" panose="020B0604020202020204" pitchFamily="34" charset="0"/>
                <a:ea typeface="MS PGothic" charset="0"/>
                <a:cs typeface="Arial" panose="020B0604020202020204" pitchFamily="34" charset="0"/>
              </a:rPr>
              <a:t>Score de Wells </a:t>
            </a:r>
            <a:r>
              <a:rPr lang="fr-CA" altLang="x-none" sz="2000" b="1" dirty="0">
                <a:solidFill>
                  <a:schemeClr val="bg1"/>
                </a:solidFill>
                <a:latin typeface="Arial" panose="020B0604020202020204" pitchFamily="34" charset="0"/>
                <a:ea typeface="ＭＳ Ｐゴシック" charset="-128"/>
                <a:cs typeface="Arial" panose="020B0604020202020204" pitchFamily="34" charset="0"/>
              </a:rPr>
              <a:t>≥ 2</a:t>
            </a:r>
            <a:r>
              <a:rPr lang="fr-CA" sz="2000" b="1" dirty="0">
                <a:solidFill>
                  <a:schemeClr val="bg1"/>
                </a:solidFill>
                <a:latin typeface="Arial" panose="020B0604020202020204" pitchFamily="34" charset="0"/>
                <a:ea typeface="MS PGothic" charset="0"/>
                <a:cs typeface="Arial" panose="020B0604020202020204" pitchFamily="34" charset="0"/>
              </a:rPr>
              <a:t> </a:t>
            </a:r>
          </a:p>
        </p:txBody>
      </p:sp>
      <p:sp>
        <p:nvSpPr>
          <p:cNvPr id="68" name="Rounded Rectangle 67"/>
          <p:cNvSpPr/>
          <p:nvPr/>
        </p:nvSpPr>
        <p:spPr>
          <a:xfrm>
            <a:off x="3931366" y="2688753"/>
            <a:ext cx="1360714" cy="379976"/>
          </a:xfrm>
          <a:prstGeom prst="roundRect">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ES_tradnl" sz="2000" dirty="0">
                <a:solidFill>
                  <a:schemeClr val="bg1"/>
                </a:solidFill>
                <a:latin typeface="+mj-lt"/>
                <a:ea typeface="MS PGothic" charset="0"/>
                <a:cs typeface="Candara"/>
              </a:rPr>
              <a:t>Probable</a:t>
            </a:r>
          </a:p>
        </p:txBody>
      </p:sp>
      <p:sp>
        <p:nvSpPr>
          <p:cNvPr id="70" name="Rounded Rectangle 69"/>
          <p:cNvSpPr/>
          <p:nvPr/>
        </p:nvSpPr>
        <p:spPr>
          <a:xfrm>
            <a:off x="2613568" y="3968416"/>
            <a:ext cx="1192898" cy="547158"/>
          </a:xfrm>
          <a:prstGeom prst="roundRect">
            <a:avLst>
              <a:gd name="adj" fmla="val 7734"/>
            </a:avLst>
          </a:prstGeom>
          <a:solidFill>
            <a:srgbClr val="91232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defRPr/>
            </a:pPr>
            <a:r>
              <a:rPr lang="fr-CA" b="1" dirty="0">
                <a:solidFill>
                  <a:schemeClr val="bg1"/>
                </a:solidFill>
                <a:latin typeface="Arial" panose="020B0604020202020204" pitchFamily="34" charset="0"/>
                <a:ea typeface="MS PGothic" charset="0"/>
                <a:cs typeface="Arial" panose="020B0604020202020204" pitchFamily="34" charset="0"/>
              </a:rPr>
              <a:t>Négatif</a:t>
            </a:r>
            <a:r>
              <a:rPr lang="fr-CA" sz="1400" dirty="0">
                <a:solidFill>
                  <a:schemeClr val="bg1"/>
                </a:solidFill>
                <a:latin typeface="+mj-lt"/>
                <a:ea typeface="MS PGothic" charset="0"/>
                <a:cs typeface="Candara"/>
              </a:rPr>
              <a:t> </a:t>
            </a:r>
          </a:p>
        </p:txBody>
      </p:sp>
      <p:cxnSp>
        <p:nvCxnSpPr>
          <p:cNvPr id="74" name="Straight Arrow Connector 73"/>
          <p:cNvCxnSpPr/>
          <p:nvPr/>
        </p:nvCxnSpPr>
        <p:spPr bwMode="auto">
          <a:xfrm>
            <a:off x="3210017" y="3776000"/>
            <a:ext cx="0" cy="17539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3210017" y="3376560"/>
            <a:ext cx="2576467" cy="315943"/>
          </a:xfrm>
          <a:prstGeom prst="roundRect">
            <a:avLst/>
          </a:prstGeom>
          <a:solidFill>
            <a:srgbClr val="0F817E"/>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CA" sz="2000" b="1" dirty="0">
                <a:solidFill>
                  <a:schemeClr val="bg1"/>
                </a:solidFill>
                <a:latin typeface="+mj-lt"/>
                <a:ea typeface="MS PGothic" charset="0"/>
                <a:cs typeface="MS PGothic" charset="0"/>
              </a:rPr>
              <a:t>Écho. M. Inf. entier</a:t>
            </a:r>
            <a:r>
              <a:rPr lang="fr-CA" sz="2000" dirty="0">
                <a:solidFill>
                  <a:schemeClr val="bg1"/>
                </a:solidFill>
              </a:rPr>
              <a:t> </a:t>
            </a:r>
            <a:endParaRPr lang="fr-CA" sz="2000" dirty="0">
              <a:solidFill>
                <a:schemeClr val="bg1"/>
              </a:solidFill>
              <a:latin typeface="+mj-lt"/>
              <a:ea typeface="MS PGothic" charset="0"/>
              <a:cs typeface="MS PGothic" charset="0"/>
            </a:endParaRPr>
          </a:p>
        </p:txBody>
      </p:sp>
      <p:sp>
        <p:nvSpPr>
          <p:cNvPr id="78" name="Rectangle 77"/>
          <p:cNvSpPr/>
          <p:nvPr/>
        </p:nvSpPr>
        <p:spPr>
          <a:xfrm>
            <a:off x="539552" y="4005064"/>
            <a:ext cx="2116266" cy="73866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CA" sz="2400" b="1" dirty="0">
                <a:solidFill>
                  <a:prstClr val="black"/>
                </a:solidFill>
                <a:latin typeface="Arial" panose="020B0604020202020204" pitchFamily="34" charset="0"/>
                <a:cs typeface="Arial" panose="020B0604020202020204" pitchFamily="34" charset="0"/>
              </a:rPr>
              <a:t>Cesser </a:t>
            </a:r>
            <a:r>
              <a:rPr lang="fr-CA" sz="2400" b="1" dirty="0" err="1">
                <a:solidFill>
                  <a:prstClr val="black"/>
                </a:solidFill>
                <a:latin typeface="Arial" panose="020B0604020202020204" pitchFamily="34" charset="0"/>
                <a:cs typeface="Arial" panose="020B0604020202020204" pitchFamily="34" charset="0"/>
              </a:rPr>
              <a:t>Rx</a:t>
            </a:r>
            <a:r>
              <a:rPr lang="fr-CA" sz="2400" b="1" dirty="0">
                <a:solidFill>
                  <a:prstClr val="black"/>
                </a:solidFill>
                <a:latin typeface="Arial" panose="020B0604020202020204" pitchFamily="34" charset="0"/>
                <a:cs typeface="Arial" panose="020B0604020202020204" pitchFamily="34" charset="0"/>
              </a:rPr>
              <a:t>  </a:t>
            </a:r>
          </a:p>
          <a:p>
            <a:r>
              <a:rPr lang="fr-CA" b="1" dirty="0">
                <a:solidFill>
                  <a:prstClr val="black"/>
                </a:solidFill>
                <a:latin typeface="Arial" panose="020B0604020202020204" pitchFamily="34" charset="0"/>
                <a:cs typeface="Arial" panose="020B0604020202020204" pitchFamily="34" charset="0"/>
              </a:rPr>
              <a:t>        </a:t>
            </a:r>
          </a:p>
        </p:txBody>
      </p:sp>
      <p:sp>
        <p:nvSpPr>
          <p:cNvPr id="29" name="Rounded Rectangle 28"/>
          <p:cNvSpPr/>
          <p:nvPr/>
        </p:nvSpPr>
        <p:spPr>
          <a:xfrm>
            <a:off x="3985230" y="3969904"/>
            <a:ext cx="1192898" cy="547158"/>
          </a:xfrm>
          <a:prstGeom prst="roundRect">
            <a:avLst>
              <a:gd name="adj" fmla="val 6245"/>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defRPr/>
            </a:pPr>
            <a:r>
              <a:rPr lang="fr-CA" b="1" dirty="0">
                <a:solidFill>
                  <a:schemeClr val="bg1"/>
                </a:solidFill>
                <a:latin typeface="Arial" panose="020B0604020202020204" pitchFamily="34" charset="0"/>
                <a:ea typeface="MS PGothic" charset="0"/>
                <a:cs typeface="Arial" panose="020B0604020202020204" pitchFamily="34" charset="0"/>
              </a:rPr>
              <a:t>Positif Distal</a:t>
            </a:r>
            <a:endParaRPr lang="fr-CA" sz="1400" dirty="0">
              <a:solidFill>
                <a:schemeClr val="bg1"/>
              </a:solidFill>
              <a:latin typeface="+mj-lt"/>
              <a:ea typeface="MS PGothic" charset="0"/>
              <a:cs typeface="Candara"/>
            </a:endParaRPr>
          </a:p>
        </p:txBody>
      </p:sp>
      <p:sp>
        <p:nvSpPr>
          <p:cNvPr id="31" name="Rounded Rectangle 30"/>
          <p:cNvSpPr/>
          <p:nvPr/>
        </p:nvSpPr>
        <p:spPr>
          <a:xfrm>
            <a:off x="5335135" y="3970382"/>
            <a:ext cx="1198510" cy="547158"/>
          </a:xfrm>
          <a:prstGeom prst="roundRect">
            <a:avLst>
              <a:gd name="adj" fmla="val 7734"/>
            </a:avLst>
          </a:prstGeom>
          <a:solidFill>
            <a:srgbClr val="3AA046"/>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defRPr/>
            </a:pPr>
            <a:r>
              <a:rPr lang="es-ES_tradnl" b="1" dirty="0" err="1">
                <a:solidFill>
                  <a:schemeClr val="bg1"/>
                </a:solidFill>
                <a:latin typeface="Arial" panose="020B0604020202020204" pitchFamily="34" charset="0"/>
                <a:ea typeface="MS PGothic" charset="0"/>
                <a:cs typeface="Arial" panose="020B0604020202020204" pitchFamily="34" charset="0"/>
              </a:rPr>
              <a:t>Positif</a:t>
            </a:r>
            <a:r>
              <a:rPr lang="es-ES_tradnl" b="1" dirty="0">
                <a:solidFill>
                  <a:schemeClr val="bg1"/>
                </a:solidFill>
                <a:latin typeface="Arial" panose="020B0604020202020204" pitchFamily="34" charset="0"/>
                <a:ea typeface="MS PGothic" charset="0"/>
                <a:cs typeface="Arial" panose="020B0604020202020204" pitchFamily="34" charset="0"/>
              </a:rPr>
              <a:t> Proximal</a:t>
            </a:r>
          </a:p>
        </p:txBody>
      </p:sp>
      <p:sp>
        <p:nvSpPr>
          <p:cNvPr id="35" name="Rectangle 34"/>
          <p:cNvSpPr/>
          <p:nvPr/>
        </p:nvSpPr>
        <p:spPr>
          <a:xfrm>
            <a:off x="6891276" y="3933056"/>
            <a:ext cx="2433252" cy="83099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CA" sz="2400" b="1" dirty="0">
                <a:solidFill>
                  <a:prstClr val="black"/>
                </a:solidFill>
                <a:latin typeface="Arial" panose="020B0604020202020204" pitchFamily="34" charset="0"/>
                <a:cs typeface="Arial" panose="020B0604020202020204" pitchFamily="34" charset="0"/>
              </a:rPr>
              <a:t>Continuer </a:t>
            </a:r>
            <a:r>
              <a:rPr lang="fr-CA" sz="2400" b="1" dirty="0" err="1">
                <a:solidFill>
                  <a:prstClr val="black"/>
                </a:solidFill>
                <a:latin typeface="Arial" panose="020B0604020202020204" pitchFamily="34" charset="0"/>
                <a:cs typeface="Arial" panose="020B0604020202020204" pitchFamily="34" charset="0"/>
              </a:rPr>
              <a:t>Rx</a:t>
            </a:r>
            <a:endParaRPr lang="fr-CA" sz="2400" b="1" dirty="0">
              <a:solidFill>
                <a:prstClr val="black"/>
              </a:solidFill>
              <a:latin typeface="Arial" panose="020B0604020202020204" pitchFamily="34" charset="0"/>
              <a:cs typeface="Arial" panose="020B0604020202020204" pitchFamily="34" charset="0"/>
            </a:endParaRPr>
          </a:p>
          <a:p>
            <a:r>
              <a:rPr lang="fr-CA" sz="2400" b="1" dirty="0">
                <a:solidFill>
                  <a:prstClr val="black"/>
                </a:solidFill>
                <a:latin typeface="Arial" panose="020B0604020202020204" pitchFamily="34" charset="0"/>
                <a:cs typeface="Arial" panose="020B0604020202020204" pitchFamily="34" charset="0"/>
              </a:rPr>
              <a:t>        </a:t>
            </a:r>
          </a:p>
        </p:txBody>
      </p:sp>
      <p:sp>
        <p:nvSpPr>
          <p:cNvPr id="37" name="Rectangle 36"/>
          <p:cNvSpPr/>
          <p:nvPr/>
        </p:nvSpPr>
        <p:spPr>
          <a:xfrm>
            <a:off x="19926" y="5405973"/>
            <a:ext cx="9180512" cy="461665"/>
          </a:xfrm>
          <a:prstGeom prst="rect">
            <a:avLst/>
          </a:prstGeom>
        </p:spPr>
        <p:txBody>
          <a:bodyPr wrap="square">
            <a:spAutoFit/>
          </a:bodyPr>
          <a:lstStyle/>
          <a:p>
            <a:pPr algn="ctr"/>
            <a:r>
              <a:rPr lang="fr-CA" sz="2400" b="1" dirty="0">
                <a:solidFill>
                  <a:prstClr val="black"/>
                </a:solidFill>
                <a:latin typeface="Arial" panose="020B0604020202020204" pitchFamily="34" charset="0"/>
                <a:cs typeface="Arial" panose="020B0604020202020204" pitchFamily="34" charset="0"/>
              </a:rPr>
              <a:t>Continuer </a:t>
            </a:r>
            <a:r>
              <a:rPr lang="fr-CA" sz="2400" b="1" dirty="0" err="1">
                <a:solidFill>
                  <a:prstClr val="black"/>
                </a:solidFill>
                <a:latin typeface="Arial" panose="020B0604020202020204" pitchFamily="34" charset="0"/>
                <a:cs typeface="Arial" panose="020B0604020202020204" pitchFamily="34" charset="0"/>
              </a:rPr>
              <a:t>Rx</a:t>
            </a:r>
            <a:r>
              <a:rPr lang="fr-CA" sz="2400" b="1" dirty="0">
                <a:solidFill>
                  <a:prstClr val="black"/>
                </a:solidFill>
                <a:latin typeface="Arial" panose="020B0604020202020204" pitchFamily="34" charset="0"/>
                <a:cs typeface="Arial" panose="020B0604020202020204" pitchFamily="34" charset="0"/>
              </a:rPr>
              <a:t> * ou Échographies sériés</a:t>
            </a:r>
            <a:r>
              <a:rPr lang="fr-CA" sz="2400" dirty="0">
                <a:solidFill>
                  <a:prstClr val="black"/>
                </a:solidFill>
                <a:latin typeface="Arial" panose="020B0604020202020204" pitchFamily="34" charset="0"/>
                <a:cs typeface="Arial" panose="020B0604020202020204" pitchFamily="34" charset="0"/>
              </a:rPr>
              <a:t> dans 1 - 2 semaines </a:t>
            </a:r>
          </a:p>
        </p:txBody>
      </p:sp>
      <p:cxnSp>
        <p:nvCxnSpPr>
          <p:cNvPr id="40" name="Straight Connector 39"/>
          <p:cNvCxnSpPr>
            <a:cxnSpLocks/>
          </p:cNvCxnSpPr>
          <p:nvPr/>
        </p:nvCxnSpPr>
        <p:spPr bwMode="auto">
          <a:xfrm flipH="1">
            <a:off x="3210018" y="3775543"/>
            <a:ext cx="27045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ZoneTexte 5">
            <a:extLst>
              <a:ext uri="{FF2B5EF4-FFF2-40B4-BE49-F238E27FC236}">
                <a16:creationId xmlns:a16="http://schemas.microsoft.com/office/drawing/2014/main" id="{A1734AE8-7E61-4EB7-AC3B-30144FB5ECB7}"/>
              </a:ext>
            </a:extLst>
          </p:cNvPr>
          <p:cNvSpPr txBox="1"/>
          <p:nvPr/>
        </p:nvSpPr>
        <p:spPr bwMode="auto">
          <a:xfrm>
            <a:off x="6084168" y="2799336"/>
            <a:ext cx="3108207" cy="34163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defRPr/>
            </a:pPr>
            <a:r>
              <a:rPr lang="es-ES_tradnl" b="1" dirty="0" err="1">
                <a:solidFill>
                  <a:schemeClr val="tx1"/>
                </a:solidFill>
                <a:latin typeface="Arial" panose="020B0604020202020204" pitchFamily="34" charset="0"/>
                <a:ea typeface="MS PGothic" charset="0"/>
                <a:cs typeface="Arial" panose="020B0604020202020204" pitchFamily="34" charset="0"/>
              </a:rPr>
              <a:t>Amorcer</a:t>
            </a:r>
            <a:r>
              <a:rPr lang="es-ES_tradnl" b="1" dirty="0">
                <a:solidFill>
                  <a:schemeClr val="tx1"/>
                </a:solidFill>
                <a:latin typeface="Arial" panose="020B0604020202020204" pitchFamily="34" charset="0"/>
                <a:ea typeface="MS PGothic" charset="0"/>
                <a:cs typeface="Arial" panose="020B0604020202020204" pitchFamily="34" charset="0"/>
              </a:rPr>
              <a:t> </a:t>
            </a:r>
            <a:r>
              <a:rPr lang="es-ES_tradnl" b="1" dirty="0" err="1">
                <a:solidFill>
                  <a:schemeClr val="tx1"/>
                </a:solidFill>
                <a:latin typeface="Arial" panose="020B0604020202020204" pitchFamily="34" charset="0"/>
                <a:ea typeface="MS PGothic" charset="0"/>
                <a:cs typeface="Arial" panose="020B0604020202020204" pitchFamily="34" charset="0"/>
              </a:rPr>
              <a:t>Rx</a:t>
            </a:r>
            <a:r>
              <a:rPr lang="es-ES_tradnl" b="1" dirty="0">
                <a:solidFill>
                  <a:schemeClr val="tx1"/>
                </a:solidFill>
                <a:latin typeface="Arial" panose="020B0604020202020204" pitchFamily="34" charset="0"/>
                <a:ea typeface="MS PGothic" charset="0"/>
                <a:cs typeface="Arial" panose="020B0604020202020204" pitchFamily="34" charset="0"/>
              </a:rPr>
              <a:t> </a:t>
            </a:r>
            <a:r>
              <a:rPr lang="es-ES_tradnl" b="1" dirty="0" err="1">
                <a:solidFill>
                  <a:schemeClr val="tx1"/>
                </a:solidFill>
                <a:latin typeface="Arial" panose="020B0604020202020204" pitchFamily="34" charset="0"/>
                <a:ea typeface="MS PGothic" charset="0"/>
                <a:cs typeface="Arial" panose="020B0604020202020204" pitchFamily="34" charset="0"/>
              </a:rPr>
              <a:t>Anticoagulant</a:t>
            </a:r>
            <a:endParaRPr lang="es-ES_tradnl" b="1" dirty="0">
              <a:solidFill>
                <a:schemeClr val="tx1"/>
              </a:solidFill>
              <a:latin typeface="Arial" panose="020B0604020202020204" pitchFamily="34" charset="0"/>
              <a:ea typeface="MS PGothic" charset="0"/>
              <a:cs typeface="Arial" panose="020B0604020202020204" pitchFamily="34" charset="0"/>
            </a:endParaRPr>
          </a:p>
        </p:txBody>
      </p:sp>
      <p:cxnSp>
        <p:nvCxnSpPr>
          <p:cNvPr id="79" name="Straight Arrow Connector 78">
            <a:extLst>
              <a:ext uri="{FF2B5EF4-FFF2-40B4-BE49-F238E27FC236}">
                <a16:creationId xmlns:a16="http://schemas.microsoft.com/office/drawing/2014/main" id="{62EA1849-6338-417A-BB88-CF7F2EF3FFDE}"/>
              </a:ext>
            </a:extLst>
          </p:cNvPr>
          <p:cNvCxnSpPr/>
          <p:nvPr/>
        </p:nvCxnSpPr>
        <p:spPr bwMode="auto">
          <a:xfrm>
            <a:off x="4572000" y="3776000"/>
            <a:ext cx="0" cy="17539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C9DD3E7-17DF-4E08-8BBC-F82E08139F03}"/>
              </a:ext>
            </a:extLst>
          </p:cNvPr>
          <p:cNvCxnSpPr/>
          <p:nvPr/>
        </p:nvCxnSpPr>
        <p:spPr bwMode="auto">
          <a:xfrm>
            <a:off x="5914588" y="3776000"/>
            <a:ext cx="0" cy="17539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fld id="{7088BEF1-D3AD-E34F-A3B9-A73E884A7AB2}" type="slidenum">
              <a:rPr lang="fr-CA" smtClean="0">
                <a:solidFill>
                  <a:srgbClr val="285E90"/>
                </a:solidFill>
              </a:rPr>
              <a:pPr/>
              <a:t>11</a:t>
            </a:fld>
            <a:endParaRPr lang="fr-CA" dirty="0">
              <a:solidFill>
                <a:srgbClr val="285E90"/>
              </a:solidFill>
            </a:endParaRPr>
          </a:p>
        </p:txBody>
      </p:sp>
      <p:sp>
        <p:nvSpPr>
          <p:cNvPr id="36" name="Footer Placeholder 2">
            <a:extLst>
              <a:ext uri="{FF2B5EF4-FFF2-40B4-BE49-F238E27FC236}">
                <a16:creationId xmlns:a16="http://schemas.microsoft.com/office/drawing/2014/main" id="{12B11B55-43EE-477B-AF73-939CBC7B4413}"/>
              </a:ext>
            </a:extLst>
          </p:cNvPr>
          <p:cNvSpPr txBox="1">
            <a:spLocks/>
          </p:cNvSpPr>
          <p:nvPr/>
        </p:nvSpPr>
        <p:spPr>
          <a:xfrm>
            <a:off x="831973" y="6083137"/>
            <a:ext cx="7955070" cy="6576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solidFill>
                  <a:schemeClr val="tx1"/>
                </a:solidFill>
              </a:rPr>
              <a:t>* Si le patient présente des symptômes sévères ou des facteurs de risque justifiant la poursuite du traitement.  TVP = thrombose veineuse profonde </a:t>
            </a:r>
          </a:p>
          <a:p>
            <a:r>
              <a:rPr lang="fr-CA" dirty="0">
                <a:solidFill>
                  <a:schemeClr val="tx1"/>
                </a:solidFill>
              </a:rPr>
              <a:t>D’après : Thrombose Canada. </a:t>
            </a:r>
            <a:r>
              <a:rPr lang="fr-CA" i="1" dirty="0" err="1">
                <a:solidFill>
                  <a:schemeClr val="tx1"/>
                </a:solidFill>
              </a:rPr>
              <a:t>Deep</a:t>
            </a:r>
            <a:r>
              <a:rPr lang="fr-CA" i="1" dirty="0">
                <a:solidFill>
                  <a:schemeClr val="tx1"/>
                </a:solidFill>
              </a:rPr>
              <a:t> </a:t>
            </a:r>
            <a:r>
              <a:rPr lang="fr-CA" i="1" dirty="0" err="1">
                <a:solidFill>
                  <a:schemeClr val="tx1"/>
                </a:solidFill>
              </a:rPr>
              <a:t>Vein</a:t>
            </a:r>
            <a:r>
              <a:rPr lang="fr-CA" i="1" dirty="0">
                <a:solidFill>
                  <a:schemeClr val="tx1"/>
                </a:solidFill>
              </a:rPr>
              <a:t> </a:t>
            </a:r>
            <a:r>
              <a:rPr lang="fr-CA" i="1" dirty="0" err="1">
                <a:solidFill>
                  <a:schemeClr val="tx1"/>
                </a:solidFill>
              </a:rPr>
              <a:t>Thrombosis</a:t>
            </a:r>
            <a:r>
              <a:rPr lang="fr-CA" i="1" dirty="0">
                <a:solidFill>
                  <a:schemeClr val="tx1"/>
                </a:solidFill>
              </a:rPr>
              <a:t>: </a:t>
            </a:r>
            <a:r>
              <a:rPr lang="fr-CA" i="1" dirty="0" err="1">
                <a:solidFill>
                  <a:schemeClr val="tx1"/>
                </a:solidFill>
              </a:rPr>
              <a:t>Diagnosis</a:t>
            </a:r>
            <a:r>
              <a:rPr lang="fr-CA" dirty="0">
                <a:solidFill>
                  <a:schemeClr val="tx1"/>
                </a:solidFill>
              </a:rPr>
              <a:t>. Accessible au : http://thrombosiscanada.ca/?page_id=18#.  </a:t>
            </a:r>
          </a:p>
        </p:txBody>
      </p:sp>
      <p:sp>
        <p:nvSpPr>
          <p:cNvPr id="38" name="TextBox 2">
            <a:extLst>
              <a:ext uri="{FF2B5EF4-FFF2-40B4-BE49-F238E27FC236}">
                <a16:creationId xmlns:a16="http://schemas.microsoft.com/office/drawing/2014/main" id="{EB1C3820-0348-6C48-A643-5850F654901A}"/>
              </a:ext>
            </a:extLst>
          </p:cNvPr>
          <p:cNvSpPr txBox="1">
            <a:spLocks noChangeArrowheads="1"/>
          </p:cNvSpPr>
          <p:nvPr/>
        </p:nvSpPr>
        <p:spPr bwMode="auto">
          <a:xfrm>
            <a:off x="453304" y="975206"/>
            <a:ext cx="8765480" cy="81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fr-MC" altLang="fr-FR" sz="2200" b="1" dirty="0">
                <a:latin typeface="Lato" charset="0"/>
              </a:rPr>
              <a:t>                          </a:t>
            </a:r>
            <a:endParaRPr lang="fr-MC" altLang="fr-FR" sz="2000" b="1" i="1" dirty="0">
              <a:latin typeface="Lato" charset="0"/>
            </a:endParaRPr>
          </a:p>
          <a:p>
            <a:pPr>
              <a:lnSpc>
                <a:spcPct val="80000"/>
              </a:lnSpc>
            </a:pPr>
            <a:r>
              <a:rPr lang="fr-MC" altLang="fr-FR" sz="3600" b="1" dirty="0">
                <a:latin typeface="Lato" charset="0"/>
              </a:rPr>
              <a:t>       Doppler membre inférieur </a:t>
            </a:r>
            <a:r>
              <a:rPr lang="fr-MC" altLang="fr-FR" sz="3600" b="1" u="sng" dirty="0">
                <a:latin typeface="Lato" charset="0"/>
              </a:rPr>
              <a:t>entier</a:t>
            </a:r>
            <a:r>
              <a:rPr lang="fr-MC" altLang="fr-FR" sz="3600" b="1" dirty="0">
                <a:latin typeface="Lato" charset="0"/>
              </a:rPr>
              <a:t>:</a:t>
            </a:r>
            <a:endParaRPr lang="en-CA" altLang="fr-FR" sz="3600" b="1" dirty="0">
              <a:latin typeface="Lato" charset="0"/>
            </a:endParaRPr>
          </a:p>
        </p:txBody>
      </p:sp>
      <p:sp>
        <p:nvSpPr>
          <p:cNvPr id="39" name="TextBox 2">
            <a:extLst>
              <a:ext uri="{FF2B5EF4-FFF2-40B4-BE49-F238E27FC236}">
                <a16:creationId xmlns:a16="http://schemas.microsoft.com/office/drawing/2014/main" id="{7C8C1A39-5C62-9D49-A054-0EBC14911355}"/>
              </a:ext>
            </a:extLst>
          </p:cNvPr>
          <p:cNvSpPr txBox="1">
            <a:spLocks noChangeArrowheads="1"/>
          </p:cNvSpPr>
          <p:nvPr/>
        </p:nvSpPr>
        <p:spPr bwMode="auto">
          <a:xfrm>
            <a:off x="831973" y="426806"/>
            <a:ext cx="8008143" cy="59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80000"/>
              </a:lnSpc>
            </a:pP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TEV: </a:t>
            </a: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Algorythme</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Dx</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et RX</a:t>
            </a:r>
            <a:endParaRPr lang="fr-CA" altLang="fr-FR" sz="4000" b="1" dirty="0">
              <a:solidFill>
                <a:srgbClr val="000000"/>
              </a:solidFill>
              <a:latin typeface="Lato" charset="0"/>
              <a:ea typeface="Lato" charset="0"/>
              <a:cs typeface="Lato" charset="0"/>
            </a:endParaRPr>
          </a:p>
        </p:txBody>
      </p:sp>
      <p:cxnSp>
        <p:nvCxnSpPr>
          <p:cNvPr id="34" name="Straight Arrow Connector 63">
            <a:extLst>
              <a:ext uri="{FF2B5EF4-FFF2-40B4-BE49-F238E27FC236}">
                <a16:creationId xmlns:a16="http://schemas.microsoft.com/office/drawing/2014/main" id="{C41BE737-78D8-5441-9CDA-06AC8691B5BF}"/>
              </a:ext>
            </a:extLst>
          </p:cNvPr>
          <p:cNvCxnSpPr>
            <a:cxnSpLocks/>
          </p:cNvCxnSpPr>
          <p:nvPr/>
        </p:nvCxnSpPr>
        <p:spPr bwMode="auto">
          <a:xfrm>
            <a:off x="4716016" y="4653136"/>
            <a:ext cx="0" cy="7528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4A9F42-32C2-4A49-89BC-2E1167CC1CB1}"/>
              </a:ext>
            </a:extLst>
          </p:cNvPr>
          <p:cNvSpPr txBox="1"/>
          <p:nvPr/>
        </p:nvSpPr>
        <p:spPr>
          <a:xfrm>
            <a:off x="755576" y="188640"/>
            <a:ext cx="7415235" cy="1384995"/>
          </a:xfrm>
          <a:prstGeom prst="rect">
            <a:avLst/>
          </a:prstGeom>
          <a:noFill/>
        </p:spPr>
        <p:txBody>
          <a:bodyPr wrap="none" rtlCol="0">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p>
          <a:p>
            <a:endPar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1: Mr JB</a:t>
            </a:r>
            <a:endParaRPr lang="fr-FR" sz="2800" dirty="0"/>
          </a:p>
        </p:txBody>
      </p:sp>
      <p:sp>
        <p:nvSpPr>
          <p:cNvPr id="3" name="Rectangle 2">
            <a:extLst>
              <a:ext uri="{FF2B5EF4-FFF2-40B4-BE49-F238E27FC236}">
                <a16:creationId xmlns:a16="http://schemas.microsoft.com/office/drawing/2014/main" id="{E4FDCB5C-2D70-BD42-909B-222F3FF6AB2C}"/>
              </a:ext>
            </a:extLst>
          </p:cNvPr>
          <p:cNvSpPr/>
          <p:nvPr/>
        </p:nvSpPr>
        <p:spPr>
          <a:xfrm>
            <a:off x="251520" y="1573635"/>
            <a:ext cx="8640960" cy="4955203"/>
          </a:xfrm>
          <a:prstGeom prst="rect">
            <a:avLst/>
          </a:prstGeom>
        </p:spPr>
        <p:txBody>
          <a:bodyPr wrap="square">
            <a:spAutoFit/>
          </a:bodyPr>
          <a:lstStyle/>
          <a:p>
            <a:r>
              <a:rPr lang="fr-CA" sz="4400" dirty="0">
                <a:latin typeface="Arial" panose="020B0604020202020204" pitchFamily="34" charset="0"/>
                <a:ea typeface="Calibri" panose="020F0502020204030204" pitchFamily="34" charset="0"/>
              </a:rPr>
              <a:t>Doppler membre inférieur entier:</a:t>
            </a:r>
          </a:p>
          <a:p>
            <a:endParaRPr lang="fr-CA" sz="3200" b="1" dirty="0">
              <a:latin typeface="Arial" panose="020B0604020202020204" pitchFamily="34" charset="0"/>
              <a:ea typeface="Calibri" panose="020F0502020204030204" pitchFamily="34" charset="0"/>
            </a:endParaRPr>
          </a:p>
          <a:p>
            <a:r>
              <a:rPr lang="fr-CA" sz="3200" b="1" dirty="0">
                <a:latin typeface="Arial" panose="020B0604020202020204" pitchFamily="34" charset="0"/>
                <a:ea typeface="Calibri" panose="020F0502020204030204" pitchFamily="34" charset="0"/>
              </a:rPr>
              <a:t>                 +  </a:t>
            </a:r>
            <a:r>
              <a:rPr lang="fr-CA" sz="4800" b="1" dirty="0">
                <a:latin typeface="Arial" panose="020B0604020202020204" pitchFamily="34" charset="0"/>
                <a:ea typeface="Calibri" panose="020F0502020204030204" pitchFamily="34" charset="0"/>
              </a:rPr>
              <a:t>TVP </a:t>
            </a:r>
            <a:r>
              <a:rPr lang="fr-CA" sz="4800" b="1" u="sng" dirty="0">
                <a:latin typeface="Arial" panose="020B0604020202020204" pitchFamily="34" charset="0"/>
                <a:ea typeface="Calibri" panose="020F0502020204030204" pitchFamily="34" charset="0"/>
              </a:rPr>
              <a:t>Distale</a:t>
            </a:r>
            <a:r>
              <a:rPr lang="fr-CA" sz="4800" b="1" dirty="0">
                <a:latin typeface="Arial" panose="020B0604020202020204" pitchFamily="34" charset="0"/>
                <a:ea typeface="Calibri" panose="020F0502020204030204" pitchFamily="34" charset="0"/>
              </a:rPr>
              <a:t> </a:t>
            </a:r>
          </a:p>
          <a:p>
            <a:r>
              <a:rPr lang="fr-CA" sz="4800" b="1" dirty="0">
                <a:latin typeface="Arial" panose="020B0604020202020204" pitchFamily="34" charset="0"/>
                <a:ea typeface="Calibri" panose="020F0502020204030204" pitchFamily="34" charset="0"/>
              </a:rPr>
              <a:t>        (tibiale / péronière)</a:t>
            </a:r>
            <a:r>
              <a:rPr lang="fr-CA" sz="4800" dirty="0"/>
              <a:t> </a:t>
            </a:r>
          </a:p>
          <a:p>
            <a:endParaRPr lang="fr-CA" sz="4800" dirty="0"/>
          </a:p>
          <a:p>
            <a:r>
              <a:rPr lang="fr-CA" sz="4800" b="1" dirty="0" err="1"/>
              <a:t>Dx</a:t>
            </a:r>
            <a:r>
              <a:rPr lang="fr-CA" sz="4800" b="1" dirty="0"/>
              <a:t>: </a:t>
            </a:r>
            <a:r>
              <a:rPr lang="fr-CA" sz="4800" b="1" u="sng" dirty="0"/>
              <a:t>TVP Distale Provoquée</a:t>
            </a:r>
          </a:p>
          <a:p>
            <a:r>
              <a:rPr lang="fr-CA" sz="4800" b="1" dirty="0"/>
              <a:t>                  </a:t>
            </a:r>
            <a:r>
              <a:rPr lang="fr-CA" sz="4000" dirty="0"/>
              <a:t>Conduite:</a:t>
            </a:r>
            <a:endParaRPr lang="fr-FR" sz="4000" dirty="0"/>
          </a:p>
        </p:txBody>
      </p:sp>
    </p:spTree>
    <p:extLst>
      <p:ext uri="{BB962C8B-B14F-4D97-AF65-F5344CB8AC3E}">
        <p14:creationId xmlns:p14="http://schemas.microsoft.com/office/powerpoint/2010/main" val="13082772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78330" y="404664"/>
            <a:ext cx="8064500" cy="684803"/>
          </a:xfrm>
          <a:extLst>
            <a:ext uri="{909E8E84-426E-40dd-AFC4-6F175D3DCCD1}"/>
            <a:ext uri="{91240B29-F687-4f45-9708-019B960494DF}"/>
          </a:extLst>
        </p:spPr>
        <p:txBody>
          <a:bodyPr/>
          <a:lstStyle/>
          <a:p>
            <a:pPr>
              <a:defRPr/>
            </a:pPr>
            <a:r>
              <a:rPr lang="fr-CA" sz="4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TVP Distale </a:t>
            </a:r>
            <a:r>
              <a:rPr lang="fr-CA" sz="4400" u="sng"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Provoquée</a:t>
            </a:r>
            <a:r>
              <a:rPr lang="fr-CA" sz="4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a:t>
            </a:r>
          </a:p>
        </p:txBody>
      </p:sp>
      <p:sp>
        <p:nvSpPr>
          <p:cNvPr id="71684" name="Rectangle 6"/>
          <p:cNvSpPr>
            <a:spLocks noChangeArrowheads="1"/>
          </p:cNvSpPr>
          <p:nvPr/>
        </p:nvSpPr>
        <p:spPr bwMode="auto">
          <a:xfrm>
            <a:off x="3635375" y="3284538"/>
            <a:ext cx="3097213" cy="1008062"/>
          </a:xfrm>
          <a:prstGeom prst="rect">
            <a:avLst/>
          </a:prstGeom>
          <a:solidFill>
            <a:srgbClr val="FFFFFF"/>
          </a:solidFill>
          <a:ln w="28575" cap="rnd">
            <a:solidFill>
              <a:srgbClr val="FFFFFF"/>
            </a:solidFill>
            <a:round/>
            <a:headEnd/>
            <a:tailEnd/>
          </a:ln>
        </p:spPr>
        <p:txBody>
          <a:bodyPr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en-CA" altLang="fr-FR" sz="1800"/>
          </a:p>
        </p:txBody>
      </p:sp>
      <p:sp>
        <p:nvSpPr>
          <p:cNvPr id="71685" name="Rectangle 8"/>
          <p:cNvSpPr>
            <a:spLocks noChangeArrowheads="1"/>
          </p:cNvSpPr>
          <p:nvPr/>
        </p:nvSpPr>
        <p:spPr bwMode="auto">
          <a:xfrm>
            <a:off x="-8944" y="1772816"/>
            <a:ext cx="8777915" cy="4487382"/>
          </a:xfrm>
          <a:prstGeom prst="rect">
            <a:avLst/>
          </a:prstGeom>
          <a:solidFill>
            <a:srgbClr val="FFFFFF"/>
          </a:solidFill>
          <a:ln w="28575" cap="rnd">
            <a:solidFill>
              <a:srgbClr val="FFFFFF"/>
            </a:solidFill>
            <a:round/>
            <a:headEnd/>
            <a:tailEnd/>
          </a:ln>
        </p:spPr>
        <p:txBody>
          <a:bodyPr wrap="squar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spcBef>
                <a:spcPct val="0"/>
              </a:spcBef>
              <a:buClrTx/>
              <a:buFontTx/>
              <a:buNone/>
            </a:pPr>
            <a:r>
              <a:rPr lang="fr-CA" altLang="fr-FR" sz="2800" dirty="0">
                <a:solidFill>
                  <a:schemeClr val="tx1"/>
                </a:solidFill>
              </a:rPr>
              <a:t>Chez les patients avec </a:t>
            </a:r>
            <a:r>
              <a:rPr lang="fr-CA" altLang="fr-FR" sz="2800" b="1" dirty="0">
                <a:solidFill>
                  <a:schemeClr val="tx1"/>
                </a:solidFill>
              </a:rPr>
              <a:t>TPP distale provoquée </a:t>
            </a:r>
          </a:p>
          <a:p>
            <a:pPr eaLnBrk="1" hangingPunct="1">
              <a:spcBef>
                <a:spcPct val="0"/>
              </a:spcBef>
              <a:buClrTx/>
              <a:buFontTx/>
              <a:buNone/>
            </a:pPr>
            <a:endParaRPr lang="fr-CA" altLang="fr-FR" sz="2800" b="1" dirty="0">
              <a:solidFill>
                <a:schemeClr val="tx1"/>
              </a:solidFill>
            </a:endParaRPr>
          </a:p>
          <a:p>
            <a:pPr eaLnBrk="1" hangingPunct="1">
              <a:spcBef>
                <a:spcPct val="0"/>
              </a:spcBef>
              <a:buClrTx/>
              <a:buFontTx/>
              <a:buNone/>
            </a:pPr>
            <a:r>
              <a:rPr lang="fr-CA" altLang="fr-FR" sz="2800" dirty="0">
                <a:solidFill>
                  <a:schemeClr val="tx1"/>
                </a:solidFill>
              </a:rPr>
              <a:t>on suggère un traitement de</a:t>
            </a:r>
            <a:r>
              <a:rPr lang="fr-CA" altLang="fr-FR" sz="2800" b="1" dirty="0">
                <a:solidFill>
                  <a:schemeClr val="tx1"/>
                </a:solidFill>
              </a:rPr>
              <a:t> 3 mois. </a:t>
            </a:r>
          </a:p>
          <a:p>
            <a:pPr eaLnBrk="1" hangingPunct="1">
              <a:spcBef>
                <a:spcPct val="0"/>
              </a:spcBef>
              <a:buClrTx/>
              <a:buFontTx/>
              <a:buNone/>
            </a:pPr>
            <a:endParaRPr lang="fr-CA" altLang="fr-FR" sz="2800" b="1" dirty="0">
              <a:solidFill>
                <a:schemeClr val="tx1"/>
              </a:solidFill>
            </a:endParaRPr>
          </a:p>
          <a:p>
            <a:pPr eaLnBrk="1" hangingPunct="1">
              <a:spcBef>
                <a:spcPct val="0"/>
              </a:spcBef>
              <a:buClrTx/>
              <a:buFontTx/>
              <a:buNone/>
            </a:pPr>
            <a:endParaRPr lang="fr-CA" altLang="fr-FR" sz="2800" b="1" dirty="0">
              <a:solidFill>
                <a:schemeClr val="tx1"/>
              </a:solidFill>
            </a:endParaRPr>
          </a:p>
          <a:p>
            <a:pPr eaLnBrk="1" hangingPunct="1">
              <a:spcBef>
                <a:spcPct val="0"/>
              </a:spcBef>
              <a:buClrTx/>
              <a:buFontTx/>
              <a:buNone/>
            </a:pPr>
            <a:r>
              <a:rPr lang="fr-CA" altLang="fr-FR" sz="2800" b="1" dirty="0">
                <a:solidFill>
                  <a:schemeClr val="tx1"/>
                </a:solidFill>
              </a:rPr>
              <a:t>plutôt qu’un traitement plus court</a:t>
            </a:r>
            <a:r>
              <a:rPr lang="fr-CA" altLang="fr-FR" sz="2800" dirty="0">
                <a:solidFill>
                  <a:schemeClr val="tx1"/>
                </a:solidFill>
              </a:rPr>
              <a:t> (grade 2C)  </a:t>
            </a:r>
          </a:p>
          <a:p>
            <a:pPr eaLnBrk="1" hangingPunct="1">
              <a:spcBef>
                <a:spcPct val="0"/>
              </a:spcBef>
              <a:buClrTx/>
              <a:buFontTx/>
              <a:buNone/>
            </a:pPr>
            <a:endParaRPr lang="fr-CA" altLang="fr-FR" sz="2800" dirty="0">
              <a:solidFill>
                <a:schemeClr val="tx1"/>
              </a:solidFill>
            </a:endParaRPr>
          </a:p>
          <a:p>
            <a:pPr eaLnBrk="1" hangingPunct="1">
              <a:spcBef>
                <a:spcPct val="0"/>
              </a:spcBef>
              <a:buClrTx/>
              <a:buFontTx/>
              <a:buNone/>
            </a:pPr>
            <a:r>
              <a:rPr lang="fr-CA" altLang="fr-FR" sz="2800" dirty="0">
                <a:solidFill>
                  <a:schemeClr val="tx1"/>
                </a:solidFill>
              </a:rPr>
              <a:t>ou plus long de 6, 12 mois ou durée indéterminée (long terme). (grade 1B)</a:t>
            </a:r>
          </a:p>
          <a:p>
            <a:pPr eaLnBrk="1" hangingPunct="1">
              <a:spcBef>
                <a:spcPct val="0"/>
              </a:spcBef>
              <a:buClrTx/>
              <a:buFontTx/>
              <a:buNone/>
            </a:pPr>
            <a:endParaRPr lang="fr-CA" altLang="fr-FR" sz="2800" dirty="0">
              <a:solidFill>
                <a:schemeClr val="tx1"/>
              </a:solidFill>
            </a:endParaRPr>
          </a:p>
          <a:p>
            <a:pPr eaLnBrk="1" hangingPunct="1">
              <a:spcBef>
                <a:spcPct val="0"/>
              </a:spcBef>
              <a:buClrTx/>
              <a:buFontTx/>
              <a:buNone/>
            </a:pPr>
            <a:endParaRPr lang="fr-CA" altLang="fr-FR" sz="2800" dirty="0">
              <a:solidFill>
                <a:schemeClr val="tx1"/>
              </a:solidFill>
            </a:endParaRPr>
          </a:p>
          <a:p>
            <a:pPr eaLnBrk="1" hangingPunct="1">
              <a:spcBef>
                <a:spcPct val="0"/>
              </a:spcBef>
              <a:buClrTx/>
              <a:buFontTx/>
              <a:buNone/>
            </a:pPr>
            <a:endParaRPr lang="fr-CA" altLang="fr-FR" sz="2800" dirty="0">
              <a:solidFill>
                <a:schemeClr val="tx1"/>
              </a:solidFill>
            </a:endParaRPr>
          </a:p>
        </p:txBody>
      </p:sp>
      <p:grpSp>
        <p:nvGrpSpPr>
          <p:cNvPr id="71686" name="Groupe 1"/>
          <p:cNvGrpSpPr>
            <a:grpSpLocks/>
          </p:cNvGrpSpPr>
          <p:nvPr/>
        </p:nvGrpSpPr>
        <p:grpSpPr bwMode="auto">
          <a:xfrm>
            <a:off x="7010400" y="476250"/>
            <a:ext cx="2133600" cy="5689600"/>
            <a:chOff x="5691106" y="1318374"/>
            <a:chExt cx="3113534" cy="5219700"/>
          </a:xfrm>
        </p:grpSpPr>
        <p:sp>
          <p:nvSpPr>
            <p:cNvPr id="71692" name="TextBox 5"/>
            <p:cNvSpPr txBox="1">
              <a:spLocks noChangeArrowheads="1"/>
            </p:cNvSpPr>
            <p:nvPr/>
          </p:nvSpPr>
          <p:spPr bwMode="auto">
            <a:xfrm>
              <a:off x="5691106" y="2190584"/>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Iliaque externe</a:t>
              </a:r>
            </a:p>
          </p:txBody>
        </p:sp>
        <p:sp>
          <p:nvSpPr>
            <p:cNvPr id="71693" name="TextBox 6"/>
            <p:cNvSpPr txBox="1">
              <a:spLocks noChangeArrowheads="1"/>
            </p:cNvSpPr>
            <p:nvPr/>
          </p:nvSpPr>
          <p:spPr bwMode="auto">
            <a:xfrm>
              <a:off x="5988501" y="4631045"/>
              <a:ext cx="150336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antérieure</a:t>
              </a:r>
            </a:p>
          </p:txBody>
        </p:sp>
        <p:sp>
          <p:nvSpPr>
            <p:cNvPr id="71694" name="TextBox 7"/>
            <p:cNvSpPr txBox="1">
              <a:spLocks noChangeArrowheads="1"/>
            </p:cNvSpPr>
            <p:nvPr/>
          </p:nvSpPr>
          <p:spPr bwMode="auto">
            <a:xfrm>
              <a:off x="5822219" y="3861068"/>
              <a:ext cx="1167462" cy="2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Poplitée</a:t>
              </a:r>
            </a:p>
          </p:txBody>
        </p:sp>
        <p:sp>
          <p:nvSpPr>
            <p:cNvPr id="71695" name="TextBox 8"/>
            <p:cNvSpPr txBox="1">
              <a:spLocks noChangeArrowheads="1"/>
            </p:cNvSpPr>
            <p:nvPr/>
          </p:nvSpPr>
          <p:spPr bwMode="auto">
            <a:xfrm>
              <a:off x="6028191" y="3356383"/>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Grande saphène</a:t>
              </a:r>
            </a:p>
          </p:txBody>
        </p:sp>
        <p:sp>
          <p:nvSpPr>
            <p:cNvPr id="71696" name="TextBox 9"/>
            <p:cNvSpPr txBox="1">
              <a:spLocks noChangeArrowheads="1"/>
            </p:cNvSpPr>
            <p:nvPr/>
          </p:nvSpPr>
          <p:spPr bwMode="auto">
            <a:xfrm>
              <a:off x="5834516" y="2966164"/>
              <a:ext cx="1657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Fémorale profonde</a:t>
              </a:r>
            </a:p>
          </p:txBody>
        </p:sp>
        <p:sp>
          <p:nvSpPr>
            <p:cNvPr id="71697" name="TextBox 10"/>
            <p:cNvSpPr txBox="1">
              <a:spLocks noChangeArrowheads="1"/>
            </p:cNvSpPr>
            <p:nvPr/>
          </p:nvSpPr>
          <p:spPr bwMode="auto">
            <a:xfrm>
              <a:off x="6135168" y="4995863"/>
              <a:ext cx="1566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postérieure</a:t>
              </a:r>
            </a:p>
          </p:txBody>
        </p:sp>
        <p:sp>
          <p:nvSpPr>
            <p:cNvPr id="71698" name="TextBox 11"/>
            <p:cNvSpPr txBox="1">
              <a:spLocks noChangeArrowheads="1"/>
            </p:cNvSpPr>
            <p:nvPr/>
          </p:nvSpPr>
          <p:spPr bwMode="auto">
            <a:xfrm>
              <a:off x="6010673" y="5993955"/>
              <a:ext cx="200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Arcade veineuse dorsale</a:t>
              </a:r>
            </a:p>
          </p:txBody>
        </p:sp>
        <p:sp>
          <p:nvSpPr>
            <p:cNvPr id="71699" name="TextBox 12"/>
            <p:cNvSpPr txBox="1">
              <a:spLocks noChangeArrowheads="1"/>
            </p:cNvSpPr>
            <p:nvPr/>
          </p:nvSpPr>
          <p:spPr bwMode="auto">
            <a:xfrm rot="5400000">
              <a:off x="7590996" y="4919217"/>
              <a:ext cx="2119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Distale</a:t>
              </a:r>
            </a:p>
          </p:txBody>
        </p:sp>
        <p:sp>
          <p:nvSpPr>
            <p:cNvPr id="71700" name="TextBox 13"/>
            <p:cNvSpPr txBox="1">
              <a:spLocks noChangeArrowheads="1"/>
            </p:cNvSpPr>
            <p:nvPr/>
          </p:nvSpPr>
          <p:spPr bwMode="auto">
            <a:xfrm rot="5400000">
              <a:off x="7400496" y="2535849"/>
              <a:ext cx="2501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Proximale</a:t>
              </a:r>
            </a:p>
          </p:txBody>
        </p:sp>
        <p:pic>
          <p:nvPicPr>
            <p:cNvPr id="71701" name="Picture 5" descr="MT775_Lower_leg(3).gif"/>
            <p:cNvPicPr>
              <a:picLocks noChangeAspect="1"/>
            </p:cNvPicPr>
            <p:nvPr/>
          </p:nvPicPr>
          <p:blipFill>
            <a:blip r:embed="rId4">
              <a:extLst>
                <a:ext uri="{28A0092B-C50C-407E-A947-70E740481C1C}">
                  <a14:useLocalDpi xmlns:a14="http://schemas.microsoft.com/office/drawing/2010/main" val="0"/>
                </a:ext>
              </a:extLst>
            </a:blip>
            <a:srcRect l="42319" r="6332"/>
            <a:stretch>
              <a:fillRect/>
            </a:stretch>
          </p:blipFill>
          <p:spPr bwMode="auto">
            <a:xfrm>
              <a:off x="6889228" y="1318374"/>
              <a:ext cx="16795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1690" name="Connecteur droit 8"/>
          <p:cNvCxnSpPr>
            <a:cxnSpLocks noChangeShapeType="1"/>
          </p:cNvCxnSpPr>
          <p:nvPr/>
        </p:nvCxnSpPr>
        <p:spPr bwMode="auto">
          <a:xfrm>
            <a:off x="3902520" y="2272381"/>
            <a:ext cx="3840376"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cxnSp>
        <p:nvCxnSpPr>
          <p:cNvPr id="71691" name="Connecteur droit 6"/>
          <p:cNvCxnSpPr>
            <a:cxnSpLocks noChangeShapeType="1"/>
          </p:cNvCxnSpPr>
          <p:nvPr/>
        </p:nvCxnSpPr>
        <p:spPr bwMode="auto">
          <a:xfrm>
            <a:off x="4610580" y="3038520"/>
            <a:ext cx="1120130"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19" name="ZoneTexte 18">
            <a:extLst>
              <a:ext uri="{FF2B5EF4-FFF2-40B4-BE49-F238E27FC236}">
                <a16:creationId xmlns:a16="http://schemas.microsoft.com/office/drawing/2014/main" id="{D3D33CA9-2D1C-9C48-A189-92FEA03840E7}"/>
              </a:ext>
            </a:extLst>
          </p:cNvPr>
          <p:cNvSpPr txBox="1">
            <a:spLocks noChangeArrowheads="1"/>
          </p:cNvSpPr>
          <p:nvPr/>
        </p:nvSpPr>
        <p:spPr bwMode="auto">
          <a:xfrm>
            <a:off x="5534204" y="5184799"/>
            <a:ext cx="1574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000" b="1" dirty="0">
                <a:solidFill>
                  <a:schemeClr val="tx1"/>
                </a:solidFill>
              </a:rPr>
              <a:t>AT10 CHEST Jan. 2016</a:t>
            </a:r>
          </a:p>
        </p:txBody>
      </p:sp>
      <p:cxnSp>
        <p:nvCxnSpPr>
          <p:cNvPr id="20" name="Connecteur droit 8">
            <a:extLst>
              <a:ext uri="{FF2B5EF4-FFF2-40B4-BE49-F238E27FC236}">
                <a16:creationId xmlns:a16="http://schemas.microsoft.com/office/drawing/2014/main" id="{EB8159C1-3883-7348-A51F-5F71D8764D04}"/>
              </a:ext>
            </a:extLst>
          </p:cNvPr>
          <p:cNvCxnSpPr>
            <a:cxnSpLocks noChangeShapeType="1"/>
          </p:cNvCxnSpPr>
          <p:nvPr/>
        </p:nvCxnSpPr>
        <p:spPr bwMode="auto">
          <a:xfrm>
            <a:off x="492847" y="6453336"/>
            <a:ext cx="7338586"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23" name="ZoneTexte 18">
            <a:extLst>
              <a:ext uri="{FF2B5EF4-FFF2-40B4-BE49-F238E27FC236}">
                <a16:creationId xmlns:a16="http://schemas.microsoft.com/office/drawing/2014/main" id="{4B313E8F-7886-4B49-9C7B-7E4034D3B1C2}"/>
              </a:ext>
            </a:extLst>
          </p:cNvPr>
          <p:cNvSpPr txBox="1">
            <a:spLocks noChangeArrowheads="1"/>
          </p:cNvSpPr>
          <p:nvPr/>
        </p:nvSpPr>
        <p:spPr bwMode="auto">
          <a:xfrm>
            <a:off x="63380" y="5858108"/>
            <a:ext cx="7836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800" b="1" dirty="0">
                <a:solidFill>
                  <a:schemeClr val="tx1"/>
                </a:solidFill>
              </a:rPr>
              <a:t>+ Approche agressive des facteurs de risque</a:t>
            </a:r>
          </a:p>
        </p:txBody>
      </p:sp>
    </p:spTree>
    <p:extLst>
      <p:ext uri="{BB962C8B-B14F-4D97-AF65-F5344CB8AC3E}">
        <p14:creationId xmlns:p14="http://schemas.microsoft.com/office/powerpoint/2010/main" val="39586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4A9F42-32C2-4A49-89BC-2E1167CC1CB1}"/>
              </a:ext>
            </a:extLst>
          </p:cNvPr>
          <p:cNvSpPr txBox="1"/>
          <p:nvPr/>
        </p:nvSpPr>
        <p:spPr>
          <a:xfrm>
            <a:off x="755576" y="188640"/>
            <a:ext cx="7415235" cy="1384995"/>
          </a:xfrm>
          <a:prstGeom prst="rect">
            <a:avLst/>
          </a:prstGeom>
          <a:noFill/>
        </p:spPr>
        <p:txBody>
          <a:bodyPr wrap="none" rtlCol="0">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p>
          <a:p>
            <a:endPar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1: Mr JB</a:t>
            </a:r>
            <a:endParaRPr lang="fr-FR" sz="2800" dirty="0"/>
          </a:p>
        </p:txBody>
      </p:sp>
      <p:sp>
        <p:nvSpPr>
          <p:cNvPr id="3" name="Rectangle 2">
            <a:extLst>
              <a:ext uri="{FF2B5EF4-FFF2-40B4-BE49-F238E27FC236}">
                <a16:creationId xmlns:a16="http://schemas.microsoft.com/office/drawing/2014/main" id="{E4FDCB5C-2D70-BD42-909B-222F3FF6AB2C}"/>
              </a:ext>
            </a:extLst>
          </p:cNvPr>
          <p:cNvSpPr/>
          <p:nvPr/>
        </p:nvSpPr>
        <p:spPr>
          <a:xfrm>
            <a:off x="12452" y="2060848"/>
            <a:ext cx="9468544" cy="4339650"/>
          </a:xfrm>
          <a:prstGeom prst="rect">
            <a:avLst/>
          </a:prstGeom>
        </p:spPr>
        <p:txBody>
          <a:bodyPr wrap="square">
            <a:spAutoFit/>
          </a:bodyPr>
          <a:lstStyle/>
          <a:p>
            <a:r>
              <a:rPr lang="fr-CA" sz="4400" dirty="0">
                <a:latin typeface="Arial" panose="020B0604020202020204" pitchFamily="34" charset="0"/>
                <a:ea typeface="Calibri" panose="020F0502020204030204" pitchFamily="34" charset="0"/>
              </a:rPr>
              <a:t>                      </a:t>
            </a:r>
            <a:r>
              <a:rPr lang="fr-CA" sz="4400" b="1" dirty="0">
                <a:latin typeface="Arial" panose="020B0604020202020204" pitchFamily="34" charset="0"/>
                <a:ea typeface="Calibri" panose="020F0502020204030204" pitchFamily="34" charset="0"/>
              </a:rPr>
              <a:t>Et si…..</a:t>
            </a:r>
          </a:p>
          <a:p>
            <a:r>
              <a:rPr lang="fr-CA" sz="4800" b="1" dirty="0">
                <a:latin typeface="Arial" panose="020B0604020202020204" pitchFamily="34" charset="0"/>
                <a:ea typeface="Calibri" panose="020F0502020204030204" pitchFamily="34" charset="0"/>
              </a:rPr>
              <a:t>   </a:t>
            </a:r>
          </a:p>
          <a:p>
            <a:r>
              <a:rPr lang="fr-CA" sz="4800" b="1" dirty="0">
                <a:latin typeface="Arial" panose="020B0604020202020204" pitchFamily="34" charset="0"/>
                <a:ea typeface="Calibri" panose="020F0502020204030204" pitchFamily="34" charset="0"/>
              </a:rPr>
              <a:t>  TVP Distale </a:t>
            </a:r>
            <a:r>
              <a:rPr lang="fr-CA" sz="4800" b="1" u="sng" dirty="0">
                <a:latin typeface="Arial" panose="020B0604020202020204" pitchFamily="34" charset="0"/>
                <a:ea typeface="Calibri" panose="020F0502020204030204" pitchFamily="34" charset="0"/>
              </a:rPr>
              <a:t>Non Provoquée</a:t>
            </a:r>
            <a:r>
              <a:rPr lang="fr-CA" sz="4800" b="1" dirty="0">
                <a:latin typeface="Arial" panose="020B0604020202020204" pitchFamily="34" charset="0"/>
                <a:ea typeface="Calibri" panose="020F0502020204030204" pitchFamily="34" charset="0"/>
              </a:rPr>
              <a:t> </a:t>
            </a:r>
          </a:p>
          <a:p>
            <a:r>
              <a:rPr lang="fr-CA" sz="4800" b="1" dirty="0">
                <a:latin typeface="Arial" panose="020B0604020202020204" pitchFamily="34" charset="0"/>
                <a:ea typeface="Calibri" panose="020F0502020204030204" pitchFamily="34" charset="0"/>
              </a:rPr>
              <a:t>            </a:t>
            </a:r>
            <a:r>
              <a:rPr lang="fr-CA" sz="3600" dirty="0"/>
              <a:t> </a:t>
            </a:r>
          </a:p>
          <a:p>
            <a:endParaRPr lang="fr-CA" sz="4800" dirty="0"/>
          </a:p>
          <a:p>
            <a:r>
              <a:rPr lang="fr-CA" sz="4000" dirty="0"/>
              <a:t>      </a:t>
            </a:r>
            <a:endParaRPr lang="fr-FR" sz="4000" dirty="0"/>
          </a:p>
        </p:txBody>
      </p:sp>
    </p:spTree>
    <p:extLst>
      <p:ext uri="{BB962C8B-B14F-4D97-AF65-F5344CB8AC3E}">
        <p14:creationId xmlns:p14="http://schemas.microsoft.com/office/powerpoint/2010/main" val="30799874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60427" y="496604"/>
            <a:ext cx="8064500" cy="667875"/>
          </a:xfrm>
          <a:extLst>
            <a:ext uri="{909E8E84-426E-40dd-AFC4-6F175D3DCCD1}"/>
            <a:ext uri="{91240B29-F687-4f45-9708-019B960494DF}"/>
          </a:extLst>
        </p:spPr>
        <p:txBody>
          <a:bodyPr/>
          <a:lstStyle/>
          <a:p>
            <a:pPr>
              <a:defRPr/>
            </a:pPr>
            <a:r>
              <a:rPr lang="fr-CA" sz="44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TVP </a:t>
            </a:r>
            <a:r>
              <a:rPr lang="fr-CA" sz="4400" u="sng"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Non Provoquée </a:t>
            </a:r>
            <a:r>
              <a:rPr lang="fr-CA" sz="44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Distale:</a:t>
            </a:r>
          </a:p>
        </p:txBody>
      </p:sp>
      <p:sp>
        <p:nvSpPr>
          <p:cNvPr id="73730" name="ZoneTexte 5"/>
          <p:cNvSpPr txBox="1">
            <a:spLocks noChangeArrowheads="1"/>
          </p:cNvSpPr>
          <p:nvPr/>
        </p:nvSpPr>
        <p:spPr bwMode="auto">
          <a:xfrm>
            <a:off x="1732541" y="1491279"/>
            <a:ext cx="4576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en-CA" altLang="fr-FR" sz="3200" b="1" u="sng" dirty="0">
                <a:solidFill>
                  <a:schemeClr val="tx1"/>
                </a:solidFill>
              </a:rPr>
              <a:t>To treat or not to treat</a:t>
            </a:r>
            <a:r>
              <a:rPr lang="en-CA" altLang="fr-FR" sz="3200" b="1" dirty="0">
                <a:solidFill>
                  <a:schemeClr val="tx1"/>
                </a:solidFill>
              </a:rPr>
              <a:t>!</a:t>
            </a:r>
          </a:p>
        </p:txBody>
      </p:sp>
      <p:sp>
        <p:nvSpPr>
          <p:cNvPr id="73731" name="Rectangle 6"/>
          <p:cNvSpPr>
            <a:spLocks noChangeArrowheads="1"/>
          </p:cNvSpPr>
          <p:nvPr/>
        </p:nvSpPr>
        <p:spPr bwMode="auto">
          <a:xfrm>
            <a:off x="3635375" y="3284538"/>
            <a:ext cx="3097213" cy="1008062"/>
          </a:xfrm>
          <a:prstGeom prst="rect">
            <a:avLst/>
          </a:prstGeom>
          <a:solidFill>
            <a:srgbClr val="FFFFFF"/>
          </a:solidFill>
          <a:ln w="28575" cap="rnd">
            <a:solidFill>
              <a:srgbClr val="FFFFFF"/>
            </a:solidFill>
            <a:round/>
            <a:headEnd/>
            <a:tailEnd/>
          </a:ln>
        </p:spPr>
        <p:txBody>
          <a:bodyPr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en-CA" altLang="fr-FR" sz="1800"/>
          </a:p>
        </p:txBody>
      </p:sp>
      <p:sp>
        <p:nvSpPr>
          <p:cNvPr id="73733" name="Rectangle 8"/>
          <p:cNvSpPr>
            <a:spLocks noChangeArrowheads="1"/>
          </p:cNvSpPr>
          <p:nvPr/>
        </p:nvSpPr>
        <p:spPr bwMode="auto">
          <a:xfrm>
            <a:off x="179388" y="3644900"/>
            <a:ext cx="3455987" cy="792163"/>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en-CA" altLang="fr-FR" sz="1800"/>
          </a:p>
        </p:txBody>
      </p:sp>
      <p:grpSp>
        <p:nvGrpSpPr>
          <p:cNvPr id="73734" name="Groupe 1"/>
          <p:cNvGrpSpPr>
            <a:grpSpLocks/>
          </p:cNvGrpSpPr>
          <p:nvPr/>
        </p:nvGrpSpPr>
        <p:grpSpPr bwMode="auto">
          <a:xfrm>
            <a:off x="7190928" y="494368"/>
            <a:ext cx="2133600" cy="5689600"/>
            <a:chOff x="5691106" y="1318374"/>
            <a:chExt cx="3113534" cy="5219700"/>
          </a:xfrm>
        </p:grpSpPr>
        <p:sp>
          <p:nvSpPr>
            <p:cNvPr id="73745" name="TextBox 5"/>
            <p:cNvSpPr txBox="1">
              <a:spLocks noChangeArrowheads="1"/>
            </p:cNvSpPr>
            <p:nvPr/>
          </p:nvSpPr>
          <p:spPr bwMode="auto">
            <a:xfrm>
              <a:off x="5691106" y="2190584"/>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Iliaque externe</a:t>
              </a:r>
            </a:p>
          </p:txBody>
        </p:sp>
        <p:sp>
          <p:nvSpPr>
            <p:cNvPr id="73746" name="TextBox 6"/>
            <p:cNvSpPr txBox="1">
              <a:spLocks noChangeArrowheads="1"/>
            </p:cNvSpPr>
            <p:nvPr/>
          </p:nvSpPr>
          <p:spPr bwMode="auto">
            <a:xfrm>
              <a:off x="5988502" y="4631045"/>
              <a:ext cx="150336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antérieure</a:t>
              </a:r>
            </a:p>
          </p:txBody>
        </p:sp>
        <p:sp>
          <p:nvSpPr>
            <p:cNvPr id="73747" name="TextBox 7"/>
            <p:cNvSpPr txBox="1">
              <a:spLocks noChangeArrowheads="1"/>
            </p:cNvSpPr>
            <p:nvPr/>
          </p:nvSpPr>
          <p:spPr bwMode="auto">
            <a:xfrm>
              <a:off x="5822219" y="3861068"/>
              <a:ext cx="1167462" cy="2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Poplitée</a:t>
              </a:r>
            </a:p>
          </p:txBody>
        </p:sp>
        <p:sp>
          <p:nvSpPr>
            <p:cNvPr id="73748" name="TextBox 8"/>
            <p:cNvSpPr txBox="1">
              <a:spLocks noChangeArrowheads="1"/>
            </p:cNvSpPr>
            <p:nvPr/>
          </p:nvSpPr>
          <p:spPr bwMode="auto">
            <a:xfrm>
              <a:off x="6028191" y="3356383"/>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Grande saphène</a:t>
              </a:r>
            </a:p>
          </p:txBody>
        </p:sp>
        <p:sp>
          <p:nvSpPr>
            <p:cNvPr id="73749" name="TextBox 9"/>
            <p:cNvSpPr txBox="1">
              <a:spLocks noChangeArrowheads="1"/>
            </p:cNvSpPr>
            <p:nvPr/>
          </p:nvSpPr>
          <p:spPr bwMode="auto">
            <a:xfrm>
              <a:off x="5834516" y="2966164"/>
              <a:ext cx="1657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Fémorale profonde</a:t>
              </a:r>
            </a:p>
          </p:txBody>
        </p:sp>
        <p:sp>
          <p:nvSpPr>
            <p:cNvPr id="73750" name="TextBox 10"/>
            <p:cNvSpPr txBox="1">
              <a:spLocks noChangeArrowheads="1"/>
            </p:cNvSpPr>
            <p:nvPr/>
          </p:nvSpPr>
          <p:spPr bwMode="auto">
            <a:xfrm>
              <a:off x="6135168" y="4995863"/>
              <a:ext cx="1566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postérieure</a:t>
              </a:r>
            </a:p>
          </p:txBody>
        </p:sp>
        <p:sp>
          <p:nvSpPr>
            <p:cNvPr id="73751" name="TextBox 11"/>
            <p:cNvSpPr txBox="1">
              <a:spLocks noChangeArrowheads="1"/>
            </p:cNvSpPr>
            <p:nvPr/>
          </p:nvSpPr>
          <p:spPr bwMode="auto">
            <a:xfrm>
              <a:off x="6010673" y="5993955"/>
              <a:ext cx="200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Arcade veineuse dorsale</a:t>
              </a:r>
            </a:p>
          </p:txBody>
        </p:sp>
        <p:sp>
          <p:nvSpPr>
            <p:cNvPr id="73752" name="TextBox 12"/>
            <p:cNvSpPr txBox="1">
              <a:spLocks noChangeArrowheads="1"/>
            </p:cNvSpPr>
            <p:nvPr/>
          </p:nvSpPr>
          <p:spPr bwMode="auto">
            <a:xfrm rot="5400000">
              <a:off x="7590996" y="4919217"/>
              <a:ext cx="2119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Distale</a:t>
              </a:r>
            </a:p>
          </p:txBody>
        </p:sp>
        <p:sp>
          <p:nvSpPr>
            <p:cNvPr id="73753" name="TextBox 13"/>
            <p:cNvSpPr txBox="1">
              <a:spLocks noChangeArrowheads="1"/>
            </p:cNvSpPr>
            <p:nvPr/>
          </p:nvSpPr>
          <p:spPr bwMode="auto">
            <a:xfrm rot="5400000">
              <a:off x="7400496" y="2535849"/>
              <a:ext cx="2501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Proximale</a:t>
              </a:r>
            </a:p>
          </p:txBody>
        </p:sp>
        <p:pic>
          <p:nvPicPr>
            <p:cNvPr id="73754" name="Picture 5" descr="MT775_Lower_leg(3).gif"/>
            <p:cNvPicPr>
              <a:picLocks noChangeAspect="1"/>
            </p:cNvPicPr>
            <p:nvPr/>
          </p:nvPicPr>
          <p:blipFill>
            <a:blip r:embed="rId4">
              <a:extLst>
                <a:ext uri="{28A0092B-C50C-407E-A947-70E740481C1C}">
                  <a14:useLocalDpi xmlns:a14="http://schemas.microsoft.com/office/drawing/2010/main" val="0"/>
                </a:ext>
              </a:extLst>
            </a:blip>
            <a:srcRect l="42319" r="6332"/>
            <a:stretch>
              <a:fillRect/>
            </a:stretch>
          </p:blipFill>
          <p:spPr bwMode="auto">
            <a:xfrm>
              <a:off x="6889228" y="1318374"/>
              <a:ext cx="16795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9" name="ZoneTexte 4"/>
          <p:cNvSpPr txBox="1">
            <a:spLocks noChangeArrowheads="1"/>
          </p:cNvSpPr>
          <p:nvPr/>
        </p:nvSpPr>
        <p:spPr bwMode="auto">
          <a:xfrm>
            <a:off x="5252886" y="6410558"/>
            <a:ext cx="275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b="1" dirty="0">
                <a:solidFill>
                  <a:schemeClr val="tx1"/>
                </a:solidFill>
              </a:rPr>
              <a:t>AT10 CHEST Mars 2016</a:t>
            </a:r>
          </a:p>
        </p:txBody>
      </p:sp>
      <p:sp>
        <p:nvSpPr>
          <p:cNvPr id="28" name="Rectangle 8">
            <a:extLst>
              <a:ext uri="{FF2B5EF4-FFF2-40B4-BE49-F238E27FC236}">
                <a16:creationId xmlns:a16="http://schemas.microsoft.com/office/drawing/2014/main" id="{97E252CA-3CBF-D243-B90B-EC1B9A378A2E}"/>
              </a:ext>
            </a:extLst>
          </p:cNvPr>
          <p:cNvSpPr>
            <a:spLocks noChangeArrowheads="1"/>
          </p:cNvSpPr>
          <p:nvPr/>
        </p:nvSpPr>
        <p:spPr bwMode="auto">
          <a:xfrm>
            <a:off x="96550" y="2546547"/>
            <a:ext cx="7537465" cy="3781035"/>
          </a:xfrm>
          <a:prstGeom prst="rect">
            <a:avLst/>
          </a:prstGeom>
          <a:solidFill>
            <a:srgbClr val="FFFFFF"/>
          </a:solidFill>
          <a:ln w="28575" cap="rnd">
            <a:solidFill>
              <a:srgbClr val="FFFFFF"/>
            </a:solidFill>
            <a:round/>
            <a:headEnd/>
            <a:tailEnd/>
          </a:ln>
        </p:spPr>
        <p:txBody>
          <a:bodyPr wrap="squar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spcBef>
                <a:spcPct val="0"/>
              </a:spcBef>
              <a:buClrTx/>
              <a:buFontTx/>
              <a:buNone/>
            </a:pPr>
            <a:r>
              <a:rPr lang="fr-CA" altLang="fr-FR" dirty="0">
                <a:solidFill>
                  <a:schemeClr val="tx1"/>
                </a:solidFill>
              </a:rPr>
              <a:t>Chez les patients avec </a:t>
            </a:r>
            <a:r>
              <a:rPr lang="fr-CA" altLang="fr-FR" b="1" dirty="0">
                <a:solidFill>
                  <a:schemeClr val="tx1"/>
                </a:solidFill>
              </a:rPr>
              <a:t>TPP</a:t>
            </a:r>
            <a:r>
              <a:rPr lang="fr-CA" altLang="fr-FR" dirty="0">
                <a:solidFill>
                  <a:schemeClr val="tx1"/>
                </a:solidFill>
              </a:rPr>
              <a:t> </a:t>
            </a:r>
            <a:r>
              <a:rPr lang="fr-CA" altLang="fr-FR" b="1" dirty="0">
                <a:solidFill>
                  <a:schemeClr val="tx1"/>
                </a:solidFill>
              </a:rPr>
              <a:t>distale non provoquée SANS</a:t>
            </a:r>
            <a:r>
              <a:rPr lang="fr-CA" altLang="fr-FR" dirty="0">
                <a:solidFill>
                  <a:schemeClr val="tx1"/>
                </a:solidFill>
              </a:rPr>
              <a:t> symptômes sévères ou facteurs de risque d’extension, on </a:t>
            </a:r>
            <a:r>
              <a:rPr lang="fr-CA" altLang="fr-FR" b="1" dirty="0">
                <a:solidFill>
                  <a:schemeClr val="tx1"/>
                </a:solidFill>
              </a:rPr>
              <a:t>suggère des </a:t>
            </a:r>
            <a:r>
              <a:rPr lang="fr-CA" altLang="fr-FR" sz="2800" b="1" dirty="0" err="1">
                <a:solidFill>
                  <a:schemeClr val="tx1"/>
                </a:solidFill>
              </a:rPr>
              <a:t>dopplers</a:t>
            </a:r>
            <a:r>
              <a:rPr lang="fr-CA" altLang="fr-FR" sz="2800" b="1" dirty="0">
                <a:solidFill>
                  <a:schemeClr val="tx1"/>
                </a:solidFill>
              </a:rPr>
              <a:t> sériés</a:t>
            </a:r>
            <a:r>
              <a:rPr lang="fr-CA" altLang="fr-FR" dirty="0">
                <a:solidFill>
                  <a:schemeClr val="tx1"/>
                </a:solidFill>
              </a:rPr>
              <a:t>, pendant 2 semaines, plutôt qu’un traitement d’anticoagulants </a:t>
            </a:r>
            <a:r>
              <a:rPr lang="fr-CA" altLang="fr-FR" sz="1400" dirty="0">
                <a:solidFill>
                  <a:schemeClr val="tx1"/>
                </a:solidFill>
              </a:rPr>
              <a:t>(Grade 2C).</a:t>
            </a:r>
          </a:p>
          <a:p>
            <a:pPr eaLnBrk="1" hangingPunct="1">
              <a:spcBef>
                <a:spcPct val="0"/>
              </a:spcBef>
              <a:buClrTx/>
              <a:buFontTx/>
              <a:buNone/>
            </a:pPr>
            <a:endParaRPr lang="fr-CA" altLang="fr-FR" dirty="0">
              <a:solidFill>
                <a:schemeClr val="tx1"/>
              </a:solidFill>
            </a:endParaRPr>
          </a:p>
          <a:p>
            <a:pPr eaLnBrk="1" hangingPunct="1">
              <a:spcBef>
                <a:spcPct val="0"/>
              </a:spcBef>
              <a:buClrTx/>
              <a:buFontTx/>
              <a:buNone/>
            </a:pPr>
            <a:r>
              <a:rPr lang="fr-CA" altLang="fr-FR" dirty="0">
                <a:solidFill>
                  <a:schemeClr val="tx1"/>
                </a:solidFill>
              </a:rPr>
              <a:t>On ne recommande aucun traitement d’anticoagulants s’il n’y a pas d’extension du thrombus </a:t>
            </a:r>
            <a:r>
              <a:rPr lang="fr-CA" altLang="fr-FR" sz="1800" dirty="0">
                <a:solidFill>
                  <a:schemeClr val="tx1"/>
                </a:solidFill>
              </a:rPr>
              <a:t>(grade 1B).</a:t>
            </a:r>
          </a:p>
          <a:p>
            <a:pPr eaLnBrk="1" hangingPunct="1">
              <a:spcBef>
                <a:spcPct val="0"/>
              </a:spcBef>
              <a:buClrTx/>
              <a:buFontTx/>
              <a:buNone/>
            </a:pPr>
            <a:r>
              <a:rPr lang="fr-CA" altLang="fr-FR" dirty="0">
                <a:solidFill>
                  <a:schemeClr val="tx1"/>
                </a:solidFill>
              </a:rPr>
              <a:t>On recommande un traitement d’anticoagulants s’il y a extension du thrombus en distal </a:t>
            </a:r>
            <a:r>
              <a:rPr lang="fr-CA" altLang="fr-FR" sz="1400" dirty="0">
                <a:solidFill>
                  <a:schemeClr val="tx1"/>
                </a:solidFill>
              </a:rPr>
              <a:t>(Grade 2C) </a:t>
            </a:r>
            <a:r>
              <a:rPr lang="fr-CA" altLang="fr-FR" dirty="0">
                <a:solidFill>
                  <a:schemeClr val="tx1"/>
                </a:solidFill>
              </a:rPr>
              <a:t>ou proximal </a:t>
            </a:r>
            <a:r>
              <a:rPr lang="fr-CA" altLang="fr-FR" sz="1400" dirty="0">
                <a:solidFill>
                  <a:schemeClr val="tx1"/>
                </a:solidFill>
              </a:rPr>
              <a:t>(Grade 1B).</a:t>
            </a:r>
          </a:p>
          <a:p>
            <a:pPr eaLnBrk="1" hangingPunct="1">
              <a:spcBef>
                <a:spcPct val="0"/>
              </a:spcBef>
              <a:buClrTx/>
              <a:buFontTx/>
              <a:buNone/>
            </a:pPr>
            <a:endParaRPr lang="fr-CA" altLang="fr-FR" dirty="0">
              <a:solidFill>
                <a:schemeClr val="tx1"/>
              </a:solidFill>
            </a:endParaRPr>
          </a:p>
        </p:txBody>
      </p:sp>
      <p:cxnSp>
        <p:nvCxnSpPr>
          <p:cNvPr id="55" name="Connecteur droit 8">
            <a:extLst>
              <a:ext uri="{FF2B5EF4-FFF2-40B4-BE49-F238E27FC236}">
                <a16:creationId xmlns:a16="http://schemas.microsoft.com/office/drawing/2014/main" id="{A7BF0E55-A3C9-634E-8EED-FED90E3B0AE4}"/>
              </a:ext>
            </a:extLst>
          </p:cNvPr>
          <p:cNvCxnSpPr>
            <a:cxnSpLocks noChangeShapeType="1"/>
          </p:cNvCxnSpPr>
          <p:nvPr/>
        </p:nvCxnSpPr>
        <p:spPr bwMode="auto">
          <a:xfrm>
            <a:off x="2267744" y="3571934"/>
            <a:ext cx="4608512"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cxnSp>
        <p:nvCxnSpPr>
          <p:cNvPr id="21" name="Connecteur droit 8">
            <a:extLst>
              <a:ext uri="{FF2B5EF4-FFF2-40B4-BE49-F238E27FC236}">
                <a16:creationId xmlns:a16="http://schemas.microsoft.com/office/drawing/2014/main" id="{D1AAE0D6-C66C-504F-AAB9-58E659BABC33}"/>
              </a:ext>
            </a:extLst>
          </p:cNvPr>
          <p:cNvCxnSpPr>
            <a:cxnSpLocks noChangeShapeType="1"/>
          </p:cNvCxnSpPr>
          <p:nvPr/>
        </p:nvCxnSpPr>
        <p:spPr bwMode="auto">
          <a:xfrm>
            <a:off x="3066648" y="3933056"/>
            <a:ext cx="3024336"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626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5"/>
          <p:cNvSpPr txBox="1">
            <a:spLocks noChangeArrowheads="1"/>
          </p:cNvSpPr>
          <p:nvPr/>
        </p:nvSpPr>
        <p:spPr bwMode="auto">
          <a:xfrm>
            <a:off x="69093" y="3606784"/>
            <a:ext cx="78390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AutoNum type="arabicParenR"/>
            </a:pPr>
            <a:r>
              <a:rPr lang="fr-CA" altLang="fr-FR">
                <a:solidFill>
                  <a:schemeClr val="tx1"/>
                </a:solidFill>
              </a:rPr>
              <a:t>Symptômes sévères (?)</a:t>
            </a:r>
          </a:p>
          <a:p>
            <a:pPr eaLnBrk="1" hangingPunct="1">
              <a:lnSpc>
                <a:spcPct val="100000"/>
              </a:lnSpc>
              <a:spcBef>
                <a:spcPct val="0"/>
              </a:spcBef>
              <a:buClrTx/>
              <a:buFontTx/>
              <a:buAutoNum type="arabicParenR"/>
            </a:pPr>
            <a:r>
              <a:rPr lang="fr-CA" altLang="fr-FR">
                <a:solidFill>
                  <a:schemeClr val="tx1"/>
                </a:solidFill>
              </a:rPr>
              <a:t>D-dimer +</a:t>
            </a:r>
          </a:p>
          <a:p>
            <a:pPr eaLnBrk="1" hangingPunct="1">
              <a:lnSpc>
                <a:spcPct val="100000"/>
              </a:lnSpc>
              <a:spcBef>
                <a:spcPct val="0"/>
              </a:spcBef>
              <a:buClrTx/>
              <a:buFontTx/>
              <a:buAutoNum type="arabicParenR"/>
            </a:pPr>
            <a:r>
              <a:rPr lang="fr-CA" altLang="fr-FR">
                <a:solidFill>
                  <a:schemeClr val="tx1"/>
                </a:solidFill>
              </a:rPr>
              <a:t>Thrombose extensive: long. &gt; 5cm ou diam. &gt;7mm </a:t>
            </a:r>
          </a:p>
          <a:p>
            <a:pPr eaLnBrk="1" hangingPunct="1">
              <a:lnSpc>
                <a:spcPct val="100000"/>
              </a:lnSpc>
              <a:spcBef>
                <a:spcPct val="0"/>
              </a:spcBef>
              <a:buClrTx/>
              <a:buFontTx/>
              <a:buNone/>
            </a:pPr>
            <a:r>
              <a:rPr lang="fr-CA" altLang="fr-FR">
                <a:solidFill>
                  <a:schemeClr val="tx1"/>
                </a:solidFill>
              </a:rPr>
              <a:t>4) Thrombose proche veines proximales</a:t>
            </a:r>
          </a:p>
          <a:p>
            <a:pPr eaLnBrk="1" hangingPunct="1">
              <a:lnSpc>
                <a:spcPct val="100000"/>
              </a:lnSpc>
              <a:spcBef>
                <a:spcPct val="0"/>
              </a:spcBef>
              <a:buClrTx/>
              <a:buFontTx/>
              <a:buNone/>
            </a:pPr>
            <a:r>
              <a:rPr lang="fr-CA" altLang="fr-FR">
                <a:solidFill>
                  <a:schemeClr val="tx1"/>
                </a:solidFill>
              </a:rPr>
              <a:t>5 ) Facteur de risque non réversible </a:t>
            </a:r>
            <a:r>
              <a:rPr lang="fr-CA" altLang="fr-FR" sz="2000">
                <a:solidFill>
                  <a:schemeClr val="tx1"/>
                </a:solidFill>
              </a:rPr>
              <a:t>(immobilisation, cancer)</a:t>
            </a:r>
          </a:p>
          <a:p>
            <a:pPr eaLnBrk="1" hangingPunct="1">
              <a:lnSpc>
                <a:spcPct val="100000"/>
              </a:lnSpc>
              <a:spcBef>
                <a:spcPct val="0"/>
              </a:spcBef>
              <a:buClrTx/>
              <a:buFontTx/>
              <a:buNone/>
            </a:pPr>
            <a:r>
              <a:rPr lang="fr-CA" altLang="fr-FR">
                <a:solidFill>
                  <a:schemeClr val="tx1"/>
                </a:solidFill>
              </a:rPr>
              <a:t>6)  Hospitalisation</a:t>
            </a:r>
          </a:p>
          <a:p>
            <a:pPr eaLnBrk="1" hangingPunct="1">
              <a:lnSpc>
                <a:spcPct val="100000"/>
              </a:lnSpc>
              <a:spcBef>
                <a:spcPct val="0"/>
              </a:spcBef>
              <a:buClrTx/>
              <a:buFontTx/>
              <a:buNone/>
            </a:pPr>
            <a:r>
              <a:rPr lang="fr-CA" altLang="fr-FR">
                <a:solidFill>
                  <a:schemeClr val="tx1"/>
                </a:solidFill>
              </a:rPr>
              <a:t>7)  Doppler de suivi non disponible (1 sem. – 2 sem.)</a:t>
            </a:r>
          </a:p>
          <a:p>
            <a:pPr eaLnBrk="1" hangingPunct="1">
              <a:lnSpc>
                <a:spcPct val="100000"/>
              </a:lnSpc>
              <a:spcBef>
                <a:spcPct val="0"/>
              </a:spcBef>
              <a:buClrTx/>
              <a:buFontTx/>
              <a:buNone/>
            </a:pPr>
            <a:endParaRPr lang="fr-CA" altLang="fr-FR" b="1">
              <a:solidFill>
                <a:schemeClr val="tx1"/>
              </a:solidFill>
            </a:endParaRPr>
          </a:p>
        </p:txBody>
      </p:sp>
      <p:sp>
        <p:nvSpPr>
          <p:cNvPr id="75778" name="ZoneTexte 8"/>
          <p:cNvSpPr txBox="1">
            <a:spLocks noChangeArrowheads="1"/>
          </p:cNvSpPr>
          <p:nvPr/>
        </p:nvSpPr>
        <p:spPr bwMode="auto">
          <a:xfrm>
            <a:off x="1979613" y="2997200"/>
            <a:ext cx="46810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800" b="1">
                <a:solidFill>
                  <a:schemeClr val="tx1"/>
                </a:solidFill>
              </a:rPr>
              <a:t>Facteur risque extension</a:t>
            </a:r>
            <a:r>
              <a:rPr lang="fr-CA" altLang="fr-FR" sz="2800">
                <a:solidFill>
                  <a:schemeClr val="tx1"/>
                </a:solidFill>
              </a:rPr>
              <a:t>*:</a:t>
            </a:r>
          </a:p>
        </p:txBody>
      </p:sp>
      <p:grpSp>
        <p:nvGrpSpPr>
          <p:cNvPr id="75780" name="Groupe 1"/>
          <p:cNvGrpSpPr>
            <a:grpSpLocks/>
          </p:cNvGrpSpPr>
          <p:nvPr/>
        </p:nvGrpSpPr>
        <p:grpSpPr bwMode="auto">
          <a:xfrm>
            <a:off x="7489502" y="1453902"/>
            <a:ext cx="1979042" cy="4133036"/>
            <a:chOff x="5691106" y="1318374"/>
            <a:chExt cx="3113534" cy="5219700"/>
          </a:xfrm>
        </p:grpSpPr>
        <p:sp>
          <p:nvSpPr>
            <p:cNvPr id="75785" name="TextBox 5"/>
            <p:cNvSpPr txBox="1">
              <a:spLocks noChangeArrowheads="1"/>
            </p:cNvSpPr>
            <p:nvPr/>
          </p:nvSpPr>
          <p:spPr bwMode="auto">
            <a:xfrm>
              <a:off x="5691106" y="2190584"/>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Iliaque externe</a:t>
              </a:r>
            </a:p>
          </p:txBody>
        </p:sp>
        <p:sp>
          <p:nvSpPr>
            <p:cNvPr id="75786" name="TextBox 6"/>
            <p:cNvSpPr txBox="1">
              <a:spLocks noChangeArrowheads="1"/>
            </p:cNvSpPr>
            <p:nvPr/>
          </p:nvSpPr>
          <p:spPr bwMode="auto">
            <a:xfrm>
              <a:off x="5988502" y="4631045"/>
              <a:ext cx="150336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antérieure</a:t>
              </a:r>
            </a:p>
          </p:txBody>
        </p:sp>
        <p:sp>
          <p:nvSpPr>
            <p:cNvPr id="75787" name="TextBox 7"/>
            <p:cNvSpPr txBox="1">
              <a:spLocks noChangeArrowheads="1"/>
            </p:cNvSpPr>
            <p:nvPr/>
          </p:nvSpPr>
          <p:spPr bwMode="auto">
            <a:xfrm>
              <a:off x="5922371" y="3861068"/>
              <a:ext cx="1407847" cy="2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Poplitée</a:t>
              </a:r>
            </a:p>
          </p:txBody>
        </p:sp>
        <p:sp>
          <p:nvSpPr>
            <p:cNvPr id="75788" name="TextBox 8"/>
            <p:cNvSpPr txBox="1">
              <a:spLocks noChangeArrowheads="1"/>
            </p:cNvSpPr>
            <p:nvPr/>
          </p:nvSpPr>
          <p:spPr bwMode="auto">
            <a:xfrm>
              <a:off x="6028191" y="3356383"/>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Grande saphène</a:t>
              </a:r>
            </a:p>
          </p:txBody>
        </p:sp>
        <p:sp>
          <p:nvSpPr>
            <p:cNvPr id="75789" name="TextBox 9"/>
            <p:cNvSpPr txBox="1">
              <a:spLocks noChangeArrowheads="1"/>
            </p:cNvSpPr>
            <p:nvPr/>
          </p:nvSpPr>
          <p:spPr bwMode="auto">
            <a:xfrm>
              <a:off x="5834516" y="2966164"/>
              <a:ext cx="16573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Fémorale profonde</a:t>
              </a:r>
            </a:p>
          </p:txBody>
        </p:sp>
        <p:sp>
          <p:nvSpPr>
            <p:cNvPr id="75790" name="TextBox 10"/>
            <p:cNvSpPr txBox="1">
              <a:spLocks noChangeArrowheads="1"/>
            </p:cNvSpPr>
            <p:nvPr/>
          </p:nvSpPr>
          <p:spPr bwMode="auto">
            <a:xfrm>
              <a:off x="6135168" y="4995863"/>
              <a:ext cx="1566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postérieure</a:t>
              </a:r>
            </a:p>
          </p:txBody>
        </p:sp>
        <p:sp>
          <p:nvSpPr>
            <p:cNvPr id="75791" name="TextBox 11"/>
            <p:cNvSpPr txBox="1">
              <a:spLocks noChangeArrowheads="1"/>
            </p:cNvSpPr>
            <p:nvPr/>
          </p:nvSpPr>
          <p:spPr bwMode="auto">
            <a:xfrm>
              <a:off x="6010673" y="5993955"/>
              <a:ext cx="200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Arcade veineuse dorsale</a:t>
              </a:r>
            </a:p>
          </p:txBody>
        </p:sp>
        <p:sp>
          <p:nvSpPr>
            <p:cNvPr id="75792" name="TextBox 12"/>
            <p:cNvSpPr txBox="1">
              <a:spLocks noChangeArrowheads="1"/>
            </p:cNvSpPr>
            <p:nvPr/>
          </p:nvSpPr>
          <p:spPr bwMode="auto">
            <a:xfrm rot="5400000">
              <a:off x="7590996" y="4919217"/>
              <a:ext cx="2119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Distale</a:t>
              </a:r>
            </a:p>
          </p:txBody>
        </p:sp>
        <p:sp>
          <p:nvSpPr>
            <p:cNvPr id="75793" name="TextBox 13"/>
            <p:cNvSpPr txBox="1">
              <a:spLocks noChangeArrowheads="1"/>
            </p:cNvSpPr>
            <p:nvPr/>
          </p:nvSpPr>
          <p:spPr bwMode="auto">
            <a:xfrm rot="5400000">
              <a:off x="7400496" y="2535849"/>
              <a:ext cx="2501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400" b="1"/>
                <a:t>Proximale</a:t>
              </a:r>
            </a:p>
          </p:txBody>
        </p:sp>
        <p:pic>
          <p:nvPicPr>
            <p:cNvPr id="75794" name="Picture 5" descr="MT775_Lower_leg(3).gif"/>
            <p:cNvPicPr>
              <a:picLocks noChangeAspect="1"/>
            </p:cNvPicPr>
            <p:nvPr/>
          </p:nvPicPr>
          <p:blipFill>
            <a:blip r:embed="rId4">
              <a:extLst>
                <a:ext uri="{28A0092B-C50C-407E-A947-70E740481C1C}">
                  <a14:useLocalDpi xmlns:a14="http://schemas.microsoft.com/office/drawing/2010/main" val="0"/>
                </a:ext>
              </a:extLst>
            </a:blip>
            <a:srcRect l="42319" r="6332"/>
            <a:stretch>
              <a:fillRect/>
            </a:stretch>
          </p:blipFill>
          <p:spPr bwMode="auto">
            <a:xfrm>
              <a:off x="6889228" y="1318374"/>
              <a:ext cx="16795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ZoneTexte 4"/>
          <p:cNvSpPr txBox="1">
            <a:spLocks noChangeArrowheads="1"/>
          </p:cNvSpPr>
          <p:nvPr/>
        </p:nvSpPr>
        <p:spPr bwMode="auto">
          <a:xfrm>
            <a:off x="6576691" y="6555110"/>
            <a:ext cx="161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000" b="1">
                <a:solidFill>
                  <a:schemeClr val="tx1"/>
                </a:solidFill>
              </a:rPr>
              <a:t>AT10 CHEST Mars 2016</a:t>
            </a:r>
          </a:p>
        </p:txBody>
      </p:sp>
      <p:sp>
        <p:nvSpPr>
          <p:cNvPr id="21" name="Title 3"/>
          <p:cNvSpPr>
            <a:spLocks noGrp="1"/>
          </p:cNvSpPr>
          <p:nvPr>
            <p:ph type="title"/>
            <p:custDataLst>
              <p:tags r:id="rId1"/>
            </p:custDataLst>
          </p:nvPr>
        </p:nvSpPr>
        <p:spPr>
          <a:xfrm>
            <a:off x="323528" y="413627"/>
            <a:ext cx="8064500" cy="667875"/>
          </a:xfrm>
          <a:extLst>
            <a:ext uri="{909E8E84-426E-40dd-AFC4-6F175D3DCCD1}"/>
            <a:ext uri="{91240B29-F687-4f45-9708-019B960494DF}"/>
          </a:extLst>
        </p:spPr>
        <p:txBody>
          <a:bodyPr/>
          <a:lstStyle/>
          <a:p>
            <a:pPr>
              <a:defRPr/>
            </a:pPr>
            <a:r>
              <a:rPr lang="fr-CA" sz="44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TVP </a:t>
            </a:r>
            <a:r>
              <a:rPr lang="fr-CA" sz="4400" u="sng"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Non Provoquée </a:t>
            </a:r>
            <a:r>
              <a:rPr lang="fr-CA" sz="44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Distale:</a:t>
            </a:r>
          </a:p>
        </p:txBody>
      </p:sp>
      <p:sp>
        <p:nvSpPr>
          <p:cNvPr id="2" name="ZoneTexte 1">
            <a:extLst>
              <a:ext uri="{FF2B5EF4-FFF2-40B4-BE49-F238E27FC236}">
                <a16:creationId xmlns:a16="http://schemas.microsoft.com/office/drawing/2014/main" id="{EDAB9566-7996-1D4B-AC89-C9273C1F36D1}"/>
              </a:ext>
            </a:extLst>
          </p:cNvPr>
          <p:cNvSpPr txBox="1"/>
          <p:nvPr/>
        </p:nvSpPr>
        <p:spPr>
          <a:xfrm>
            <a:off x="35132" y="1140746"/>
            <a:ext cx="8675452" cy="1631216"/>
          </a:xfrm>
          <a:prstGeom prst="rect">
            <a:avLst/>
          </a:prstGeom>
          <a:noFill/>
        </p:spPr>
        <p:txBody>
          <a:bodyPr wrap="none" rtlCol="0">
            <a:spAutoFit/>
          </a:bodyPr>
          <a:lstStyle/>
          <a:p>
            <a:r>
              <a:rPr lang="fr-CA" sz="2400"/>
              <a:t>Chez les patients avec une TPP distale non provoquée </a:t>
            </a:r>
            <a:r>
              <a:rPr lang="fr-CA" sz="2400" b="1"/>
              <a:t>AVEC</a:t>
            </a:r>
            <a:r>
              <a:rPr lang="fr-CA" sz="2400"/>
              <a:t> </a:t>
            </a:r>
          </a:p>
          <a:p>
            <a:r>
              <a:rPr lang="fr-CA" sz="2400"/>
              <a:t>symptômes sévères ou facteurs risque d’extension </a:t>
            </a:r>
          </a:p>
          <a:p>
            <a:r>
              <a:rPr lang="fr-CA" sz="2400"/>
              <a:t>on suggère de </a:t>
            </a:r>
            <a:r>
              <a:rPr lang="fr-CA" sz="2400" b="1"/>
              <a:t>traiter</a:t>
            </a:r>
            <a:r>
              <a:rPr lang="fr-CA" sz="2800" b="1"/>
              <a:t> </a:t>
            </a:r>
            <a:r>
              <a:rPr lang="fr-CA" sz="2400" b="1"/>
              <a:t>avec anticoagulants</a:t>
            </a:r>
          </a:p>
          <a:p>
            <a:r>
              <a:rPr lang="fr-CA" sz="2400"/>
              <a:t>plutôt que de faire doppler sériés. </a:t>
            </a:r>
            <a:r>
              <a:rPr lang="fr-CA" sz="1400"/>
              <a:t>(Grade 2C)</a:t>
            </a:r>
          </a:p>
        </p:txBody>
      </p:sp>
      <p:cxnSp>
        <p:nvCxnSpPr>
          <p:cNvPr id="29" name="Connecteur droit 2">
            <a:extLst>
              <a:ext uri="{FF2B5EF4-FFF2-40B4-BE49-F238E27FC236}">
                <a16:creationId xmlns:a16="http://schemas.microsoft.com/office/drawing/2014/main" id="{662C3E7E-770A-3E4F-B38E-34165F0046DD}"/>
              </a:ext>
            </a:extLst>
          </p:cNvPr>
          <p:cNvCxnSpPr>
            <a:cxnSpLocks noChangeShapeType="1"/>
          </p:cNvCxnSpPr>
          <p:nvPr/>
        </p:nvCxnSpPr>
        <p:spPr bwMode="auto">
          <a:xfrm>
            <a:off x="1835696" y="1916832"/>
            <a:ext cx="5112568"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cxnSp>
        <p:nvCxnSpPr>
          <p:cNvPr id="19" name="Connecteur droit 2">
            <a:extLst>
              <a:ext uri="{FF2B5EF4-FFF2-40B4-BE49-F238E27FC236}">
                <a16:creationId xmlns:a16="http://schemas.microsoft.com/office/drawing/2014/main" id="{60295CDF-4B76-3943-9E7D-58C43770C1CF}"/>
              </a:ext>
            </a:extLst>
          </p:cNvPr>
          <p:cNvCxnSpPr>
            <a:cxnSpLocks noChangeShapeType="1"/>
          </p:cNvCxnSpPr>
          <p:nvPr/>
        </p:nvCxnSpPr>
        <p:spPr bwMode="auto">
          <a:xfrm>
            <a:off x="2123728" y="2348880"/>
            <a:ext cx="3960440"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6015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112278" y="5310251"/>
            <a:ext cx="97625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3200" b="1" u="sng" dirty="0">
                <a:solidFill>
                  <a:srgbClr val="255F7F"/>
                </a:solidFill>
                <a:latin typeface="Segoe UI"/>
              </a:rPr>
              <a:t>Seulement 15 % des TVP distales  se compliqueront d’une EP ou Extension Proximale (!?)</a:t>
            </a:r>
            <a:endParaRPr lang="fr-CA" altLang="x-none" sz="3200" u="sng" dirty="0">
              <a:solidFill>
                <a:srgbClr val="255F7F"/>
              </a:solidFill>
              <a:latin typeface="Segoe UI"/>
            </a:endParaRPr>
          </a:p>
        </p:txBody>
      </p:sp>
      <p:sp>
        <p:nvSpPr>
          <p:cNvPr id="2" name="Title 1">
            <a:extLst>
              <a:ext uri="{FF2B5EF4-FFF2-40B4-BE49-F238E27FC236}">
                <a16:creationId xmlns:a16="http://schemas.microsoft.com/office/drawing/2014/main" id="{04F0477A-3459-4964-AFB8-65E956B88766}"/>
              </a:ext>
            </a:extLst>
          </p:cNvPr>
          <p:cNvSpPr>
            <a:spLocks noGrp="1"/>
          </p:cNvSpPr>
          <p:nvPr>
            <p:ph type="title"/>
          </p:nvPr>
        </p:nvSpPr>
        <p:spPr>
          <a:xfrm>
            <a:off x="179512" y="218492"/>
            <a:ext cx="9144000" cy="1086451"/>
          </a:xfrm>
        </p:spPr>
        <p:txBody>
          <a:bodyPr/>
          <a:lstStyle/>
          <a:p>
            <a:r>
              <a:rPr lang="fr-CA" sz="48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TVP: </a:t>
            </a:r>
            <a:br>
              <a:rPr lang="fr-CA"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28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Échographie proximale vs membre inférieur entier</a:t>
            </a:r>
            <a:r>
              <a:rPr lang="en-CA" sz="2800" spc="-50" dirty="0"/>
              <a:t> </a:t>
            </a:r>
            <a:endParaRPr lang="en-US" sz="2800" spc="-50" dirty="0"/>
          </a:p>
        </p:txBody>
      </p:sp>
      <p:sp>
        <p:nvSpPr>
          <p:cNvPr id="3" name="Content Placeholder 2">
            <a:extLst>
              <a:ext uri="{FF2B5EF4-FFF2-40B4-BE49-F238E27FC236}">
                <a16:creationId xmlns:a16="http://schemas.microsoft.com/office/drawing/2014/main" id="{87E2878D-A6BF-4016-920F-C5AADF6615DC}"/>
              </a:ext>
            </a:extLst>
          </p:cNvPr>
          <p:cNvSpPr>
            <a:spLocks noGrp="1"/>
          </p:cNvSpPr>
          <p:nvPr>
            <p:ph idx="1"/>
          </p:nvPr>
        </p:nvSpPr>
        <p:spPr>
          <a:xfrm>
            <a:off x="366041" y="1930335"/>
            <a:ext cx="5056887" cy="2904385"/>
          </a:xfrm>
        </p:spPr>
        <p:txBody>
          <a:bodyPr/>
          <a:lstStyle/>
          <a:p>
            <a:pPr marL="0" indent="0">
              <a:lnSpc>
                <a:spcPct val="90000"/>
              </a:lnSpc>
              <a:spcAft>
                <a:spcPts val="400"/>
              </a:spcAft>
              <a:buNone/>
            </a:pPr>
            <a:r>
              <a:rPr lang="fr-FR" sz="1800" b="1" dirty="0"/>
              <a:t>Justification à ne pas procéder à des examens de routine des veines distales : </a:t>
            </a:r>
          </a:p>
          <a:p>
            <a:pPr marL="342900" indent="-342900">
              <a:lnSpc>
                <a:spcPct val="90000"/>
              </a:lnSpc>
              <a:buFont typeface="+mj-lt"/>
              <a:buAutoNum type="arabicPeriod"/>
            </a:pPr>
            <a:r>
              <a:rPr lang="fr-FR" sz="1400" dirty="0"/>
              <a:t>Une autre évaluation peut déjà indiquer que la présence d’une TVP est soit peu probable ou qu’il y a peu de chances qu’elle cause des complications si elle est présente</a:t>
            </a:r>
          </a:p>
          <a:p>
            <a:pPr marL="342900" indent="-342900">
              <a:lnSpc>
                <a:spcPct val="90000"/>
              </a:lnSpc>
              <a:buFont typeface="+mj-lt"/>
              <a:buAutoNum type="arabicPeriod"/>
            </a:pPr>
            <a:r>
              <a:rPr lang="fr-FR" sz="1400" dirty="0"/>
              <a:t>Si ces conditions ne sont pas remplies, on peut procéder à une autre échographie proximale après 1 semaine afin de détecter une extension possible de la TVP </a:t>
            </a:r>
          </a:p>
          <a:p>
            <a:pPr marL="342900" indent="-342900">
              <a:lnSpc>
                <a:spcPct val="90000"/>
              </a:lnSpc>
              <a:buFont typeface="+mj-lt"/>
              <a:buAutoNum type="arabicPeriod"/>
            </a:pPr>
            <a:r>
              <a:rPr lang="fr-FR" sz="1400" dirty="0"/>
              <a:t>Les constatations de faux positifs de TVP se produisent plus souvent par des examens échographiques des veines distales par ra</a:t>
            </a:r>
            <a:r>
              <a:rPr lang="en-CA" sz="1400" dirty="0" err="1"/>
              <a:t>pport</a:t>
            </a:r>
            <a:r>
              <a:rPr lang="en-CA" sz="1400" dirty="0"/>
              <a:t> aux </a:t>
            </a:r>
            <a:r>
              <a:rPr lang="en-CA" sz="1400" dirty="0" err="1"/>
              <a:t>veines</a:t>
            </a:r>
            <a:r>
              <a:rPr lang="en-CA" sz="1400" dirty="0"/>
              <a:t> </a:t>
            </a:r>
            <a:r>
              <a:rPr lang="en-CA" sz="1400" dirty="0" err="1"/>
              <a:t>proximales</a:t>
            </a:r>
            <a:endParaRPr lang="en-CA" sz="1400" baseline="30000" dirty="0"/>
          </a:p>
        </p:txBody>
      </p:sp>
      <p:sp>
        <p:nvSpPr>
          <p:cNvPr id="25" name="TextBox 5"/>
          <p:cNvSpPr txBox="1">
            <a:spLocks noChangeArrowheads="1"/>
          </p:cNvSpPr>
          <p:nvPr/>
        </p:nvSpPr>
        <p:spPr bwMode="auto">
          <a:xfrm>
            <a:off x="5638534" y="2182812"/>
            <a:ext cx="10933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dirty="0">
                <a:solidFill>
                  <a:prstClr val="black"/>
                </a:solidFill>
                <a:latin typeface="Segoe UI"/>
              </a:rPr>
              <a:t>Iliaque externe</a:t>
            </a:r>
          </a:p>
        </p:txBody>
      </p:sp>
      <p:sp>
        <p:nvSpPr>
          <p:cNvPr id="26" name="TextBox 6"/>
          <p:cNvSpPr txBox="1">
            <a:spLocks noChangeArrowheads="1"/>
          </p:cNvSpPr>
          <p:nvPr/>
        </p:nvSpPr>
        <p:spPr bwMode="auto">
          <a:xfrm>
            <a:off x="5638535" y="3922333"/>
            <a:ext cx="12581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dirty="0">
                <a:solidFill>
                  <a:prstClr val="black"/>
                </a:solidFill>
                <a:latin typeface="Segoe UI"/>
              </a:rPr>
              <a:t>Tibiale antérieure</a:t>
            </a:r>
          </a:p>
        </p:txBody>
      </p:sp>
      <p:sp>
        <p:nvSpPr>
          <p:cNvPr id="27" name="TextBox 7"/>
          <p:cNvSpPr txBox="1">
            <a:spLocks noChangeArrowheads="1"/>
          </p:cNvSpPr>
          <p:nvPr/>
        </p:nvSpPr>
        <p:spPr bwMode="auto">
          <a:xfrm>
            <a:off x="5638535" y="3396058"/>
            <a:ext cx="9770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dirty="0">
                <a:solidFill>
                  <a:prstClr val="black"/>
                </a:solidFill>
                <a:latin typeface="Segoe UI"/>
              </a:rPr>
              <a:t>Poplitée</a:t>
            </a:r>
          </a:p>
        </p:txBody>
      </p:sp>
      <p:sp>
        <p:nvSpPr>
          <p:cNvPr id="30" name="TextBox 8"/>
          <p:cNvSpPr txBox="1">
            <a:spLocks noChangeArrowheads="1"/>
          </p:cNvSpPr>
          <p:nvPr/>
        </p:nvSpPr>
        <p:spPr bwMode="auto">
          <a:xfrm>
            <a:off x="5638534" y="3031881"/>
            <a:ext cx="12249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dirty="0">
                <a:solidFill>
                  <a:prstClr val="black"/>
                </a:solidFill>
                <a:latin typeface="Segoe UI"/>
              </a:rPr>
              <a:t>Grande saphène</a:t>
            </a:r>
          </a:p>
        </p:txBody>
      </p:sp>
      <p:sp>
        <p:nvSpPr>
          <p:cNvPr id="33" name="TextBox 9"/>
          <p:cNvSpPr txBox="1">
            <a:spLocks noChangeArrowheads="1"/>
          </p:cNvSpPr>
          <p:nvPr/>
        </p:nvSpPr>
        <p:spPr bwMode="auto">
          <a:xfrm>
            <a:off x="5638535" y="2746758"/>
            <a:ext cx="13870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dirty="0">
                <a:solidFill>
                  <a:prstClr val="black"/>
                </a:solidFill>
                <a:latin typeface="Segoe UI"/>
              </a:rPr>
              <a:t>Fémorale profonde</a:t>
            </a:r>
          </a:p>
        </p:txBody>
      </p:sp>
      <p:sp>
        <p:nvSpPr>
          <p:cNvPr id="36" name="TextBox 10"/>
          <p:cNvSpPr txBox="1">
            <a:spLocks noChangeArrowheads="1"/>
          </p:cNvSpPr>
          <p:nvPr/>
        </p:nvSpPr>
        <p:spPr bwMode="auto">
          <a:xfrm>
            <a:off x="5638535" y="4182462"/>
            <a:ext cx="1311275"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90000"/>
              </a:lnSpc>
              <a:spcBef>
                <a:spcPct val="0"/>
              </a:spcBef>
              <a:buClrTx/>
              <a:buFontTx/>
              <a:buNone/>
            </a:pPr>
            <a:r>
              <a:rPr lang="fr-CA" altLang="x-none" sz="1100" dirty="0">
                <a:solidFill>
                  <a:prstClr val="black"/>
                </a:solidFill>
                <a:latin typeface="Segoe UI"/>
              </a:rPr>
              <a:t>Tibiale postérieure</a:t>
            </a:r>
          </a:p>
        </p:txBody>
      </p:sp>
      <p:sp>
        <p:nvSpPr>
          <p:cNvPr id="39" name="TextBox 11"/>
          <p:cNvSpPr txBox="1">
            <a:spLocks noChangeArrowheads="1"/>
          </p:cNvSpPr>
          <p:nvPr/>
        </p:nvSpPr>
        <p:spPr bwMode="auto">
          <a:xfrm>
            <a:off x="5638535" y="4884157"/>
            <a:ext cx="132255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90000"/>
              </a:lnSpc>
              <a:spcBef>
                <a:spcPct val="0"/>
              </a:spcBef>
              <a:buClrTx/>
              <a:buFontTx/>
              <a:buNone/>
            </a:pPr>
            <a:r>
              <a:rPr lang="fr-CA" altLang="x-none" sz="1100" dirty="0">
                <a:solidFill>
                  <a:prstClr val="black"/>
                </a:solidFill>
                <a:latin typeface="Segoe UI"/>
              </a:rPr>
              <a:t>Arcade veineuse dorsale</a:t>
            </a:r>
          </a:p>
        </p:txBody>
      </p:sp>
      <p:sp>
        <p:nvSpPr>
          <p:cNvPr id="41" name="TextBox 12"/>
          <p:cNvSpPr txBox="1">
            <a:spLocks noChangeArrowheads="1"/>
          </p:cNvSpPr>
          <p:nvPr/>
        </p:nvSpPr>
        <p:spPr bwMode="auto">
          <a:xfrm rot="5400000">
            <a:off x="7968739" y="4177519"/>
            <a:ext cx="93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a:lnSpc>
                <a:spcPct val="100000"/>
              </a:lnSpc>
              <a:spcBef>
                <a:spcPct val="0"/>
              </a:spcBef>
              <a:buClrTx/>
              <a:buFontTx/>
              <a:buNone/>
            </a:pPr>
            <a:r>
              <a:rPr lang="fr-CA" altLang="x-none" sz="1600" dirty="0">
                <a:solidFill>
                  <a:srgbClr val="82AE40"/>
                </a:solidFill>
                <a:latin typeface="Segoe UI"/>
              </a:rPr>
              <a:t>Distale</a:t>
            </a:r>
          </a:p>
        </p:txBody>
      </p:sp>
      <p:sp>
        <p:nvSpPr>
          <p:cNvPr id="42" name="TextBox 13"/>
          <p:cNvSpPr txBox="1">
            <a:spLocks noChangeArrowheads="1"/>
          </p:cNvSpPr>
          <p:nvPr/>
        </p:nvSpPr>
        <p:spPr bwMode="auto">
          <a:xfrm rot="5400000">
            <a:off x="7533176" y="2663736"/>
            <a:ext cx="1805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a:lnSpc>
                <a:spcPct val="100000"/>
              </a:lnSpc>
              <a:spcBef>
                <a:spcPct val="0"/>
              </a:spcBef>
              <a:buClrTx/>
              <a:buFontTx/>
              <a:buNone/>
            </a:pPr>
            <a:r>
              <a:rPr lang="fr-CA" altLang="x-none" sz="1600" dirty="0">
                <a:solidFill>
                  <a:srgbClr val="255F7F"/>
                </a:solidFill>
                <a:latin typeface="Segoe UI"/>
              </a:rPr>
              <a:t>Proximale</a:t>
            </a:r>
          </a:p>
        </p:txBody>
      </p:sp>
      <p:pic>
        <p:nvPicPr>
          <p:cNvPr id="43" name="Picture 5" descr="MT775_Lower_leg(3).gif"/>
          <p:cNvPicPr>
            <a:picLocks noChangeAspect="1"/>
          </p:cNvPicPr>
          <p:nvPr/>
        </p:nvPicPr>
        <p:blipFill rotWithShape="1">
          <a:blip r:embed="rId3">
            <a:extLst>
              <a:ext uri="{28A0092B-C50C-407E-A947-70E740481C1C}">
                <a14:useLocalDpi xmlns:a14="http://schemas.microsoft.com/office/drawing/2010/main" val="0"/>
              </a:ext>
            </a:extLst>
          </a:blip>
          <a:srcRect l="42319" t="10118" r="14282"/>
          <a:stretch/>
        </p:blipFill>
        <p:spPr bwMode="auto">
          <a:xfrm>
            <a:off x="6961089" y="1974114"/>
            <a:ext cx="1187971" cy="33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Shape 27">
            <a:extLst>
              <a:ext uri="{FF2B5EF4-FFF2-40B4-BE49-F238E27FC236}">
                <a16:creationId xmlns:a16="http://schemas.microsoft.com/office/drawing/2014/main" id="{F00056A3-0EC0-48F6-A869-24CD763407B4}"/>
              </a:ext>
            </a:extLst>
          </p:cNvPr>
          <p:cNvSpPr/>
          <p:nvPr/>
        </p:nvSpPr>
        <p:spPr>
          <a:xfrm>
            <a:off x="8165865" y="1974113"/>
            <a:ext cx="100853" cy="1545290"/>
          </a:xfrm>
          <a:custGeom>
            <a:avLst/>
            <a:gdLst>
              <a:gd name="connsiteX0" fmla="*/ 0 w 100853"/>
              <a:gd name="connsiteY0" fmla="*/ 0 h 1781735"/>
              <a:gd name="connsiteX1" fmla="*/ 100853 w 100853"/>
              <a:gd name="connsiteY1" fmla="*/ 0 h 1781735"/>
              <a:gd name="connsiteX2" fmla="*/ 100853 w 100853"/>
              <a:gd name="connsiteY2" fmla="*/ 1781735 h 1781735"/>
              <a:gd name="connsiteX3" fmla="*/ 6724 w 100853"/>
              <a:gd name="connsiteY3" fmla="*/ 1781735 h 1781735"/>
            </a:gdLst>
            <a:ahLst/>
            <a:cxnLst>
              <a:cxn ang="0">
                <a:pos x="connsiteX0" y="connsiteY0"/>
              </a:cxn>
              <a:cxn ang="0">
                <a:pos x="connsiteX1" y="connsiteY1"/>
              </a:cxn>
              <a:cxn ang="0">
                <a:pos x="connsiteX2" y="connsiteY2"/>
              </a:cxn>
              <a:cxn ang="0">
                <a:pos x="connsiteX3" y="connsiteY3"/>
              </a:cxn>
            </a:cxnLst>
            <a:rect l="l" t="t" r="r" b="b"/>
            <a:pathLst>
              <a:path w="100853" h="1781735">
                <a:moveTo>
                  <a:pt x="0" y="0"/>
                </a:moveTo>
                <a:lnTo>
                  <a:pt x="100853" y="0"/>
                </a:lnTo>
                <a:lnTo>
                  <a:pt x="100853" y="1781735"/>
                </a:lnTo>
                <a:lnTo>
                  <a:pt x="6724" y="178173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Freeform: Shape 28">
            <a:extLst>
              <a:ext uri="{FF2B5EF4-FFF2-40B4-BE49-F238E27FC236}">
                <a16:creationId xmlns:a16="http://schemas.microsoft.com/office/drawing/2014/main" id="{B682534C-3D76-482C-AF1F-2E9A1CAA3F70}"/>
              </a:ext>
            </a:extLst>
          </p:cNvPr>
          <p:cNvSpPr/>
          <p:nvPr/>
        </p:nvSpPr>
        <p:spPr>
          <a:xfrm>
            <a:off x="8165865" y="3596122"/>
            <a:ext cx="100853" cy="1501351"/>
          </a:xfrm>
          <a:custGeom>
            <a:avLst/>
            <a:gdLst>
              <a:gd name="connsiteX0" fmla="*/ 0 w 100853"/>
              <a:gd name="connsiteY0" fmla="*/ 0 h 1781735"/>
              <a:gd name="connsiteX1" fmla="*/ 100853 w 100853"/>
              <a:gd name="connsiteY1" fmla="*/ 0 h 1781735"/>
              <a:gd name="connsiteX2" fmla="*/ 100853 w 100853"/>
              <a:gd name="connsiteY2" fmla="*/ 1781735 h 1781735"/>
              <a:gd name="connsiteX3" fmla="*/ 6724 w 100853"/>
              <a:gd name="connsiteY3" fmla="*/ 1781735 h 1781735"/>
            </a:gdLst>
            <a:ahLst/>
            <a:cxnLst>
              <a:cxn ang="0">
                <a:pos x="connsiteX0" y="connsiteY0"/>
              </a:cxn>
              <a:cxn ang="0">
                <a:pos x="connsiteX1" y="connsiteY1"/>
              </a:cxn>
              <a:cxn ang="0">
                <a:pos x="connsiteX2" y="connsiteY2"/>
              </a:cxn>
              <a:cxn ang="0">
                <a:pos x="connsiteX3" y="connsiteY3"/>
              </a:cxn>
            </a:cxnLst>
            <a:rect l="l" t="t" r="r" b="b"/>
            <a:pathLst>
              <a:path w="100853" h="1781735">
                <a:moveTo>
                  <a:pt x="0" y="0"/>
                </a:moveTo>
                <a:lnTo>
                  <a:pt x="100853" y="0"/>
                </a:lnTo>
                <a:lnTo>
                  <a:pt x="100853" y="1781735"/>
                </a:lnTo>
                <a:lnTo>
                  <a:pt x="6724" y="178173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6" name="Straight Connector 45">
            <a:extLst>
              <a:ext uri="{FF2B5EF4-FFF2-40B4-BE49-F238E27FC236}">
                <a16:creationId xmlns:a16="http://schemas.microsoft.com/office/drawing/2014/main" id="{20D7784A-73AF-4AB2-8326-721DEDACEC5E}"/>
              </a:ext>
            </a:extLst>
          </p:cNvPr>
          <p:cNvCxnSpPr>
            <a:cxnSpLocks/>
          </p:cNvCxnSpPr>
          <p:nvPr/>
        </p:nvCxnSpPr>
        <p:spPr>
          <a:xfrm flipH="1">
            <a:off x="6731930" y="2323142"/>
            <a:ext cx="675806"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12D5B8A-CFB9-4965-BA43-0C94D3D2BF1B}"/>
              </a:ext>
            </a:extLst>
          </p:cNvPr>
          <p:cNvCxnSpPr>
            <a:cxnSpLocks/>
          </p:cNvCxnSpPr>
          <p:nvPr/>
        </p:nvCxnSpPr>
        <p:spPr>
          <a:xfrm flipH="1">
            <a:off x="6961090" y="2887088"/>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FB7BD11-36B3-48B3-B060-589490927249}"/>
              </a:ext>
            </a:extLst>
          </p:cNvPr>
          <p:cNvCxnSpPr>
            <a:cxnSpLocks/>
          </p:cNvCxnSpPr>
          <p:nvPr/>
        </p:nvCxnSpPr>
        <p:spPr>
          <a:xfrm flipH="1">
            <a:off x="6815834" y="3167667"/>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AE284AC-4D05-4EB9-ADBE-61B99D0EEAAC}"/>
              </a:ext>
            </a:extLst>
          </p:cNvPr>
          <p:cNvCxnSpPr>
            <a:cxnSpLocks/>
          </p:cNvCxnSpPr>
          <p:nvPr/>
        </p:nvCxnSpPr>
        <p:spPr>
          <a:xfrm flipH="1">
            <a:off x="6359987" y="3526863"/>
            <a:ext cx="1174751"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9F7C2EC-87EE-489C-B02A-CFC49317291A}"/>
              </a:ext>
            </a:extLst>
          </p:cNvPr>
          <p:cNvCxnSpPr>
            <a:cxnSpLocks/>
          </p:cNvCxnSpPr>
          <p:nvPr/>
        </p:nvCxnSpPr>
        <p:spPr>
          <a:xfrm flipH="1">
            <a:off x="7011096" y="4086037"/>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C9DA7A8-351F-4610-A92C-E9F17ED9F11A}"/>
              </a:ext>
            </a:extLst>
          </p:cNvPr>
          <p:cNvCxnSpPr>
            <a:cxnSpLocks/>
          </p:cNvCxnSpPr>
          <p:nvPr/>
        </p:nvCxnSpPr>
        <p:spPr>
          <a:xfrm flipH="1">
            <a:off x="6488575" y="4346796"/>
            <a:ext cx="1012825"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EEF4C06-4E12-477B-A2D8-BFA58810A400}"/>
              </a:ext>
            </a:extLst>
          </p:cNvPr>
          <p:cNvCxnSpPr>
            <a:cxnSpLocks/>
          </p:cNvCxnSpPr>
          <p:nvPr/>
        </p:nvCxnSpPr>
        <p:spPr>
          <a:xfrm flipH="1">
            <a:off x="6793375" y="5075817"/>
            <a:ext cx="889001"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fld id="{7088BEF1-D3AD-E34F-A3B9-A73E884A7AB2}" type="slidenum">
              <a:rPr lang="fr-CA" smtClean="0">
                <a:solidFill>
                  <a:srgbClr val="285E90"/>
                </a:solidFill>
              </a:rPr>
              <a:pPr/>
              <a:t>17</a:t>
            </a:fld>
            <a:endParaRPr lang="fr-CA" dirty="0">
              <a:solidFill>
                <a:srgbClr val="285E90"/>
              </a:solidFill>
            </a:endParaRPr>
          </a:p>
        </p:txBody>
      </p:sp>
      <p:sp>
        <p:nvSpPr>
          <p:cNvPr id="31" name="Footer Placeholder 2">
            <a:extLst>
              <a:ext uri="{FF2B5EF4-FFF2-40B4-BE49-F238E27FC236}">
                <a16:creationId xmlns:a16="http://schemas.microsoft.com/office/drawing/2014/main" id="{12B11B55-43EE-477B-AF73-939CBC7B4413}"/>
              </a:ext>
            </a:extLst>
          </p:cNvPr>
          <p:cNvSpPr txBox="1">
            <a:spLocks/>
          </p:cNvSpPr>
          <p:nvPr/>
        </p:nvSpPr>
        <p:spPr>
          <a:xfrm>
            <a:off x="5486400" y="6179739"/>
            <a:ext cx="7878871" cy="6576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ltLang="x-none" dirty="0">
                <a:solidFill>
                  <a:srgbClr val="414141"/>
                </a:solidFill>
              </a:rPr>
              <a:t>EP = </a:t>
            </a:r>
            <a:r>
              <a:rPr lang="en-CA" altLang="x-none" dirty="0" err="1">
                <a:solidFill>
                  <a:srgbClr val="414141"/>
                </a:solidFill>
              </a:rPr>
              <a:t>embolie</a:t>
            </a:r>
            <a:r>
              <a:rPr lang="en-CA" altLang="x-none" dirty="0">
                <a:solidFill>
                  <a:srgbClr val="414141"/>
                </a:solidFill>
              </a:rPr>
              <a:t> </a:t>
            </a:r>
            <a:r>
              <a:rPr lang="en-CA" altLang="x-none" dirty="0" err="1">
                <a:solidFill>
                  <a:srgbClr val="414141"/>
                </a:solidFill>
              </a:rPr>
              <a:t>pulmonaire</a:t>
            </a:r>
            <a:r>
              <a:rPr lang="en-CA" altLang="x-none" dirty="0">
                <a:solidFill>
                  <a:srgbClr val="414141"/>
                </a:solidFill>
              </a:rPr>
              <a:t>; TVP = thrombose </a:t>
            </a:r>
            <a:r>
              <a:rPr lang="en-CA" altLang="x-none" dirty="0" err="1">
                <a:solidFill>
                  <a:srgbClr val="414141"/>
                </a:solidFill>
              </a:rPr>
              <a:t>veineuse</a:t>
            </a:r>
            <a:r>
              <a:rPr lang="en-CA" altLang="x-none" dirty="0">
                <a:solidFill>
                  <a:srgbClr val="414141"/>
                </a:solidFill>
              </a:rPr>
              <a:t> </a:t>
            </a:r>
            <a:r>
              <a:rPr lang="en-CA" altLang="x-none" dirty="0" err="1">
                <a:solidFill>
                  <a:srgbClr val="414141"/>
                </a:solidFill>
              </a:rPr>
              <a:t>profonde</a:t>
            </a:r>
            <a:r>
              <a:rPr lang="en-CA" altLang="x-none" dirty="0">
                <a:solidFill>
                  <a:srgbClr val="414141"/>
                </a:solidFill>
              </a:rPr>
              <a:t> </a:t>
            </a:r>
          </a:p>
          <a:p>
            <a:r>
              <a:rPr lang="en-CA" altLang="x-none" dirty="0" err="1">
                <a:solidFill>
                  <a:srgbClr val="414141"/>
                </a:solidFill>
              </a:rPr>
              <a:t>D’après</a:t>
            </a:r>
            <a:r>
              <a:rPr lang="en-CA" altLang="x-none" dirty="0">
                <a:solidFill>
                  <a:srgbClr val="414141"/>
                </a:solidFill>
              </a:rPr>
              <a:t> : </a:t>
            </a:r>
            <a:r>
              <a:rPr lang="en-CA" dirty="0">
                <a:solidFill>
                  <a:srgbClr val="414141"/>
                </a:solidFill>
              </a:rPr>
              <a:t>Kearon C, </a:t>
            </a:r>
            <a:r>
              <a:rPr lang="en-CA" i="1" dirty="0">
                <a:solidFill>
                  <a:srgbClr val="414141"/>
                </a:solidFill>
              </a:rPr>
              <a:t>et al</a:t>
            </a:r>
            <a:r>
              <a:rPr lang="en-CA" dirty="0">
                <a:solidFill>
                  <a:srgbClr val="414141"/>
                </a:solidFill>
              </a:rPr>
              <a:t>. </a:t>
            </a:r>
            <a:r>
              <a:rPr lang="en-CA" i="1" dirty="0">
                <a:solidFill>
                  <a:srgbClr val="414141"/>
                </a:solidFill>
              </a:rPr>
              <a:t>Chest.</a:t>
            </a:r>
            <a:r>
              <a:rPr lang="en-CA" dirty="0">
                <a:solidFill>
                  <a:srgbClr val="414141"/>
                </a:solidFill>
              </a:rPr>
              <a:t> 2016; 149:315-52.</a:t>
            </a:r>
            <a:endParaRPr lang="en-CA" altLang="x-none" dirty="0">
              <a:solidFill>
                <a:srgbClr val="414141"/>
              </a:solidFill>
            </a:endParaRPr>
          </a:p>
        </p:txBody>
      </p:sp>
    </p:spTree>
    <p:extLst>
      <p:ext uri="{BB962C8B-B14F-4D97-AF65-F5344CB8AC3E}">
        <p14:creationId xmlns:p14="http://schemas.microsoft.com/office/powerpoint/2010/main" val="3270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112278" y="5310251"/>
            <a:ext cx="97625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3200" b="1" u="sng" dirty="0">
                <a:solidFill>
                  <a:srgbClr val="FF0000"/>
                </a:solidFill>
                <a:latin typeface="Segoe UI"/>
              </a:rPr>
              <a:t>Seulement?</a:t>
            </a:r>
            <a:r>
              <a:rPr lang="fr-CA" altLang="x-none" sz="3200" b="1" dirty="0">
                <a:solidFill>
                  <a:srgbClr val="255F7F"/>
                </a:solidFill>
                <a:latin typeface="Segoe UI"/>
              </a:rPr>
              <a:t>.. </a:t>
            </a:r>
            <a:r>
              <a:rPr lang="fr-CA" altLang="x-none" sz="3200" b="1" dirty="0">
                <a:solidFill>
                  <a:srgbClr val="FF0000"/>
                </a:solidFill>
                <a:latin typeface="Segoe UI"/>
              </a:rPr>
              <a:t>Autant que!! </a:t>
            </a:r>
            <a:r>
              <a:rPr lang="fr-CA" altLang="x-none" sz="3200" b="1" dirty="0">
                <a:solidFill>
                  <a:srgbClr val="255F7F"/>
                </a:solidFill>
                <a:latin typeface="Segoe UI"/>
              </a:rPr>
              <a:t>..15 % des TVP distales se compliqueront d’une EP ou Extension Proximale.</a:t>
            </a:r>
            <a:endParaRPr lang="fr-CA" altLang="x-none" sz="3200" dirty="0">
              <a:solidFill>
                <a:srgbClr val="255F7F"/>
              </a:solidFill>
              <a:latin typeface="Segoe UI"/>
            </a:endParaRPr>
          </a:p>
        </p:txBody>
      </p:sp>
      <p:sp>
        <p:nvSpPr>
          <p:cNvPr id="2" name="Title 1">
            <a:extLst>
              <a:ext uri="{FF2B5EF4-FFF2-40B4-BE49-F238E27FC236}">
                <a16:creationId xmlns:a16="http://schemas.microsoft.com/office/drawing/2014/main" id="{04F0477A-3459-4964-AFB8-65E956B88766}"/>
              </a:ext>
            </a:extLst>
          </p:cNvPr>
          <p:cNvSpPr>
            <a:spLocks noGrp="1"/>
          </p:cNvSpPr>
          <p:nvPr>
            <p:ph type="title"/>
          </p:nvPr>
        </p:nvSpPr>
        <p:spPr>
          <a:xfrm>
            <a:off x="179512" y="218492"/>
            <a:ext cx="9144000" cy="1086451"/>
          </a:xfrm>
        </p:spPr>
        <p:txBody>
          <a:bodyPr/>
          <a:lstStyle/>
          <a:p>
            <a:r>
              <a:rPr lang="fr-CA" sz="4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TVP: </a:t>
            </a:r>
            <a:b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2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Échographie proximale vs membre inférieur entier</a:t>
            </a:r>
            <a:r>
              <a:rPr lang="en-CA" sz="2800" spc="-50"/>
              <a:t> </a:t>
            </a:r>
            <a:endParaRPr lang="en-US" sz="2800" spc="-50"/>
          </a:p>
        </p:txBody>
      </p:sp>
      <p:sp>
        <p:nvSpPr>
          <p:cNvPr id="3" name="Content Placeholder 2">
            <a:extLst>
              <a:ext uri="{FF2B5EF4-FFF2-40B4-BE49-F238E27FC236}">
                <a16:creationId xmlns:a16="http://schemas.microsoft.com/office/drawing/2014/main" id="{87E2878D-A6BF-4016-920F-C5AADF6615DC}"/>
              </a:ext>
            </a:extLst>
          </p:cNvPr>
          <p:cNvSpPr>
            <a:spLocks noGrp="1"/>
          </p:cNvSpPr>
          <p:nvPr>
            <p:ph idx="1"/>
          </p:nvPr>
        </p:nvSpPr>
        <p:spPr>
          <a:xfrm>
            <a:off x="366041" y="1930335"/>
            <a:ext cx="5056887" cy="2904385"/>
          </a:xfrm>
        </p:spPr>
        <p:txBody>
          <a:bodyPr/>
          <a:lstStyle/>
          <a:p>
            <a:pPr marL="0" indent="0">
              <a:lnSpc>
                <a:spcPct val="90000"/>
              </a:lnSpc>
              <a:spcAft>
                <a:spcPts val="400"/>
              </a:spcAft>
              <a:buNone/>
            </a:pPr>
            <a:r>
              <a:rPr lang="fr-FR" sz="1800" b="1"/>
              <a:t>Justification à ne pas procéder à des examens de routine des veines distales : </a:t>
            </a:r>
          </a:p>
          <a:p>
            <a:pPr marL="342900" indent="-342900">
              <a:lnSpc>
                <a:spcPct val="90000"/>
              </a:lnSpc>
              <a:buFont typeface="+mj-lt"/>
              <a:buAutoNum type="arabicPeriod"/>
            </a:pPr>
            <a:r>
              <a:rPr lang="fr-FR" sz="1400"/>
              <a:t>Une autre évaluation peut déjà indiquer que la présence d’une TVP est soit peu probable ou qu’il y a peu de chances qu’elle cause des complications si elle est présente</a:t>
            </a:r>
          </a:p>
          <a:p>
            <a:pPr marL="342900" indent="-342900">
              <a:lnSpc>
                <a:spcPct val="90000"/>
              </a:lnSpc>
              <a:buFont typeface="+mj-lt"/>
              <a:buAutoNum type="arabicPeriod"/>
            </a:pPr>
            <a:r>
              <a:rPr lang="fr-FR" sz="1400"/>
              <a:t>Si ces conditions ne sont pas remplies, on peut procéder à une autre échographie proximale après 1 semaine afin de détecter une extension possible de la TVP </a:t>
            </a:r>
          </a:p>
          <a:p>
            <a:pPr marL="342900" indent="-342900">
              <a:lnSpc>
                <a:spcPct val="90000"/>
              </a:lnSpc>
              <a:buFont typeface="+mj-lt"/>
              <a:buAutoNum type="arabicPeriod"/>
            </a:pPr>
            <a:r>
              <a:rPr lang="fr-FR" sz="1400"/>
              <a:t>Les constatations de faux positifs de TVP se produisent plus souvent par des examens échographiques des veines distales par ra</a:t>
            </a:r>
            <a:r>
              <a:rPr lang="en-CA" sz="1400" err="1"/>
              <a:t>pport</a:t>
            </a:r>
            <a:r>
              <a:rPr lang="en-CA" sz="1400"/>
              <a:t> aux </a:t>
            </a:r>
            <a:r>
              <a:rPr lang="en-CA" sz="1400" err="1"/>
              <a:t>veines</a:t>
            </a:r>
            <a:r>
              <a:rPr lang="en-CA" sz="1400"/>
              <a:t> </a:t>
            </a:r>
            <a:r>
              <a:rPr lang="en-CA" sz="1400" err="1"/>
              <a:t>proximales</a:t>
            </a:r>
            <a:endParaRPr lang="en-CA" sz="1400" baseline="30000"/>
          </a:p>
        </p:txBody>
      </p:sp>
      <p:sp>
        <p:nvSpPr>
          <p:cNvPr id="25" name="TextBox 5"/>
          <p:cNvSpPr txBox="1">
            <a:spLocks noChangeArrowheads="1"/>
          </p:cNvSpPr>
          <p:nvPr/>
        </p:nvSpPr>
        <p:spPr bwMode="auto">
          <a:xfrm>
            <a:off x="5638534" y="2182812"/>
            <a:ext cx="10933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a:solidFill>
                  <a:prstClr val="black"/>
                </a:solidFill>
                <a:latin typeface="Segoe UI"/>
              </a:rPr>
              <a:t>Iliaque externe</a:t>
            </a:r>
          </a:p>
        </p:txBody>
      </p:sp>
      <p:sp>
        <p:nvSpPr>
          <p:cNvPr id="26" name="TextBox 6"/>
          <p:cNvSpPr txBox="1">
            <a:spLocks noChangeArrowheads="1"/>
          </p:cNvSpPr>
          <p:nvPr/>
        </p:nvSpPr>
        <p:spPr bwMode="auto">
          <a:xfrm>
            <a:off x="5638535" y="3922333"/>
            <a:ext cx="12581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a:solidFill>
                  <a:prstClr val="black"/>
                </a:solidFill>
                <a:latin typeface="Segoe UI"/>
              </a:rPr>
              <a:t>Tibiale antérieure</a:t>
            </a:r>
          </a:p>
        </p:txBody>
      </p:sp>
      <p:sp>
        <p:nvSpPr>
          <p:cNvPr id="27" name="TextBox 7"/>
          <p:cNvSpPr txBox="1">
            <a:spLocks noChangeArrowheads="1"/>
          </p:cNvSpPr>
          <p:nvPr/>
        </p:nvSpPr>
        <p:spPr bwMode="auto">
          <a:xfrm>
            <a:off x="5638535" y="3396058"/>
            <a:ext cx="9770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a:solidFill>
                  <a:prstClr val="black"/>
                </a:solidFill>
                <a:latin typeface="Segoe UI"/>
              </a:rPr>
              <a:t>Poplitée</a:t>
            </a:r>
          </a:p>
        </p:txBody>
      </p:sp>
      <p:sp>
        <p:nvSpPr>
          <p:cNvPr id="30" name="TextBox 8"/>
          <p:cNvSpPr txBox="1">
            <a:spLocks noChangeArrowheads="1"/>
          </p:cNvSpPr>
          <p:nvPr/>
        </p:nvSpPr>
        <p:spPr bwMode="auto">
          <a:xfrm>
            <a:off x="5638534" y="3031881"/>
            <a:ext cx="12249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a:solidFill>
                  <a:prstClr val="black"/>
                </a:solidFill>
                <a:latin typeface="Segoe UI"/>
              </a:rPr>
              <a:t>Grande saphène</a:t>
            </a:r>
          </a:p>
        </p:txBody>
      </p:sp>
      <p:sp>
        <p:nvSpPr>
          <p:cNvPr id="33" name="TextBox 9"/>
          <p:cNvSpPr txBox="1">
            <a:spLocks noChangeArrowheads="1"/>
          </p:cNvSpPr>
          <p:nvPr/>
        </p:nvSpPr>
        <p:spPr bwMode="auto">
          <a:xfrm>
            <a:off x="5638535" y="2746758"/>
            <a:ext cx="13870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100000"/>
              </a:lnSpc>
              <a:spcBef>
                <a:spcPct val="0"/>
              </a:spcBef>
              <a:buClrTx/>
              <a:buFontTx/>
              <a:buNone/>
            </a:pPr>
            <a:r>
              <a:rPr lang="fr-CA" altLang="x-none" sz="1100">
                <a:solidFill>
                  <a:prstClr val="black"/>
                </a:solidFill>
                <a:latin typeface="Segoe UI"/>
              </a:rPr>
              <a:t>Fémorale profonde</a:t>
            </a:r>
          </a:p>
        </p:txBody>
      </p:sp>
      <p:sp>
        <p:nvSpPr>
          <p:cNvPr id="36" name="TextBox 10"/>
          <p:cNvSpPr txBox="1">
            <a:spLocks noChangeArrowheads="1"/>
          </p:cNvSpPr>
          <p:nvPr/>
        </p:nvSpPr>
        <p:spPr bwMode="auto">
          <a:xfrm>
            <a:off x="5638535" y="4182462"/>
            <a:ext cx="1311275"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90000"/>
              </a:lnSpc>
              <a:spcBef>
                <a:spcPct val="0"/>
              </a:spcBef>
              <a:buClrTx/>
              <a:buFontTx/>
              <a:buNone/>
            </a:pPr>
            <a:r>
              <a:rPr lang="fr-CA" altLang="x-none" sz="1100">
                <a:solidFill>
                  <a:prstClr val="black"/>
                </a:solidFill>
                <a:latin typeface="Segoe UI"/>
              </a:rPr>
              <a:t>Tibiale postérieure</a:t>
            </a:r>
          </a:p>
        </p:txBody>
      </p:sp>
      <p:sp>
        <p:nvSpPr>
          <p:cNvPr id="39" name="TextBox 11"/>
          <p:cNvSpPr txBox="1">
            <a:spLocks noChangeArrowheads="1"/>
          </p:cNvSpPr>
          <p:nvPr/>
        </p:nvSpPr>
        <p:spPr bwMode="auto">
          <a:xfrm>
            <a:off x="5638535" y="4884157"/>
            <a:ext cx="132255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nSpc>
                <a:spcPct val="90000"/>
              </a:lnSpc>
              <a:spcBef>
                <a:spcPct val="0"/>
              </a:spcBef>
              <a:buClrTx/>
              <a:buFontTx/>
              <a:buNone/>
            </a:pPr>
            <a:r>
              <a:rPr lang="fr-CA" altLang="x-none" sz="1100">
                <a:solidFill>
                  <a:prstClr val="black"/>
                </a:solidFill>
                <a:latin typeface="Segoe UI"/>
              </a:rPr>
              <a:t>Arcade veineuse dorsale</a:t>
            </a:r>
          </a:p>
        </p:txBody>
      </p:sp>
      <p:sp>
        <p:nvSpPr>
          <p:cNvPr id="41" name="TextBox 12"/>
          <p:cNvSpPr txBox="1">
            <a:spLocks noChangeArrowheads="1"/>
          </p:cNvSpPr>
          <p:nvPr/>
        </p:nvSpPr>
        <p:spPr bwMode="auto">
          <a:xfrm rot="5400000">
            <a:off x="7968739" y="4177519"/>
            <a:ext cx="934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a:lnSpc>
                <a:spcPct val="100000"/>
              </a:lnSpc>
              <a:spcBef>
                <a:spcPct val="0"/>
              </a:spcBef>
              <a:buClrTx/>
              <a:buFontTx/>
              <a:buNone/>
            </a:pPr>
            <a:r>
              <a:rPr lang="fr-CA" altLang="x-none" sz="1600">
                <a:solidFill>
                  <a:srgbClr val="82AE40"/>
                </a:solidFill>
                <a:latin typeface="Segoe UI"/>
              </a:rPr>
              <a:t>Distale</a:t>
            </a:r>
          </a:p>
        </p:txBody>
      </p:sp>
      <p:sp>
        <p:nvSpPr>
          <p:cNvPr id="42" name="TextBox 13"/>
          <p:cNvSpPr txBox="1">
            <a:spLocks noChangeArrowheads="1"/>
          </p:cNvSpPr>
          <p:nvPr/>
        </p:nvSpPr>
        <p:spPr bwMode="auto">
          <a:xfrm rot="5400000">
            <a:off x="7533176" y="2663736"/>
            <a:ext cx="18053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a:lnSpc>
                <a:spcPct val="100000"/>
              </a:lnSpc>
              <a:spcBef>
                <a:spcPct val="0"/>
              </a:spcBef>
              <a:buClrTx/>
              <a:buFontTx/>
              <a:buNone/>
            </a:pPr>
            <a:r>
              <a:rPr lang="fr-CA" altLang="x-none" sz="1600">
                <a:solidFill>
                  <a:srgbClr val="255F7F"/>
                </a:solidFill>
                <a:latin typeface="Segoe UI"/>
              </a:rPr>
              <a:t>Proximale</a:t>
            </a:r>
          </a:p>
        </p:txBody>
      </p:sp>
      <p:pic>
        <p:nvPicPr>
          <p:cNvPr id="43" name="Picture 5" descr="MT775_Lower_leg(3).gif"/>
          <p:cNvPicPr>
            <a:picLocks noChangeAspect="1"/>
          </p:cNvPicPr>
          <p:nvPr/>
        </p:nvPicPr>
        <p:blipFill rotWithShape="1">
          <a:blip r:embed="rId3">
            <a:extLst>
              <a:ext uri="{28A0092B-C50C-407E-A947-70E740481C1C}">
                <a14:useLocalDpi xmlns:a14="http://schemas.microsoft.com/office/drawing/2010/main" val="0"/>
              </a:ext>
            </a:extLst>
          </a:blip>
          <a:srcRect l="42319" t="10118" r="14282"/>
          <a:stretch/>
        </p:blipFill>
        <p:spPr bwMode="auto">
          <a:xfrm>
            <a:off x="6961089" y="1974114"/>
            <a:ext cx="1187971" cy="33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Shape 27">
            <a:extLst>
              <a:ext uri="{FF2B5EF4-FFF2-40B4-BE49-F238E27FC236}">
                <a16:creationId xmlns:a16="http://schemas.microsoft.com/office/drawing/2014/main" id="{F00056A3-0EC0-48F6-A869-24CD763407B4}"/>
              </a:ext>
            </a:extLst>
          </p:cNvPr>
          <p:cNvSpPr/>
          <p:nvPr/>
        </p:nvSpPr>
        <p:spPr>
          <a:xfrm>
            <a:off x="8165865" y="1974113"/>
            <a:ext cx="100853" cy="1545290"/>
          </a:xfrm>
          <a:custGeom>
            <a:avLst/>
            <a:gdLst>
              <a:gd name="connsiteX0" fmla="*/ 0 w 100853"/>
              <a:gd name="connsiteY0" fmla="*/ 0 h 1781735"/>
              <a:gd name="connsiteX1" fmla="*/ 100853 w 100853"/>
              <a:gd name="connsiteY1" fmla="*/ 0 h 1781735"/>
              <a:gd name="connsiteX2" fmla="*/ 100853 w 100853"/>
              <a:gd name="connsiteY2" fmla="*/ 1781735 h 1781735"/>
              <a:gd name="connsiteX3" fmla="*/ 6724 w 100853"/>
              <a:gd name="connsiteY3" fmla="*/ 1781735 h 1781735"/>
            </a:gdLst>
            <a:ahLst/>
            <a:cxnLst>
              <a:cxn ang="0">
                <a:pos x="connsiteX0" y="connsiteY0"/>
              </a:cxn>
              <a:cxn ang="0">
                <a:pos x="connsiteX1" y="connsiteY1"/>
              </a:cxn>
              <a:cxn ang="0">
                <a:pos x="connsiteX2" y="connsiteY2"/>
              </a:cxn>
              <a:cxn ang="0">
                <a:pos x="connsiteX3" y="connsiteY3"/>
              </a:cxn>
            </a:cxnLst>
            <a:rect l="l" t="t" r="r" b="b"/>
            <a:pathLst>
              <a:path w="100853" h="1781735">
                <a:moveTo>
                  <a:pt x="0" y="0"/>
                </a:moveTo>
                <a:lnTo>
                  <a:pt x="100853" y="0"/>
                </a:lnTo>
                <a:lnTo>
                  <a:pt x="100853" y="1781735"/>
                </a:lnTo>
                <a:lnTo>
                  <a:pt x="6724" y="178173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Freeform: Shape 28">
            <a:extLst>
              <a:ext uri="{FF2B5EF4-FFF2-40B4-BE49-F238E27FC236}">
                <a16:creationId xmlns:a16="http://schemas.microsoft.com/office/drawing/2014/main" id="{B682534C-3D76-482C-AF1F-2E9A1CAA3F70}"/>
              </a:ext>
            </a:extLst>
          </p:cNvPr>
          <p:cNvSpPr/>
          <p:nvPr/>
        </p:nvSpPr>
        <p:spPr>
          <a:xfrm>
            <a:off x="8165865" y="3596122"/>
            <a:ext cx="100853" cy="1501351"/>
          </a:xfrm>
          <a:custGeom>
            <a:avLst/>
            <a:gdLst>
              <a:gd name="connsiteX0" fmla="*/ 0 w 100853"/>
              <a:gd name="connsiteY0" fmla="*/ 0 h 1781735"/>
              <a:gd name="connsiteX1" fmla="*/ 100853 w 100853"/>
              <a:gd name="connsiteY1" fmla="*/ 0 h 1781735"/>
              <a:gd name="connsiteX2" fmla="*/ 100853 w 100853"/>
              <a:gd name="connsiteY2" fmla="*/ 1781735 h 1781735"/>
              <a:gd name="connsiteX3" fmla="*/ 6724 w 100853"/>
              <a:gd name="connsiteY3" fmla="*/ 1781735 h 1781735"/>
            </a:gdLst>
            <a:ahLst/>
            <a:cxnLst>
              <a:cxn ang="0">
                <a:pos x="connsiteX0" y="connsiteY0"/>
              </a:cxn>
              <a:cxn ang="0">
                <a:pos x="connsiteX1" y="connsiteY1"/>
              </a:cxn>
              <a:cxn ang="0">
                <a:pos x="connsiteX2" y="connsiteY2"/>
              </a:cxn>
              <a:cxn ang="0">
                <a:pos x="connsiteX3" y="connsiteY3"/>
              </a:cxn>
            </a:cxnLst>
            <a:rect l="l" t="t" r="r" b="b"/>
            <a:pathLst>
              <a:path w="100853" h="1781735">
                <a:moveTo>
                  <a:pt x="0" y="0"/>
                </a:moveTo>
                <a:lnTo>
                  <a:pt x="100853" y="0"/>
                </a:lnTo>
                <a:lnTo>
                  <a:pt x="100853" y="1781735"/>
                </a:lnTo>
                <a:lnTo>
                  <a:pt x="6724" y="178173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6" name="Straight Connector 45">
            <a:extLst>
              <a:ext uri="{FF2B5EF4-FFF2-40B4-BE49-F238E27FC236}">
                <a16:creationId xmlns:a16="http://schemas.microsoft.com/office/drawing/2014/main" id="{20D7784A-73AF-4AB2-8326-721DEDACEC5E}"/>
              </a:ext>
            </a:extLst>
          </p:cNvPr>
          <p:cNvCxnSpPr>
            <a:cxnSpLocks/>
          </p:cNvCxnSpPr>
          <p:nvPr/>
        </p:nvCxnSpPr>
        <p:spPr>
          <a:xfrm flipH="1">
            <a:off x="6731930" y="2323142"/>
            <a:ext cx="675806"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12D5B8A-CFB9-4965-BA43-0C94D3D2BF1B}"/>
              </a:ext>
            </a:extLst>
          </p:cNvPr>
          <p:cNvCxnSpPr>
            <a:cxnSpLocks/>
          </p:cNvCxnSpPr>
          <p:nvPr/>
        </p:nvCxnSpPr>
        <p:spPr>
          <a:xfrm flipH="1">
            <a:off x="6961090" y="2887088"/>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FB7BD11-36B3-48B3-B060-589490927249}"/>
              </a:ext>
            </a:extLst>
          </p:cNvPr>
          <p:cNvCxnSpPr>
            <a:cxnSpLocks/>
          </p:cNvCxnSpPr>
          <p:nvPr/>
        </p:nvCxnSpPr>
        <p:spPr>
          <a:xfrm flipH="1">
            <a:off x="6815834" y="3167667"/>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AE284AC-4D05-4EB9-ADBE-61B99D0EEAAC}"/>
              </a:ext>
            </a:extLst>
          </p:cNvPr>
          <p:cNvCxnSpPr>
            <a:cxnSpLocks/>
          </p:cNvCxnSpPr>
          <p:nvPr/>
        </p:nvCxnSpPr>
        <p:spPr>
          <a:xfrm flipH="1">
            <a:off x="6359987" y="3526863"/>
            <a:ext cx="1174751"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9F7C2EC-87EE-489C-B02A-CFC49317291A}"/>
              </a:ext>
            </a:extLst>
          </p:cNvPr>
          <p:cNvCxnSpPr>
            <a:cxnSpLocks/>
          </p:cNvCxnSpPr>
          <p:nvPr/>
        </p:nvCxnSpPr>
        <p:spPr>
          <a:xfrm flipH="1">
            <a:off x="7011096" y="4086037"/>
            <a:ext cx="573647"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C9DA7A8-351F-4610-A92C-E9F17ED9F11A}"/>
              </a:ext>
            </a:extLst>
          </p:cNvPr>
          <p:cNvCxnSpPr>
            <a:cxnSpLocks/>
          </p:cNvCxnSpPr>
          <p:nvPr/>
        </p:nvCxnSpPr>
        <p:spPr>
          <a:xfrm flipH="1">
            <a:off x="6488575" y="4346796"/>
            <a:ext cx="1012825"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EEF4C06-4E12-477B-A2D8-BFA58810A400}"/>
              </a:ext>
            </a:extLst>
          </p:cNvPr>
          <p:cNvCxnSpPr>
            <a:cxnSpLocks/>
          </p:cNvCxnSpPr>
          <p:nvPr/>
        </p:nvCxnSpPr>
        <p:spPr>
          <a:xfrm flipH="1">
            <a:off x="6793375" y="5075817"/>
            <a:ext cx="889001"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fld id="{7088BEF1-D3AD-E34F-A3B9-A73E884A7AB2}" type="slidenum">
              <a:rPr lang="fr-CA" smtClean="0">
                <a:solidFill>
                  <a:srgbClr val="285E90"/>
                </a:solidFill>
              </a:rPr>
              <a:pPr/>
              <a:t>18</a:t>
            </a:fld>
            <a:endParaRPr lang="fr-CA">
              <a:solidFill>
                <a:srgbClr val="285E90"/>
              </a:solidFill>
            </a:endParaRPr>
          </a:p>
        </p:txBody>
      </p:sp>
      <p:sp>
        <p:nvSpPr>
          <p:cNvPr id="31" name="Footer Placeholder 2">
            <a:extLst>
              <a:ext uri="{FF2B5EF4-FFF2-40B4-BE49-F238E27FC236}">
                <a16:creationId xmlns:a16="http://schemas.microsoft.com/office/drawing/2014/main" id="{12B11B55-43EE-477B-AF73-939CBC7B4413}"/>
              </a:ext>
            </a:extLst>
          </p:cNvPr>
          <p:cNvSpPr txBox="1">
            <a:spLocks/>
          </p:cNvSpPr>
          <p:nvPr/>
        </p:nvSpPr>
        <p:spPr>
          <a:xfrm>
            <a:off x="5486400" y="6179739"/>
            <a:ext cx="7878871" cy="6576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ltLang="x-none">
                <a:solidFill>
                  <a:srgbClr val="414141"/>
                </a:solidFill>
              </a:rPr>
              <a:t>EP = </a:t>
            </a:r>
            <a:r>
              <a:rPr lang="en-CA" altLang="x-none" err="1">
                <a:solidFill>
                  <a:srgbClr val="414141"/>
                </a:solidFill>
              </a:rPr>
              <a:t>embolie</a:t>
            </a:r>
            <a:r>
              <a:rPr lang="en-CA" altLang="x-none">
                <a:solidFill>
                  <a:srgbClr val="414141"/>
                </a:solidFill>
              </a:rPr>
              <a:t> </a:t>
            </a:r>
            <a:r>
              <a:rPr lang="en-CA" altLang="x-none" err="1">
                <a:solidFill>
                  <a:srgbClr val="414141"/>
                </a:solidFill>
              </a:rPr>
              <a:t>pulmonaire</a:t>
            </a:r>
            <a:r>
              <a:rPr lang="en-CA" altLang="x-none">
                <a:solidFill>
                  <a:srgbClr val="414141"/>
                </a:solidFill>
              </a:rPr>
              <a:t>; TVP = thrombose </a:t>
            </a:r>
            <a:r>
              <a:rPr lang="en-CA" altLang="x-none" err="1">
                <a:solidFill>
                  <a:srgbClr val="414141"/>
                </a:solidFill>
              </a:rPr>
              <a:t>veineuse</a:t>
            </a:r>
            <a:r>
              <a:rPr lang="en-CA" altLang="x-none">
                <a:solidFill>
                  <a:srgbClr val="414141"/>
                </a:solidFill>
              </a:rPr>
              <a:t> </a:t>
            </a:r>
            <a:r>
              <a:rPr lang="en-CA" altLang="x-none" err="1">
                <a:solidFill>
                  <a:srgbClr val="414141"/>
                </a:solidFill>
              </a:rPr>
              <a:t>profonde</a:t>
            </a:r>
            <a:r>
              <a:rPr lang="en-CA" altLang="x-none">
                <a:solidFill>
                  <a:srgbClr val="414141"/>
                </a:solidFill>
              </a:rPr>
              <a:t> </a:t>
            </a:r>
          </a:p>
          <a:p>
            <a:r>
              <a:rPr lang="en-CA" altLang="x-none" err="1">
                <a:solidFill>
                  <a:srgbClr val="414141"/>
                </a:solidFill>
              </a:rPr>
              <a:t>D’après</a:t>
            </a:r>
            <a:r>
              <a:rPr lang="en-CA" altLang="x-none">
                <a:solidFill>
                  <a:srgbClr val="414141"/>
                </a:solidFill>
              </a:rPr>
              <a:t> : </a:t>
            </a:r>
            <a:r>
              <a:rPr lang="en-CA">
                <a:solidFill>
                  <a:srgbClr val="414141"/>
                </a:solidFill>
              </a:rPr>
              <a:t>Kearon C, </a:t>
            </a:r>
            <a:r>
              <a:rPr lang="en-CA" i="1">
                <a:solidFill>
                  <a:srgbClr val="414141"/>
                </a:solidFill>
              </a:rPr>
              <a:t>et al</a:t>
            </a:r>
            <a:r>
              <a:rPr lang="en-CA">
                <a:solidFill>
                  <a:srgbClr val="414141"/>
                </a:solidFill>
              </a:rPr>
              <a:t>. </a:t>
            </a:r>
            <a:r>
              <a:rPr lang="en-CA" i="1">
                <a:solidFill>
                  <a:srgbClr val="414141"/>
                </a:solidFill>
              </a:rPr>
              <a:t>Chest.</a:t>
            </a:r>
            <a:r>
              <a:rPr lang="en-CA">
                <a:solidFill>
                  <a:srgbClr val="414141"/>
                </a:solidFill>
              </a:rPr>
              <a:t> 2016; 149:315-52.</a:t>
            </a:r>
            <a:endParaRPr lang="en-CA" altLang="x-none">
              <a:solidFill>
                <a:srgbClr val="414141"/>
              </a:solidFill>
            </a:endParaRPr>
          </a:p>
        </p:txBody>
      </p:sp>
    </p:spTree>
    <p:extLst>
      <p:ext uri="{BB962C8B-B14F-4D97-AF65-F5344CB8AC3E}">
        <p14:creationId xmlns:p14="http://schemas.microsoft.com/office/powerpoint/2010/main" val="18279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22CFA3-9F03-0C46-A23B-B744ABAB0228}"/>
              </a:ext>
            </a:extLst>
          </p:cNvPr>
          <p:cNvSpPr txBox="1"/>
          <p:nvPr/>
        </p:nvSpPr>
        <p:spPr>
          <a:xfrm>
            <a:off x="350329" y="1583211"/>
            <a:ext cx="7558479" cy="1446550"/>
          </a:xfrm>
          <a:prstGeom prst="rect">
            <a:avLst/>
          </a:prstGeom>
          <a:noFill/>
        </p:spPr>
        <p:txBody>
          <a:bodyPr wrap="none" rtlCol="0">
            <a:spAutoFit/>
          </a:bodyPr>
          <a:lstStyle/>
          <a:p>
            <a:r>
              <a:rPr lang="fr-CA" sz="4400" b="1" dirty="0">
                <a:latin typeface="Arial" panose="020B0604020202020204" pitchFamily="34" charset="0"/>
                <a:ea typeface="Calibri" panose="020F0502020204030204" pitchFamily="34" charset="0"/>
              </a:rPr>
              <a:t>                    ET SI……</a:t>
            </a:r>
          </a:p>
          <a:p>
            <a:r>
              <a:rPr lang="fr-CA" sz="4400" b="1" dirty="0">
                <a:latin typeface="Arial" panose="020B0604020202020204" pitchFamily="34" charset="0"/>
                <a:ea typeface="Calibri" panose="020F0502020204030204" pitchFamily="34" charset="0"/>
              </a:rPr>
              <a:t>TVP: Proximale </a:t>
            </a:r>
            <a:r>
              <a:rPr lang="fr-CA" sz="4400" b="1" u="sng" dirty="0">
                <a:latin typeface="Arial" panose="020B0604020202020204" pitchFamily="34" charset="0"/>
                <a:ea typeface="Calibri" panose="020F0502020204030204" pitchFamily="34" charset="0"/>
              </a:rPr>
              <a:t>Provoquée</a:t>
            </a:r>
            <a:endParaRPr lang="fr-FR" sz="4400" b="1" dirty="0"/>
          </a:p>
        </p:txBody>
      </p:sp>
      <p:sp>
        <p:nvSpPr>
          <p:cNvPr id="3" name="Rectangle 2">
            <a:extLst>
              <a:ext uri="{FF2B5EF4-FFF2-40B4-BE49-F238E27FC236}">
                <a16:creationId xmlns:a16="http://schemas.microsoft.com/office/drawing/2014/main" id="{AE882E9B-D10B-BA4D-B1E8-1B8EB88D97B1}"/>
              </a:ext>
            </a:extLst>
          </p:cNvPr>
          <p:cNvSpPr/>
          <p:nvPr/>
        </p:nvSpPr>
        <p:spPr>
          <a:xfrm>
            <a:off x="350329" y="3094222"/>
            <a:ext cx="6763070" cy="3046988"/>
          </a:xfrm>
          <a:prstGeom prst="rect">
            <a:avLst/>
          </a:prstGeom>
        </p:spPr>
        <p:txBody>
          <a:bodyPr wrap="none">
            <a:spAutoFit/>
          </a:bodyPr>
          <a:lstStyle/>
          <a:p>
            <a:r>
              <a:rPr lang="fr-CA" sz="4800" dirty="0"/>
              <a:t>       </a:t>
            </a:r>
          </a:p>
          <a:p>
            <a:r>
              <a:rPr lang="fr-CA" sz="4800" b="1" dirty="0"/>
              <a:t>       </a:t>
            </a:r>
            <a:r>
              <a:rPr lang="fr-CA" sz="4800" dirty="0"/>
              <a:t> Traitement </a:t>
            </a:r>
            <a:r>
              <a:rPr lang="fr-CA" sz="4800" b="1" u="sng" dirty="0"/>
              <a:t>3 Mois</a:t>
            </a:r>
          </a:p>
          <a:p>
            <a:r>
              <a:rPr lang="fr-CA" sz="4800" b="1" dirty="0"/>
              <a:t>              </a:t>
            </a:r>
            <a:r>
              <a:rPr lang="fr-CA" sz="2800" dirty="0"/>
              <a:t>(durée minimale) </a:t>
            </a:r>
          </a:p>
          <a:p>
            <a:r>
              <a:rPr lang="fr-CA" sz="4800" b="1" dirty="0"/>
              <a:t>                  </a:t>
            </a:r>
            <a:endParaRPr lang="fr-FR" sz="4800" b="1" u="sng" dirty="0"/>
          </a:p>
        </p:txBody>
      </p:sp>
      <p:sp>
        <p:nvSpPr>
          <p:cNvPr id="5" name="Rectangle 4">
            <a:extLst>
              <a:ext uri="{FF2B5EF4-FFF2-40B4-BE49-F238E27FC236}">
                <a16:creationId xmlns:a16="http://schemas.microsoft.com/office/drawing/2014/main" id="{E980393C-F506-7F4B-B537-BC04DE4E8318}"/>
              </a:ext>
            </a:extLst>
          </p:cNvPr>
          <p:cNvSpPr/>
          <p:nvPr/>
        </p:nvSpPr>
        <p:spPr>
          <a:xfrm>
            <a:off x="588312" y="243805"/>
            <a:ext cx="7771323" cy="1384995"/>
          </a:xfrm>
          <a:prstGeom prst="rect">
            <a:avLst/>
          </a:prstGeom>
        </p:spPr>
        <p:txBody>
          <a:bodyPr wrap="square">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p>
          <a:p>
            <a:endPar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1: Mr JB</a:t>
            </a:r>
            <a:endParaRPr lang="fr-FR" sz="2800" dirty="0"/>
          </a:p>
        </p:txBody>
      </p:sp>
    </p:spTree>
    <p:extLst>
      <p:ext uri="{BB962C8B-B14F-4D97-AF65-F5344CB8AC3E}">
        <p14:creationId xmlns:p14="http://schemas.microsoft.com/office/powerpoint/2010/main" val="18831419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2"/>
          <p:cNvSpPr txBox="1">
            <a:spLocks noChangeArrowheads="1"/>
          </p:cNvSpPr>
          <p:nvPr/>
        </p:nvSpPr>
        <p:spPr bwMode="auto">
          <a:xfrm>
            <a:off x="1331640" y="836712"/>
            <a:ext cx="7100021" cy="707886"/>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Déclaration liens d’intérêts:</a:t>
            </a:r>
          </a:p>
        </p:txBody>
      </p:sp>
      <p:sp>
        <p:nvSpPr>
          <p:cNvPr id="10243" name="ZoneTexte 3"/>
          <p:cNvSpPr txBox="1">
            <a:spLocks noChangeArrowheads="1"/>
          </p:cNvSpPr>
          <p:nvPr/>
        </p:nvSpPr>
        <p:spPr bwMode="auto">
          <a:xfrm>
            <a:off x="0" y="2636912"/>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000" dirty="0">
                <a:solidFill>
                  <a:srgbClr val="000000"/>
                </a:solidFill>
              </a:rPr>
              <a:t>      </a:t>
            </a:r>
            <a:r>
              <a:rPr lang="fr-CA" altLang="fr-FR" sz="2000" u="sng" dirty="0">
                <a:solidFill>
                  <a:srgbClr val="000000"/>
                </a:solidFill>
              </a:rPr>
              <a:t>Honoraires de conférencier, consultant ou subventions de recherche </a:t>
            </a:r>
            <a:r>
              <a:rPr lang="fr-CA" altLang="fr-FR" sz="2000" dirty="0">
                <a:solidFill>
                  <a:srgbClr val="000000"/>
                </a:solidFill>
              </a:rPr>
              <a:t>de</a:t>
            </a:r>
          </a:p>
          <a:p>
            <a:pPr eaLnBrk="1" hangingPunct="1">
              <a:lnSpc>
                <a:spcPct val="100000"/>
              </a:lnSpc>
              <a:spcBef>
                <a:spcPct val="0"/>
              </a:spcBef>
              <a:buClrTx/>
              <a:buFontTx/>
              <a:buNone/>
            </a:pPr>
            <a:r>
              <a:rPr lang="fr-CA" altLang="fr-FR" sz="2000" dirty="0">
                <a:solidFill>
                  <a:srgbClr val="000000"/>
                </a:solidFill>
              </a:rPr>
              <a:t>       Pfizer, </a:t>
            </a:r>
            <a:r>
              <a:rPr lang="fr-CA" altLang="fr-FR" sz="2000" dirty="0" err="1">
                <a:solidFill>
                  <a:srgbClr val="000000"/>
                </a:solidFill>
              </a:rPr>
              <a:t>Boehringer</a:t>
            </a:r>
            <a:r>
              <a:rPr lang="fr-CA" altLang="fr-FR" sz="2000" dirty="0">
                <a:solidFill>
                  <a:srgbClr val="000000"/>
                </a:solidFill>
              </a:rPr>
              <a:t>, Bayer, Lilly, Sanofi, Johnson, Bristol, </a:t>
            </a:r>
            <a:r>
              <a:rPr lang="fr-CA" altLang="fr-FR" sz="2000" dirty="0" err="1">
                <a:solidFill>
                  <a:srgbClr val="000000"/>
                </a:solidFill>
              </a:rPr>
              <a:t>Merck</a:t>
            </a:r>
            <a:r>
              <a:rPr lang="fr-CA" altLang="fr-FR" sz="2000" dirty="0">
                <a:solidFill>
                  <a:srgbClr val="000000"/>
                </a:solidFill>
              </a:rPr>
              <a:t>, Astra, </a:t>
            </a:r>
          </a:p>
          <a:p>
            <a:pPr eaLnBrk="1" hangingPunct="1">
              <a:lnSpc>
                <a:spcPct val="100000"/>
              </a:lnSpc>
              <a:spcBef>
                <a:spcPct val="0"/>
              </a:spcBef>
              <a:buClrTx/>
              <a:buFontTx/>
              <a:buNone/>
            </a:pPr>
            <a:r>
              <a:rPr lang="fr-CA" altLang="fr-FR" sz="2000" dirty="0">
                <a:solidFill>
                  <a:srgbClr val="000000"/>
                </a:solidFill>
              </a:rPr>
              <a:t>       </a:t>
            </a:r>
            <a:r>
              <a:rPr lang="fr-CA" altLang="fr-FR" sz="2000" dirty="0" err="1">
                <a:solidFill>
                  <a:srgbClr val="000000"/>
                </a:solidFill>
              </a:rPr>
              <a:t>Servier</a:t>
            </a:r>
            <a:r>
              <a:rPr lang="fr-CA" altLang="fr-FR" sz="2000" dirty="0">
                <a:solidFill>
                  <a:srgbClr val="000000"/>
                </a:solidFill>
              </a:rPr>
              <a:t>, </a:t>
            </a:r>
            <a:r>
              <a:rPr lang="fr-CA" altLang="fr-FR" sz="2000" dirty="0" err="1">
                <a:solidFill>
                  <a:srgbClr val="000000"/>
                </a:solidFill>
              </a:rPr>
              <a:t>Teva</a:t>
            </a:r>
            <a:r>
              <a:rPr lang="fr-CA" altLang="fr-FR" sz="2000" dirty="0">
                <a:solidFill>
                  <a:srgbClr val="000000"/>
                </a:solidFill>
              </a:rPr>
              <a:t> </a:t>
            </a:r>
            <a:r>
              <a:rPr lang="is-IS" altLang="fr-FR" sz="2000" dirty="0">
                <a:solidFill>
                  <a:srgbClr val="000000"/>
                </a:solidFill>
              </a:rPr>
              <a:t>…..</a:t>
            </a:r>
          </a:p>
          <a:p>
            <a:pPr eaLnBrk="1" hangingPunct="1">
              <a:lnSpc>
                <a:spcPct val="100000"/>
              </a:lnSpc>
              <a:spcBef>
                <a:spcPct val="0"/>
              </a:spcBef>
              <a:buClrTx/>
              <a:buFontTx/>
              <a:buNone/>
            </a:pPr>
            <a:endParaRPr lang="is-IS" altLang="fr-FR" sz="2000" dirty="0">
              <a:solidFill>
                <a:srgbClr val="000000"/>
              </a:solidFill>
            </a:endParaRPr>
          </a:p>
          <a:p>
            <a:pPr eaLnBrk="1" hangingPunct="1">
              <a:lnSpc>
                <a:spcPct val="100000"/>
              </a:lnSpc>
              <a:spcBef>
                <a:spcPct val="0"/>
              </a:spcBef>
              <a:buClrTx/>
              <a:buFontTx/>
              <a:buNone/>
            </a:pPr>
            <a:r>
              <a:rPr lang="is-IS" altLang="fr-FR" sz="2000" dirty="0">
                <a:solidFill>
                  <a:srgbClr val="000000"/>
                </a:solidFill>
              </a:rPr>
              <a:t>Le contenu de cet atelier reflète essentiellement </a:t>
            </a:r>
            <a:r>
              <a:rPr lang="fr-CA" altLang="fr-FR" sz="2000" dirty="0">
                <a:solidFill>
                  <a:srgbClr val="000000"/>
                </a:solidFill>
              </a:rPr>
              <a:t> celui des guides de pratique de l’ACCP (</a:t>
            </a:r>
            <a:r>
              <a:rPr lang="fr-CA" altLang="fr-FR" sz="2000" dirty="0" err="1">
                <a:solidFill>
                  <a:srgbClr val="000000"/>
                </a:solidFill>
              </a:rPr>
              <a:t>Chest</a:t>
            </a:r>
            <a:r>
              <a:rPr lang="fr-CA" altLang="fr-FR" sz="2000" dirty="0">
                <a:solidFill>
                  <a:srgbClr val="000000"/>
                </a:solidFill>
              </a:rPr>
              <a:t>: mars 2016) et Thrombose Canada 2019.</a:t>
            </a:r>
          </a:p>
          <a:p>
            <a:pPr eaLnBrk="1" hangingPunct="1">
              <a:lnSpc>
                <a:spcPct val="100000"/>
              </a:lnSpc>
              <a:spcBef>
                <a:spcPct val="0"/>
              </a:spcBef>
              <a:buClrTx/>
              <a:buFontTx/>
              <a:buNone/>
            </a:pPr>
            <a:r>
              <a:rPr lang="fr-CA" altLang="fr-FR" sz="2000" dirty="0">
                <a:solidFill>
                  <a:srgbClr val="000000"/>
                </a:solidFill>
              </a:rPr>
              <a:t> </a:t>
            </a:r>
          </a:p>
        </p:txBody>
      </p:sp>
    </p:spTree>
    <p:extLst>
      <p:ext uri="{BB962C8B-B14F-4D97-AF65-F5344CB8AC3E}">
        <p14:creationId xmlns:p14="http://schemas.microsoft.com/office/powerpoint/2010/main" val="35940780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43558"/>
            <a:ext cx="8330014" cy="857250"/>
          </a:xfrm>
        </p:spPr>
        <p:txBody>
          <a:bodyPr>
            <a:noAutofit/>
          </a:bodyPr>
          <a:lstStyle/>
          <a:p>
            <a:r>
              <a:rPr lang="fr-CA" sz="3600" dirty="0">
                <a:solidFill>
                  <a:schemeClr val="tx1"/>
                </a:solidFill>
                <a:latin typeface="Arial" panose="020B0604020202020204" pitchFamily="34" charset="0"/>
                <a:cs typeface="Arial" panose="020B0604020202020204" pitchFamily="34" charset="0"/>
              </a:rPr>
              <a:t>   </a:t>
            </a: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de traitement:</a:t>
            </a:r>
            <a:b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b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40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Risque récidive 1 an</a:t>
            </a:r>
            <a:endParaRPr lang="fr-CA" sz="4000" b="1" dirty="0">
              <a:solidFill>
                <a:schemeClr val="tx1">
                  <a:alpha val="95000"/>
                </a:schemeClr>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1F4DAC1-1556-485F-B4C3-914F0687927F}"/>
              </a:ext>
            </a:extLst>
          </p:cNvPr>
          <p:cNvSpPr/>
          <p:nvPr/>
        </p:nvSpPr>
        <p:spPr>
          <a:xfrm>
            <a:off x="408709" y="2420880"/>
            <a:ext cx="1969058" cy="2880327"/>
          </a:xfrm>
          <a:prstGeom prst="roundRect">
            <a:avLst>
              <a:gd name="adj" fmla="val 3734"/>
            </a:avLst>
          </a:prstGeom>
          <a:solidFill>
            <a:schemeClr val="accent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0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majeur réversible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(Chirurgie)</a:t>
            </a:r>
          </a:p>
        </p:txBody>
      </p:sp>
      <p:sp>
        <p:nvSpPr>
          <p:cNvPr id="16" name="Freeform: Shape 15">
            <a:extLst>
              <a:ext uri="{FF2B5EF4-FFF2-40B4-BE49-F238E27FC236}">
                <a16:creationId xmlns:a16="http://schemas.microsoft.com/office/drawing/2014/main" id="{4288B31C-98F5-4CC0-8B5E-251A41DFB976}"/>
              </a:ext>
            </a:extLst>
          </p:cNvPr>
          <p:cNvSpPr/>
          <p:nvPr/>
        </p:nvSpPr>
        <p:spPr>
          <a:xfrm>
            <a:off x="594271" y="5589240"/>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+/- 1 %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553B53B-A694-4595-BB36-C1EA6E221413}"/>
              </a:ext>
            </a:extLst>
          </p:cNvPr>
          <p:cNvSpPr/>
          <p:nvPr/>
        </p:nvSpPr>
        <p:spPr>
          <a:xfrm>
            <a:off x="2563093" y="2420880"/>
            <a:ext cx="1969200" cy="2880327"/>
          </a:xfrm>
          <a:prstGeom prst="roundRect">
            <a:avLst>
              <a:gd name="adj" fmla="val 3317"/>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0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non chirurgical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(Avion)</a:t>
            </a:r>
          </a:p>
        </p:txBody>
      </p:sp>
      <p:sp>
        <p:nvSpPr>
          <p:cNvPr id="19" name="Freeform: Shape 18">
            <a:extLst>
              <a:ext uri="{FF2B5EF4-FFF2-40B4-BE49-F238E27FC236}">
                <a16:creationId xmlns:a16="http://schemas.microsoft.com/office/drawing/2014/main" id="{9DE80F74-471E-421B-A2E0-DBD801FD1757}"/>
              </a:ext>
            </a:extLst>
          </p:cNvPr>
          <p:cNvSpPr/>
          <p:nvPr/>
        </p:nvSpPr>
        <p:spPr>
          <a:xfrm>
            <a:off x="2711157" y="5589240"/>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+/- 5 %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6360809-6803-498A-8810-EE1FB0E4551A}"/>
              </a:ext>
            </a:extLst>
          </p:cNvPr>
          <p:cNvSpPr/>
          <p:nvPr/>
        </p:nvSpPr>
        <p:spPr>
          <a:xfrm>
            <a:off x="4681097" y="2420879"/>
            <a:ext cx="1969200" cy="2880335"/>
          </a:xfrm>
          <a:prstGeom prst="roundRect">
            <a:avLst>
              <a:gd name="adj" fmla="val 3734"/>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r>
              <a:rPr lang="fr-CA" sz="2400" b="1" dirty="0">
                <a:solidFill>
                  <a:prstClr val="white"/>
                </a:solidFill>
                <a:latin typeface="Arial" panose="020B0604020202020204" pitchFamily="34" charset="0"/>
                <a:cs typeface="Arial" panose="020B0604020202020204" pitchFamily="34" charset="0"/>
              </a:rPr>
              <a:t>TVP non provoquée</a:t>
            </a:r>
          </a:p>
        </p:txBody>
      </p:sp>
      <p:sp>
        <p:nvSpPr>
          <p:cNvPr id="22" name="Freeform: Shape 21">
            <a:extLst>
              <a:ext uri="{FF2B5EF4-FFF2-40B4-BE49-F238E27FC236}">
                <a16:creationId xmlns:a16="http://schemas.microsoft.com/office/drawing/2014/main" id="{A89997CF-045D-4DDB-A2E0-EA92BE9391D2}"/>
              </a:ext>
            </a:extLst>
          </p:cNvPr>
          <p:cNvSpPr/>
          <p:nvPr/>
        </p:nvSpPr>
        <p:spPr>
          <a:xfrm>
            <a:off x="4787065" y="5589246"/>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+/- 10 %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8A639426-ADE8-4359-9987-AA5199E91B56}"/>
              </a:ext>
            </a:extLst>
          </p:cNvPr>
          <p:cNvSpPr/>
          <p:nvPr/>
        </p:nvSpPr>
        <p:spPr>
          <a:xfrm>
            <a:off x="6797982" y="2420880"/>
            <a:ext cx="1969200" cy="2880333"/>
          </a:xfrm>
          <a:prstGeom prst="roundRect">
            <a:avLst>
              <a:gd name="adj" fmla="val 2900"/>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4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non réversible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(Cancer actif)</a:t>
            </a:r>
          </a:p>
        </p:txBody>
      </p:sp>
      <p:sp>
        <p:nvSpPr>
          <p:cNvPr id="25" name="Freeform: Shape 24">
            <a:extLst>
              <a:ext uri="{FF2B5EF4-FFF2-40B4-BE49-F238E27FC236}">
                <a16:creationId xmlns:a16="http://schemas.microsoft.com/office/drawing/2014/main" id="{FE2DA95B-EA0C-4475-AD60-CA99781BCC79}"/>
              </a:ext>
            </a:extLst>
          </p:cNvPr>
          <p:cNvSpPr/>
          <p:nvPr/>
        </p:nvSpPr>
        <p:spPr>
          <a:xfrm>
            <a:off x="6881107" y="5589246"/>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20 %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fr-CA" dirty="0">
                <a:solidFill>
                  <a:srgbClr val="285E90"/>
                </a:solidFill>
              </a:rPr>
              <a:t>2</a:t>
            </a:r>
          </a:p>
        </p:txBody>
      </p:sp>
      <p:sp>
        <p:nvSpPr>
          <p:cNvPr id="15" name="Footer Placeholder 2">
            <a:extLst>
              <a:ext uri="{FF2B5EF4-FFF2-40B4-BE49-F238E27FC236}">
                <a16:creationId xmlns:a16="http://schemas.microsoft.com/office/drawing/2014/main" id="{12B11B55-43EE-477B-AF73-939CBC7B4413}"/>
              </a:ext>
            </a:extLst>
          </p:cNvPr>
          <p:cNvSpPr txBox="1">
            <a:spLocks/>
          </p:cNvSpPr>
          <p:nvPr/>
        </p:nvSpPr>
        <p:spPr>
          <a:xfrm>
            <a:off x="2348257" y="6337014"/>
            <a:ext cx="4787838" cy="3528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solidFill>
                  <a:schemeClr val="tx1"/>
                </a:solidFill>
              </a:rPr>
              <a:t>TVP = thrombose </a:t>
            </a:r>
            <a:r>
              <a:rPr lang="en-CA" dirty="0" err="1">
                <a:solidFill>
                  <a:schemeClr val="tx1"/>
                </a:solidFill>
              </a:rPr>
              <a:t>veineuse</a:t>
            </a:r>
            <a:r>
              <a:rPr lang="en-CA" dirty="0">
                <a:solidFill>
                  <a:schemeClr val="tx1"/>
                </a:solidFill>
              </a:rPr>
              <a:t> </a:t>
            </a:r>
            <a:r>
              <a:rPr lang="en-CA" dirty="0" err="1">
                <a:solidFill>
                  <a:schemeClr val="tx1"/>
                </a:solidFill>
              </a:rPr>
              <a:t>profonde</a:t>
            </a:r>
            <a:r>
              <a:rPr lang="en-CA" dirty="0">
                <a:solidFill>
                  <a:schemeClr val="tx1"/>
                </a:solidFill>
              </a:rPr>
              <a:t>    Kearon C, </a:t>
            </a:r>
            <a:r>
              <a:rPr lang="en-CA" dirty="0" err="1">
                <a:solidFill>
                  <a:schemeClr val="tx1"/>
                </a:solidFill>
              </a:rPr>
              <a:t>Akl</a:t>
            </a:r>
            <a:r>
              <a:rPr lang="en-CA" dirty="0">
                <a:solidFill>
                  <a:schemeClr val="tx1"/>
                </a:solidFill>
              </a:rPr>
              <a:t> EA</a:t>
            </a:r>
            <a:r>
              <a:rPr lang="en-CA" i="1" dirty="0">
                <a:solidFill>
                  <a:schemeClr val="tx1"/>
                </a:solidFill>
              </a:rPr>
              <a:t>. Blood</a:t>
            </a:r>
            <a:r>
              <a:rPr lang="en-CA" dirty="0">
                <a:solidFill>
                  <a:schemeClr val="tx1"/>
                </a:solidFill>
              </a:rPr>
              <a:t> 2014; 123:1794-801.</a:t>
            </a:r>
          </a:p>
        </p:txBody>
      </p:sp>
    </p:spTree>
    <p:extLst>
      <p:ext uri="{BB962C8B-B14F-4D97-AF65-F5344CB8AC3E}">
        <p14:creationId xmlns:p14="http://schemas.microsoft.com/office/powerpoint/2010/main" val="205747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22CFA3-9F03-0C46-A23B-B744ABAB0228}"/>
              </a:ext>
            </a:extLst>
          </p:cNvPr>
          <p:cNvSpPr txBox="1"/>
          <p:nvPr/>
        </p:nvSpPr>
        <p:spPr>
          <a:xfrm>
            <a:off x="273879" y="2767280"/>
            <a:ext cx="8870121" cy="1323439"/>
          </a:xfrm>
          <a:prstGeom prst="rect">
            <a:avLst/>
          </a:prstGeom>
          <a:noFill/>
        </p:spPr>
        <p:txBody>
          <a:bodyPr wrap="none" rtlCol="0">
            <a:spAutoFit/>
          </a:bodyPr>
          <a:lstStyle/>
          <a:p>
            <a:r>
              <a:rPr lang="fr-FR" sz="8000" b="1" dirty="0"/>
              <a:t>Avec quoi traiter?</a:t>
            </a:r>
          </a:p>
        </p:txBody>
      </p:sp>
    </p:spTree>
    <p:extLst>
      <p:ext uri="{BB962C8B-B14F-4D97-AF65-F5344CB8AC3E}">
        <p14:creationId xmlns:p14="http://schemas.microsoft.com/office/powerpoint/2010/main" val="39332407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6" name="Rectangle 2"/>
          <p:cNvSpPr>
            <a:spLocks noGrp="1" noChangeArrowheads="1"/>
          </p:cNvSpPr>
          <p:nvPr>
            <p:ph type="title"/>
            <p:custDataLst>
              <p:tags r:id="rId1"/>
            </p:custDataLst>
          </p:nvPr>
        </p:nvSpPr>
        <p:spPr>
          <a:xfrm>
            <a:off x="611560" y="476672"/>
            <a:ext cx="8064500" cy="506412"/>
          </a:xfrm>
          <a:extLst>
            <a:ext uri="{909E8E84-426E-40dd-AFC4-6F175D3DCCD1}"/>
            <a:ext uri="{91240B29-F687-4f45-9708-019B960494DF}"/>
          </a:extLst>
        </p:spPr>
        <p:txBody>
          <a:bodyPr>
            <a:normAutofit/>
          </a:bodyPr>
          <a:lstStyle/>
          <a:p>
            <a:pPr eaLnBrk="1" hangingPunct="1">
              <a:defRPr/>
            </a:pPr>
            <a: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Options de traitement de la TEV 2016</a:t>
            </a:r>
            <a:endParaRPr lang="fr-CA" spc="50" baseline="3000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96258" name="Footer Placeholder 4"/>
          <p:cNvSpPr txBox="1">
            <a:spLocks/>
          </p:cNvSpPr>
          <p:nvPr>
            <p:custDataLst>
              <p:tags r:id="rId2"/>
            </p:custDataLst>
          </p:nvPr>
        </p:nvSpPr>
        <p:spPr bwMode="auto">
          <a:xfrm>
            <a:off x="792163" y="6464300"/>
            <a:ext cx="7894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defTabSz="45720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defTabSz="4572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defTabSz="4572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defTabSz="457200">
              <a:spcBef>
                <a:spcPct val="20000"/>
              </a:spcBef>
              <a:buChar char="»"/>
              <a:defRPr sz="1200">
                <a:solidFill>
                  <a:schemeClr val="bg1"/>
                </a:solidFill>
                <a:latin typeface="Arial" charset="0"/>
                <a:ea typeface="Arial" charset="0"/>
                <a:cs typeface="Arial" charset="0"/>
              </a:defRPr>
            </a:lvl5pPr>
            <a:lvl6pPr marL="25146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30000"/>
              </a:spcBef>
              <a:buClrTx/>
              <a:buFontTx/>
              <a:buNone/>
            </a:pPr>
            <a:r>
              <a:rPr lang="en-US" altLang="fr-FR" sz="800">
                <a:sym typeface="Calibri" charset="0"/>
              </a:rPr>
              <a:t>1. </a:t>
            </a:r>
            <a:r>
              <a:rPr lang="fr-CA" altLang="fr-FR" sz="800">
                <a:sym typeface="Calibri" charset="0"/>
              </a:rPr>
              <a:t>Thrombose veineuse profonde (TVP) : Traitement. ThrombosisCanada.ca; 2. Monographie de Xarelto; 3. Monographie de Pradaxa; 4. Monographie d</a:t>
            </a:r>
            <a:r>
              <a:rPr lang="fr-CA" altLang="fr-CA" sz="800">
                <a:sym typeface="Calibri" charset="0"/>
              </a:rPr>
              <a:t>’</a:t>
            </a:r>
            <a:r>
              <a:rPr lang="fr-CA" altLang="ja-JP" sz="800">
                <a:sym typeface="Calibri" charset="0"/>
              </a:rPr>
              <a:t>Eliquis</a:t>
            </a:r>
            <a:r>
              <a:rPr lang="en-US" altLang="ja-JP" sz="800">
                <a:sym typeface="Calibri" charset="0"/>
              </a:rPr>
              <a:t>.</a:t>
            </a:r>
            <a:endParaRPr lang="en-US" altLang="fr-FR" sz="800">
              <a:sym typeface="Calibri" charset="0"/>
            </a:endParaRPr>
          </a:p>
        </p:txBody>
      </p:sp>
      <p:pic>
        <p:nvPicPr>
          <p:cNvPr id="96259" name="Picture 3"/>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flipH="1">
            <a:off x="6135688" y="3008313"/>
            <a:ext cx="155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26"/>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flipH="1">
            <a:off x="4881563" y="1673225"/>
            <a:ext cx="1539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27"/>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flipH="1">
            <a:off x="8286750" y="5686425"/>
            <a:ext cx="1555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Image 8" descr="Options Rx pour TV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327" y="28575"/>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9"/>
          <p:cNvSpPr>
            <a:spLocks noChangeArrowheads="1"/>
          </p:cNvSpPr>
          <p:nvPr/>
        </p:nvSpPr>
        <p:spPr bwMode="auto">
          <a:xfrm>
            <a:off x="0" y="0"/>
            <a:ext cx="9144000" cy="836613"/>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35" name="Rectangle 2"/>
          <p:cNvSpPr txBox="1">
            <a:spLocks noChangeArrowheads="1"/>
          </p:cNvSpPr>
          <p:nvPr>
            <p:custDataLst>
              <p:tags r:id="rId6"/>
            </p:custDataLst>
          </p:nvPr>
        </p:nvSpPr>
        <p:spPr bwMode="auto">
          <a:xfrm>
            <a:off x="107504" y="332656"/>
            <a:ext cx="8064500" cy="506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anchor="ct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eaLnBrk="1" hangingPunct="1">
              <a:defRPr/>
            </a:pPr>
            <a:r>
              <a:rPr lang="fr-CA" sz="40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u="sng"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Traitement de la TEV 2019</a:t>
            </a:r>
            <a:endParaRPr lang="fr-CA" sz="4000" u="sng" spc="50" baseline="3000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96265" name="Rectangle 10"/>
          <p:cNvSpPr>
            <a:spLocks noChangeArrowheads="1"/>
          </p:cNvSpPr>
          <p:nvPr/>
        </p:nvSpPr>
        <p:spPr bwMode="auto">
          <a:xfrm>
            <a:off x="8243888" y="6237288"/>
            <a:ext cx="900112" cy="504825"/>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2" name="ZoneTexte 1">
            <a:extLst>
              <a:ext uri="{FF2B5EF4-FFF2-40B4-BE49-F238E27FC236}">
                <a16:creationId xmlns:a16="http://schemas.microsoft.com/office/drawing/2014/main" id="{11A63572-116A-8A47-AB87-37F37113F5D9}"/>
              </a:ext>
            </a:extLst>
          </p:cNvPr>
          <p:cNvSpPr txBox="1"/>
          <p:nvPr/>
        </p:nvSpPr>
        <p:spPr>
          <a:xfrm>
            <a:off x="6588224" y="5147900"/>
            <a:ext cx="2480166" cy="369332"/>
          </a:xfrm>
          <a:prstGeom prst="rect">
            <a:avLst/>
          </a:prstGeom>
          <a:noFill/>
        </p:spPr>
        <p:txBody>
          <a:bodyPr wrap="none" rtlCol="0">
            <a:spAutoFit/>
          </a:bodyPr>
          <a:lstStyle/>
          <a:p>
            <a:r>
              <a:rPr lang="fr-FR" dirty="0"/>
              <a:t>- </a:t>
            </a:r>
            <a:r>
              <a:rPr lang="fr-FR" dirty="0" err="1"/>
              <a:t>Edoxaban</a:t>
            </a:r>
            <a:r>
              <a:rPr lang="fr-FR" dirty="0"/>
              <a:t> (</a:t>
            </a:r>
            <a:r>
              <a:rPr lang="fr-FR" dirty="0" err="1"/>
              <a:t>Hokusay</a:t>
            </a:r>
            <a:r>
              <a:rPr lang="fr-FR" dirty="0"/>
              <a:t>)</a:t>
            </a:r>
          </a:p>
        </p:txBody>
      </p:sp>
    </p:spTree>
    <p:extLst>
      <p:ext uri="{BB962C8B-B14F-4D97-AF65-F5344CB8AC3E}">
        <p14:creationId xmlns:p14="http://schemas.microsoft.com/office/powerpoint/2010/main" val="35514241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9357A8-388A-4885-A10B-24ADE2D2B338}"/>
              </a:ext>
            </a:extLst>
          </p:cNvPr>
          <p:cNvGrpSpPr/>
          <p:nvPr/>
        </p:nvGrpSpPr>
        <p:grpSpPr>
          <a:xfrm>
            <a:off x="298367" y="2073622"/>
            <a:ext cx="4168379" cy="2075458"/>
            <a:chOff x="40481" y="852487"/>
            <a:chExt cx="5557838" cy="2767276"/>
          </a:xfrm>
          <a:solidFill>
            <a:srgbClr val="285E90"/>
          </a:solidFill>
        </p:grpSpPr>
        <p:pic>
          <p:nvPicPr>
            <p:cNvPr id="1157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 y="852487"/>
              <a:ext cx="5557838" cy="2500313"/>
            </a:xfrm>
            <a:prstGeom prst="rect">
              <a:avLst/>
            </a:prstGeom>
            <a:grpFill/>
            <a:ln w="9525">
              <a:solidFill>
                <a:srgbClr val="178690"/>
              </a:solidFill>
              <a:miter lim="800000"/>
              <a:headEnd/>
              <a:tailEnd/>
            </a:ln>
          </p:spPr>
        </p:pic>
        <p:sp>
          <p:nvSpPr>
            <p:cNvPr id="10" name="TextBox 9"/>
            <p:cNvSpPr txBox="1">
              <a:spLocks noChangeArrowheads="1"/>
            </p:cNvSpPr>
            <p:nvPr/>
          </p:nvSpPr>
          <p:spPr bwMode="auto">
            <a:xfrm>
              <a:off x="1656341" y="2388657"/>
              <a:ext cx="2326117" cy="1231106"/>
            </a:xfrm>
            <a:prstGeom prst="rect">
              <a:avLst/>
            </a:prstGeom>
            <a:solidFill>
              <a:srgbClr val="66CCFF"/>
            </a:solidFill>
            <a:ln w="9525">
              <a:solidFill>
                <a:srgbClr val="66CC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a:latin typeface="Arial" panose="020B0604020202020204" pitchFamily="34" charset="0"/>
                  <a:cs typeface="Arial" panose="020B0604020202020204" pitchFamily="34" charset="0"/>
                </a:rPr>
                <a:t>N = 5107</a:t>
              </a:r>
            </a:p>
            <a:p>
              <a:pPr algn="ctr">
                <a:spcBef>
                  <a:spcPct val="0"/>
                </a:spcBef>
                <a:buFontTx/>
                <a:buNone/>
              </a:pPr>
              <a:r>
                <a:rPr lang="en-US" altLang="en-US" sz="2700" b="1">
                  <a:latin typeface="Arial" panose="020B0604020202020204" pitchFamily="34" charset="0"/>
                  <a:cs typeface="Arial" panose="020B0604020202020204" pitchFamily="34" charset="0"/>
                </a:rPr>
                <a:t>2009</a:t>
              </a:r>
            </a:p>
          </p:txBody>
        </p:sp>
      </p:grpSp>
      <p:grpSp>
        <p:nvGrpSpPr>
          <p:cNvPr id="4" name="Group 3">
            <a:extLst>
              <a:ext uri="{FF2B5EF4-FFF2-40B4-BE49-F238E27FC236}">
                <a16:creationId xmlns:a16="http://schemas.microsoft.com/office/drawing/2014/main" id="{D5830CFD-72AD-4B43-8C3A-C448E3FF59B6}"/>
              </a:ext>
            </a:extLst>
          </p:cNvPr>
          <p:cNvGrpSpPr/>
          <p:nvPr/>
        </p:nvGrpSpPr>
        <p:grpSpPr>
          <a:xfrm>
            <a:off x="303718" y="4239683"/>
            <a:ext cx="4572000" cy="2357669"/>
            <a:chOff x="1019175" y="2132410"/>
            <a:chExt cx="5550694" cy="3143557"/>
          </a:xfrm>
        </p:grpSpPr>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2132410"/>
              <a:ext cx="5550694" cy="19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483996" y="4044861"/>
              <a:ext cx="2118039" cy="1231106"/>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a:latin typeface="Arial" panose="020B0604020202020204" pitchFamily="34" charset="0"/>
                  <a:cs typeface="Arial" panose="020B0604020202020204" pitchFamily="34" charset="0"/>
                </a:rPr>
                <a:t>N = 8281</a:t>
              </a:r>
            </a:p>
            <a:p>
              <a:pPr algn="ctr">
                <a:spcBef>
                  <a:spcPct val="0"/>
                </a:spcBef>
                <a:buFontTx/>
                <a:buNone/>
              </a:pPr>
              <a:r>
                <a:rPr lang="en-US" altLang="en-US" sz="2700" b="1">
                  <a:latin typeface="Arial" panose="020B0604020202020204" pitchFamily="34" charset="0"/>
                  <a:cs typeface="Arial" panose="020B0604020202020204" pitchFamily="34" charset="0"/>
                </a:rPr>
                <a:t>2010-12</a:t>
              </a:r>
            </a:p>
          </p:txBody>
        </p:sp>
      </p:grpSp>
      <p:grpSp>
        <p:nvGrpSpPr>
          <p:cNvPr id="3" name="Group 2">
            <a:extLst>
              <a:ext uri="{FF2B5EF4-FFF2-40B4-BE49-F238E27FC236}">
                <a16:creationId xmlns:a16="http://schemas.microsoft.com/office/drawing/2014/main" id="{73E979E7-1C56-47C3-B4E6-0B28CE3D71CA}"/>
              </a:ext>
            </a:extLst>
          </p:cNvPr>
          <p:cNvGrpSpPr/>
          <p:nvPr/>
        </p:nvGrpSpPr>
        <p:grpSpPr>
          <a:xfrm>
            <a:off x="4200636" y="4287219"/>
            <a:ext cx="4763852" cy="2310133"/>
            <a:chOff x="2197457" y="3031707"/>
            <a:chExt cx="5514975" cy="3080176"/>
          </a:xfrm>
        </p:grpSpPr>
        <p:pic>
          <p:nvPicPr>
            <p:cNvPr id="1157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457" y="3031707"/>
              <a:ext cx="5514975" cy="17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794437" y="4880777"/>
              <a:ext cx="2174921" cy="1231106"/>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a:latin typeface="Arial" panose="020B0604020202020204" pitchFamily="34" charset="0"/>
                  <a:cs typeface="Arial" panose="020B0604020202020204" pitchFamily="34" charset="0"/>
                </a:rPr>
                <a:t>N = 8292</a:t>
              </a:r>
            </a:p>
            <a:p>
              <a:pPr algn="ctr">
                <a:spcBef>
                  <a:spcPct val="0"/>
                </a:spcBef>
                <a:buFontTx/>
                <a:buNone/>
              </a:pPr>
              <a:r>
                <a:rPr lang="en-US" altLang="en-US" sz="2700" b="1">
                  <a:latin typeface="Arial" panose="020B0604020202020204" pitchFamily="34" charset="0"/>
                  <a:cs typeface="Arial" panose="020B0604020202020204" pitchFamily="34" charset="0"/>
                </a:rPr>
                <a:t>2013</a:t>
              </a:r>
            </a:p>
          </p:txBody>
        </p:sp>
      </p:grpSp>
      <p:grpSp>
        <p:nvGrpSpPr>
          <p:cNvPr id="2" name="Group 1">
            <a:extLst>
              <a:ext uri="{FF2B5EF4-FFF2-40B4-BE49-F238E27FC236}">
                <a16:creationId xmlns:a16="http://schemas.microsoft.com/office/drawing/2014/main" id="{76159864-C863-4180-B74E-12E4981455C5}"/>
              </a:ext>
            </a:extLst>
          </p:cNvPr>
          <p:cNvGrpSpPr/>
          <p:nvPr/>
        </p:nvGrpSpPr>
        <p:grpSpPr>
          <a:xfrm>
            <a:off x="4509089" y="2121475"/>
            <a:ext cx="4146947" cy="2040379"/>
            <a:chOff x="3579019" y="3531394"/>
            <a:chExt cx="5529263" cy="2720506"/>
          </a:xfrm>
        </p:grpSpPr>
        <p:pic>
          <p:nvPicPr>
            <p:cNvPr id="1157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019" y="3531394"/>
              <a:ext cx="5529263"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419103" y="5020793"/>
              <a:ext cx="2326115" cy="123110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700" b="1">
                  <a:latin typeface="Arial" panose="020B0604020202020204" pitchFamily="34" charset="0"/>
                  <a:cs typeface="Arial" panose="020B0604020202020204" pitchFamily="34" charset="0"/>
                </a:rPr>
                <a:t>N = 5395</a:t>
              </a:r>
            </a:p>
            <a:p>
              <a:pPr algn="ctr">
                <a:spcBef>
                  <a:spcPct val="0"/>
                </a:spcBef>
                <a:buFontTx/>
                <a:buNone/>
              </a:pPr>
              <a:r>
                <a:rPr lang="en-US" altLang="en-US" sz="2700" b="1">
                  <a:latin typeface="Arial" panose="020B0604020202020204" pitchFamily="34" charset="0"/>
                  <a:cs typeface="Arial" panose="020B0604020202020204" pitchFamily="34" charset="0"/>
                </a:rPr>
                <a:t>2013</a:t>
              </a:r>
            </a:p>
          </p:txBody>
        </p:sp>
      </p:grpSp>
      <p:sp>
        <p:nvSpPr>
          <p:cNvPr id="16" name="Rectangle 77">
            <a:extLst>
              <a:ext uri="{FF2B5EF4-FFF2-40B4-BE49-F238E27FC236}">
                <a16:creationId xmlns:a16="http://schemas.microsoft.com/office/drawing/2014/main" id="{9B7B0602-C271-DD4F-B563-3A9A4425BC57}"/>
              </a:ext>
            </a:extLst>
          </p:cNvPr>
          <p:cNvSpPr txBox="1">
            <a:spLocks noChangeArrowheads="1"/>
          </p:cNvSpPr>
          <p:nvPr/>
        </p:nvSpPr>
        <p:spPr bwMode="auto">
          <a:xfrm>
            <a:off x="541391" y="565445"/>
            <a:ext cx="71866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square" lIns="91440" tIns="45720" rIns="91440" bIns="45720" numCol="1" anchor="t" anchorCtr="0" compatLnSpc="1">
            <a:prstTxWarp prst="textNoShape">
              <a:avLst/>
            </a:prstTxWarp>
            <a:spAutoFit/>
          </a:bodyPr>
          <a:lstStyle>
            <a:lvl1pPr algn="ctr" rtl="0" eaLnBrk="0" fontAlgn="base" hangingPunct="0">
              <a:lnSpc>
                <a:spcPct val="85000"/>
              </a:lnSpc>
              <a:spcBef>
                <a:spcPct val="0"/>
              </a:spcBef>
              <a:spcAft>
                <a:spcPct val="0"/>
              </a:spcAft>
              <a:defRPr sz="4000" b="1">
                <a:solidFill>
                  <a:schemeClr val="bg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eaLnBrk="1" hangingPunct="1">
              <a:defRPr/>
            </a:pPr>
            <a:r>
              <a:rPr lang="fr-CA"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Efficacité des AOD et TEV  </a:t>
            </a:r>
          </a:p>
        </p:txBody>
      </p:sp>
      <p:sp>
        <p:nvSpPr>
          <p:cNvPr id="8" name="Rectangle 7">
            <a:extLst>
              <a:ext uri="{FF2B5EF4-FFF2-40B4-BE49-F238E27FC236}">
                <a16:creationId xmlns:a16="http://schemas.microsoft.com/office/drawing/2014/main" id="{360030A1-7FD8-624C-8419-27312AEB6BDE}"/>
              </a:ext>
            </a:extLst>
          </p:cNvPr>
          <p:cNvSpPr/>
          <p:nvPr/>
        </p:nvSpPr>
        <p:spPr>
          <a:xfrm>
            <a:off x="2347180" y="1219979"/>
            <a:ext cx="3813865" cy="984885"/>
          </a:xfrm>
          <a:prstGeom prst="rect">
            <a:avLst/>
          </a:prstGeom>
        </p:spPr>
        <p:txBody>
          <a:bodyPr wrap="none">
            <a:spAutoFit/>
          </a:bodyPr>
          <a:lstStyle/>
          <a:p>
            <a:pPr algn="ctr"/>
            <a:r>
              <a:rPr lang="en-US" altLang="en-US" b="1" dirty="0">
                <a:latin typeface="+mj-lt"/>
              </a:rPr>
              <a:t> </a:t>
            </a:r>
            <a:r>
              <a:rPr lang="en-US" altLang="en-US" sz="4000" b="1" dirty="0">
                <a:latin typeface="+mj-lt"/>
              </a:rPr>
              <a:t>27,075 </a:t>
            </a:r>
            <a:r>
              <a:rPr lang="en-US" altLang="en-US" sz="4000" dirty="0"/>
              <a:t>Patients</a:t>
            </a:r>
            <a:endParaRPr lang="fr-FR" sz="4000" dirty="0"/>
          </a:p>
          <a:p>
            <a:pPr algn="ctr"/>
            <a:endParaRPr lang="en-US" altLang="en-US" b="1" dirty="0">
              <a:latin typeface="+mj-lt"/>
            </a:endParaRPr>
          </a:p>
        </p:txBody>
      </p:sp>
    </p:spTree>
    <p:extLst>
      <p:ext uri="{BB962C8B-B14F-4D97-AF65-F5344CB8AC3E}">
        <p14:creationId xmlns:p14="http://schemas.microsoft.com/office/powerpoint/2010/main" val="173193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149441577"/>
              </p:ext>
            </p:extLst>
          </p:nvPr>
        </p:nvGraphicFramePr>
        <p:xfrm>
          <a:off x="603231" y="1268759"/>
          <a:ext cx="8108417" cy="4582704"/>
        </p:xfrm>
        <a:graphic>
          <a:graphicData uri="http://schemas.openxmlformats.org/drawingml/2006/table">
            <a:tbl>
              <a:tblPr firstRow="1" bandRow="1">
                <a:tableStyleId>{5C22544A-7EE6-4342-B048-85BDC9FD1C3A}</a:tableStyleId>
              </a:tblPr>
              <a:tblGrid>
                <a:gridCol w="3276189">
                  <a:extLst>
                    <a:ext uri="{9D8B030D-6E8A-4147-A177-3AD203B41FA5}">
                      <a16:colId xmlns:a16="http://schemas.microsoft.com/office/drawing/2014/main" val="20000"/>
                    </a:ext>
                  </a:extLst>
                </a:gridCol>
                <a:gridCol w="1219498">
                  <a:extLst>
                    <a:ext uri="{9D8B030D-6E8A-4147-A177-3AD203B41FA5}">
                      <a16:colId xmlns:a16="http://schemas.microsoft.com/office/drawing/2014/main" val="20001"/>
                    </a:ext>
                  </a:extLst>
                </a:gridCol>
                <a:gridCol w="1129266">
                  <a:extLst>
                    <a:ext uri="{9D8B030D-6E8A-4147-A177-3AD203B41FA5}">
                      <a16:colId xmlns:a16="http://schemas.microsoft.com/office/drawing/2014/main" val="20002"/>
                    </a:ext>
                  </a:extLst>
                </a:gridCol>
                <a:gridCol w="1123978">
                  <a:extLst>
                    <a:ext uri="{9D8B030D-6E8A-4147-A177-3AD203B41FA5}">
                      <a16:colId xmlns:a16="http://schemas.microsoft.com/office/drawing/2014/main" val="20003"/>
                    </a:ext>
                  </a:extLst>
                </a:gridCol>
                <a:gridCol w="1359486">
                  <a:extLst>
                    <a:ext uri="{9D8B030D-6E8A-4147-A177-3AD203B41FA5}">
                      <a16:colId xmlns:a16="http://schemas.microsoft.com/office/drawing/2014/main" val="20004"/>
                    </a:ext>
                  </a:extLst>
                </a:gridCol>
              </a:tblGrid>
              <a:tr h="432302">
                <a:tc>
                  <a:txBody>
                    <a:bodyPr/>
                    <a:lstStyle/>
                    <a:p>
                      <a:pPr>
                        <a:lnSpc>
                          <a:spcPct val="90000"/>
                        </a:lnSpc>
                      </a:pPr>
                      <a:endParaRPr lang="en-US" sz="1200" b="0">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1" i="0" u="none" strike="noStrike" cap="none" normalizeH="0" baseline="0">
                          <a:ln>
                            <a:noFill/>
                          </a:ln>
                          <a:solidFill>
                            <a:srgbClr val="FFFFFF"/>
                          </a:solidFill>
                          <a:effectLst/>
                          <a:latin typeface="Arial" panose="020B0604020202020204" pitchFamily="34" charset="0"/>
                          <a:ea typeface="Calibri" pitchFamily="34" charset="0"/>
                          <a:cs typeface="Arial" panose="020B0604020202020204" pitchFamily="34" charset="0"/>
                        </a:rPr>
                        <a:t>APIXABAN</a:t>
                      </a:r>
                      <a:r>
                        <a:rPr kumimoji="0" lang="en-CA" sz="1200" b="1" i="0" u="none" strike="noStrike" cap="none" normalizeH="0" baseline="30000">
                          <a:ln>
                            <a:noFill/>
                          </a:ln>
                          <a:solidFill>
                            <a:srgbClr val="FFFFFF"/>
                          </a:solidFill>
                          <a:effectLst/>
                          <a:latin typeface="Arial" panose="020B0604020202020204" pitchFamily="34" charset="0"/>
                          <a:ea typeface="Calibri" pitchFamily="34" charset="0"/>
                          <a:cs typeface="Arial" panose="020B0604020202020204" pitchFamily="34" charset="0"/>
                        </a:rPr>
                        <a:t>1</a:t>
                      </a:r>
                      <a:r>
                        <a:rPr kumimoji="0" lang="en-CA" sz="1200" b="0" i="0" u="none" strike="noStrike" cap="none" normalizeH="0" baseline="30000">
                          <a:ln>
                            <a:noFill/>
                          </a:ln>
                          <a:solidFill>
                            <a:srgbClr val="FFFFFF"/>
                          </a:solidFill>
                          <a:effectLst/>
                          <a:latin typeface="Arial" panose="020B0604020202020204" pitchFamily="34" charset="0"/>
                          <a:ea typeface="Calibri" pitchFamily="34" charset="0"/>
                          <a:cs typeface="Arial" panose="020B0604020202020204" pitchFamily="34" charset="0"/>
                        </a:rPr>
                        <a:t>,2</a:t>
                      </a:r>
                      <a:endParaRPr kumimoji="0" lang="en-CA" sz="1200" b="0" i="0" u="none" strike="noStrike" cap="none" normalizeH="0" baseline="0">
                        <a:ln>
                          <a:noFill/>
                        </a:ln>
                        <a:solidFill>
                          <a:srgbClr val="FFFFFF"/>
                        </a:solidFill>
                        <a:effectLst/>
                        <a:latin typeface="Arial" panose="020B0604020202020204" pitchFamily="34" charset="0"/>
                        <a:ea typeface="Calibri"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100" b="1" i="0" u="none" strike="noStrike" cap="none" normalizeH="0" baseline="0" dirty="0">
                          <a:ln>
                            <a:noFill/>
                          </a:ln>
                          <a:solidFill>
                            <a:srgbClr val="FFFFFF"/>
                          </a:solidFill>
                          <a:effectLst/>
                          <a:latin typeface="Arial" panose="020B0604020202020204" pitchFamily="34" charset="0"/>
                          <a:ea typeface="Calibri" pitchFamily="34" charset="0"/>
                          <a:cs typeface="Arial" panose="020B0604020202020204" pitchFamily="34" charset="0"/>
                        </a:rPr>
                        <a:t>DABIGATRAN</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100" b="0" i="0" u="none" strike="noStrike" cap="none" normalizeH="0" baseline="30000" dirty="0">
                          <a:ln>
                            <a:noFill/>
                          </a:ln>
                          <a:solidFill>
                            <a:srgbClr val="FFFFFF"/>
                          </a:solidFill>
                          <a:effectLst/>
                          <a:latin typeface="Arial" panose="020B0604020202020204" pitchFamily="34" charset="0"/>
                          <a:ea typeface="Calibri" pitchFamily="34" charset="0"/>
                          <a:cs typeface="Arial" panose="020B0604020202020204" pitchFamily="34" charset="0"/>
                        </a:rPr>
                        <a:t>3-5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1" i="0" u="none" strike="noStrike" cap="none" normalizeH="0" baseline="0">
                          <a:ln>
                            <a:noFill/>
                          </a:ln>
                          <a:solidFill>
                            <a:srgbClr val="FFFFFF"/>
                          </a:solidFill>
                          <a:effectLst/>
                          <a:latin typeface="Arial" panose="020B0604020202020204" pitchFamily="34" charset="0"/>
                          <a:ea typeface="Calibri" pitchFamily="34" charset="0"/>
                          <a:cs typeface="Arial" panose="020B0604020202020204" pitchFamily="34" charset="0"/>
                        </a:rPr>
                        <a:t>ÉDOXABAN</a:t>
                      </a:r>
                      <a:r>
                        <a:rPr kumimoji="0" lang="en-CA" sz="1200" b="1" i="0" u="none" strike="noStrike" cap="none" normalizeH="0" baseline="30000">
                          <a:ln>
                            <a:noFill/>
                          </a:ln>
                          <a:solidFill>
                            <a:srgbClr val="FFFFFF"/>
                          </a:solidFill>
                          <a:effectLst/>
                          <a:latin typeface="Arial" panose="020B0604020202020204" pitchFamily="34" charset="0"/>
                          <a:ea typeface="Calibri" pitchFamily="34" charset="0"/>
                          <a:cs typeface="Arial" panose="020B0604020202020204" pitchFamily="34" charset="0"/>
                        </a:rPr>
                        <a:t>6</a:t>
                      </a:r>
                      <a:r>
                        <a:rPr kumimoji="0" lang="en-CA" sz="1200" b="0" i="0" u="none" strike="noStrike" cap="none" normalizeH="0" baseline="30000">
                          <a:ln>
                            <a:noFill/>
                          </a:ln>
                          <a:solidFill>
                            <a:srgbClr val="FFFFFF"/>
                          </a:solidFill>
                          <a:effectLst/>
                          <a:latin typeface="Arial" panose="020B0604020202020204" pitchFamily="34" charset="0"/>
                          <a:ea typeface="Calibri" pitchFamily="34" charset="0"/>
                          <a:cs typeface="Arial" panose="020B0604020202020204" pitchFamily="34" charset="0"/>
                        </a:rPr>
                        <a:t>,7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100" b="1" i="0" u="none" strike="noStrike" cap="none" normalizeH="0" baseline="0">
                          <a:ln>
                            <a:noFill/>
                          </a:ln>
                          <a:solidFill>
                            <a:srgbClr val="FFFFFF"/>
                          </a:solidFill>
                          <a:effectLst/>
                          <a:latin typeface="Arial" panose="020B0604020202020204" pitchFamily="34" charset="0"/>
                          <a:ea typeface="Calibri" pitchFamily="34" charset="0"/>
                          <a:cs typeface="Arial" panose="020B0604020202020204" pitchFamily="34" charset="0"/>
                        </a:rPr>
                        <a:t>RIVAROXABAN</a:t>
                      </a:r>
                      <a:r>
                        <a:rPr kumimoji="0" lang="en-CA" sz="1100" b="0" i="0" u="none" strike="noStrike" cap="none" normalizeH="0" baseline="30000">
                          <a:ln>
                            <a:noFill/>
                          </a:ln>
                          <a:solidFill>
                            <a:srgbClr val="FFFFFF"/>
                          </a:solidFill>
                          <a:effectLst/>
                          <a:latin typeface="Arial" panose="020B0604020202020204" pitchFamily="34" charset="0"/>
                          <a:ea typeface="Calibri" pitchFamily="34" charset="0"/>
                          <a:cs typeface="Arial" panose="020B0604020202020204" pitchFamily="34" charset="0"/>
                        </a:rPr>
                        <a:t>8-11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464585">
                <a:tc>
                  <a:txBody>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fr-CA" sz="9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 Conception de l’essai : à double insu</a:t>
                      </a:r>
                      <a:endParaRPr lang="fr-CA" sz="900" b="1" i="0" noProof="0">
                        <a:latin typeface="Arial" panose="020B0604020202020204" pitchFamily="34" charset="0"/>
                        <a:cs typeface="Arial" panose="020B0604020202020204" pitchFamily="34" charset="0"/>
                      </a:endParaRPr>
                    </a:p>
                  </a:txBody>
                  <a:tcPr marL="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en-CA" sz="1200" b="1" i="0" u="none" strike="noStrike" cap="none" normalizeH="0" baseline="0" err="1">
                          <a:ln>
                            <a:noFill/>
                          </a:ln>
                          <a:solidFill>
                            <a:schemeClr val="tx1"/>
                          </a:solidFill>
                          <a:effectLst/>
                          <a:latin typeface="Arial" panose="020B0604020202020204" pitchFamily="34" charset="0"/>
                          <a:ea typeface="Calibri" pitchFamily="34" charset="0"/>
                          <a:cs typeface="Arial" panose="020B0604020202020204" pitchFamily="34" charset="0"/>
                        </a:rPr>
                        <a:t>Oui</a:t>
                      </a:r>
                      <a:endParaRPr kumimoji="0" lang="en-CA" sz="1200" b="1"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en-CA" sz="1200" b="1"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(N = </a:t>
                      </a:r>
                      <a:r>
                        <a:rPr kumimoji="0" lang="en-CA" sz="1200" b="1" i="0" u="none" strike="noStrike" kern="1200"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5395)</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en-CA" sz="1200" b="1" i="0" u="none" strike="noStrike" cap="none" normalizeH="0" baseline="0" err="1">
                          <a:ln>
                            <a:noFill/>
                          </a:ln>
                          <a:solidFill>
                            <a:schemeClr val="tx1"/>
                          </a:solidFill>
                          <a:effectLst/>
                          <a:latin typeface="Arial" panose="020B0604020202020204" pitchFamily="34" charset="0"/>
                          <a:cs typeface="Arial" panose="020B0604020202020204" pitchFamily="34" charset="0"/>
                        </a:rPr>
                        <a:t>Oui</a:t>
                      </a:r>
                      <a:r>
                        <a:rPr kumimoji="0" lang="en-CA" sz="12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en-CA" sz="1200" b="1" i="0" u="none" strike="noStrike" cap="none" normalizeH="0" baseline="0">
                          <a:ln>
                            <a:noFill/>
                          </a:ln>
                          <a:solidFill>
                            <a:schemeClr val="tx1"/>
                          </a:solidFill>
                          <a:effectLst/>
                          <a:latin typeface="Arial" panose="020B0604020202020204" pitchFamily="34" charset="0"/>
                          <a:cs typeface="Arial" panose="020B0604020202020204" pitchFamily="34" charset="0"/>
                        </a:rPr>
                        <a:t>(N = 5132)</a:t>
                      </a:r>
                      <a:endParaRPr kumimoji="0" lang="en-CA" sz="1200" b="1"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CA" sz="1200" b="1" i="0" u="none" strike="noStrike" cap="none" normalizeH="0" baseline="0" err="1">
                          <a:ln>
                            <a:noFill/>
                          </a:ln>
                          <a:solidFill>
                            <a:schemeClr val="tx1"/>
                          </a:solidFill>
                          <a:effectLst/>
                          <a:latin typeface="Arial" panose="020B0604020202020204" pitchFamily="34" charset="0"/>
                          <a:cs typeface="Arial" panose="020B0604020202020204" pitchFamily="34" charset="0"/>
                        </a:rPr>
                        <a:t>Oui</a:t>
                      </a:r>
                      <a:r>
                        <a:rPr kumimoji="0" lang="en-CA" sz="12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CA" sz="1200" b="1" i="0" u="none" strike="noStrike" cap="none" normalizeH="0" baseline="0">
                          <a:ln>
                            <a:noFill/>
                          </a:ln>
                          <a:solidFill>
                            <a:schemeClr val="tx1"/>
                          </a:solidFill>
                          <a:effectLst/>
                          <a:latin typeface="Arial" panose="020B0604020202020204" pitchFamily="34" charset="0"/>
                          <a:cs typeface="Arial" panose="020B0604020202020204" pitchFamily="34" charset="0"/>
                        </a:rPr>
                        <a:t>(N = 8292)</a:t>
                      </a:r>
                      <a:endParaRPr kumimoji="0" lang="en-CA" sz="1200" b="1"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CA"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Non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C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 = 8281)</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7502">
                <a:tc>
                  <a:txBody>
                    <a:bodyPr/>
                    <a:lstStyle/>
                    <a:p>
                      <a:pPr marL="0" marR="0" lvl="0" indent="0" algn="l" defTabSz="457200" rtl="0" eaLnBrk="1" fontAlgn="base" latinLnBrk="0" hangingPunct="1">
                        <a:lnSpc>
                          <a:spcPct val="90000"/>
                        </a:lnSpc>
                        <a:spcBef>
                          <a:spcPct val="0"/>
                        </a:spcBef>
                        <a:spcAft>
                          <a:spcPts val="600"/>
                        </a:spcAft>
                        <a:buClrTx/>
                        <a:buSzTx/>
                        <a:buFont typeface="Arial" charset="0"/>
                        <a:buNone/>
                        <a:tabLst/>
                      </a:pPr>
                      <a:r>
                        <a:rPr kumimoji="0" lang="fr-CA" sz="16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Un seul agent </a:t>
                      </a:r>
                      <a:r>
                        <a:rPr kumimoji="0" lang="fr-CA" sz="9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(c.-à-d. pas de période préparatoire à l’HBPM ou à l’HNF)</a:t>
                      </a:r>
                    </a:p>
                  </a:txBody>
                  <a:tcPr marL="31964" marR="3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fr-CA" sz="2400" b="1" i="0" u="none" strike="noStrike" cap="none" normalizeH="0" baseline="0" noProof="0" dirty="0">
                          <a:ln>
                            <a:noFill/>
                          </a:ln>
                          <a:solidFill>
                            <a:schemeClr val="tx1"/>
                          </a:solidFill>
                          <a:effectLst/>
                          <a:latin typeface="Arial" panose="020B0604020202020204" pitchFamily="34" charset="0"/>
                          <a:ea typeface="Calibri" pitchFamily="34" charset="0"/>
                          <a:cs typeface="Arial" panose="020B0604020202020204" pitchFamily="34" charset="0"/>
                        </a:rPr>
                        <a:t>Oui</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fr-CA" sz="1600" b="1" i="0" u="none" strike="noStrike" cap="none" normalizeH="0" baseline="0" noProof="0" dirty="0">
                          <a:ln>
                            <a:noFill/>
                          </a:ln>
                          <a:solidFill>
                            <a:srgbClr val="C00000"/>
                          </a:solidFill>
                          <a:effectLst/>
                          <a:latin typeface="Arial" panose="020B0604020202020204" pitchFamily="34" charset="0"/>
                          <a:ea typeface="Calibri" pitchFamily="34" charset="0"/>
                          <a:cs typeface="Arial" panose="020B0604020202020204" pitchFamily="34" charset="0"/>
                        </a:rPr>
                        <a:t>Non</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90000"/>
                        </a:lnSpc>
                        <a:spcBef>
                          <a:spcPct val="0"/>
                        </a:spcBef>
                        <a:spcAft>
                          <a:spcPct val="0"/>
                        </a:spcAft>
                        <a:buClrTx/>
                        <a:buSzTx/>
                        <a:buFont typeface="Arial" charset="0"/>
                        <a:buNone/>
                        <a:tabLst/>
                      </a:pPr>
                      <a:r>
                        <a:rPr kumimoji="0" lang="fr-CA" sz="1600" b="1" i="0" u="none" strike="noStrike" cap="none" normalizeH="0" baseline="0" noProof="0" dirty="0">
                          <a:ln>
                            <a:noFill/>
                          </a:ln>
                          <a:solidFill>
                            <a:srgbClr val="C00000"/>
                          </a:solidFill>
                          <a:effectLst/>
                          <a:latin typeface="Arial" panose="020B0604020202020204" pitchFamily="34" charset="0"/>
                          <a:ea typeface="Calibri" pitchFamily="34" charset="0"/>
                          <a:cs typeface="Arial" panose="020B0604020202020204" pitchFamily="34" charset="0"/>
                        </a:rPr>
                        <a:t>Non</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Oui</a:t>
                      </a: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7155">
                <a:tc>
                  <a:txBody>
                    <a:bodyPr/>
                    <a:lstStyle/>
                    <a:p>
                      <a:pPr marL="0" marR="0" lvl="0" indent="0" algn="l" defTabSz="457200" rtl="0" eaLnBrk="1" fontAlgn="base" latinLnBrk="0" hangingPunct="1">
                        <a:lnSpc>
                          <a:spcPct val="90000"/>
                        </a:lnSpc>
                        <a:spcBef>
                          <a:spcPct val="0"/>
                        </a:spcBef>
                        <a:spcAft>
                          <a:spcPts val="600"/>
                        </a:spcAft>
                        <a:buClrTx/>
                        <a:buSzTx/>
                        <a:buFont typeface="Arial" charset="0"/>
                        <a:buNone/>
                        <a:tabLst/>
                      </a:pPr>
                      <a:r>
                        <a:rPr kumimoji="0" lang="fr-CA" sz="9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Durée du traitement</a:t>
                      </a:r>
                    </a:p>
                  </a:txBody>
                  <a:tcPr marL="31964" marR="3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6 mois</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6 mois</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3 à 12 mois</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3, 6 ou 12 mois</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3472">
                <a:tc>
                  <a:txBody>
                    <a:bodyPr/>
                    <a:lstStyle/>
                    <a:p>
                      <a:pPr marL="0" marR="0" lvl="0" indent="0" algn="l" defTabSz="457200" rtl="0" eaLnBrk="1" fontAlgn="base" latinLnBrk="0" hangingPunct="1">
                        <a:lnSpc>
                          <a:spcPct val="90000"/>
                        </a:lnSpc>
                        <a:spcBef>
                          <a:spcPct val="0"/>
                        </a:spcBef>
                        <a:spcAft>
                          <a:spcPts val="600"/>
                        </a:spcAft>
                        <a:buClrTx/>
                        <a:buSzTx/>
                        <a:buFont typeface="Arial" charset="0"/>
                        <a:buNone/>
                        <a:tabLst/>
                        <a:defRPr/>
                      </a:pPr>
                      <a:r>
                        <a:rPr kumimoji="0" lang="fr-CA" sz="16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Efficacité non inférieur </a:t>
                      </a:r>
                      <a:r>
                        <a:rPr kumimoji="0" lang="fr-CA" sz="900" b="0"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comparé à VKA* </a:t>
                      </a:r>
                      <a:br>
                        <a:rPr kumimoji="0" lang="fr-CA" sz="900" b="0"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br>
                      <a:r>
                        <a:rPr kumimoji="0" lang="fr-CA" sz="9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(TEV récurrente ou mortelle)</a:t>
                      </a:r>
                    </a:p>
                  </a:txBody>
                  <a:tcPr marL="31964" marR="3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fr-CA" sz="32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Oui</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fr-CA" sz="32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Oui</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fr-CA" sz="3200" b="1"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Oui</a:t>
                      </a:r>
                      <a:endParaRPr kumimoji="0" lang="fr-CA" sz="3200" b="1"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fr-CA" sz="3200" b="1"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Oui</a:t>
                      </a:r>
                    </a:p>
                  </a:txBody>
                  <a:tcPr marL="68580" marR="68580" marT="20574" marB="205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5667">
                <a:tc>
                  <a:txBody>
                    <a:bodyPr/>
                    <a:lstStyle/>
                    <a:p>
                      <a:pPr marL="0" marR="0" lvl="0" indent="0" algn="l" defTabSz="457200" rtl="0" eaLnBrk="1" fontAlgn="base" latinLnBrk="0" hangingPunct="1">
                        <a:lnSpc>
                          <a:spcPct val="90000"/>
                        </a:lnSpc>
                        <a:spcBef>
                          <a:spcPct val="0"/>
                        </a:spcBef>
                        <a:spcAft>
                          <a:spcPct val="0"/>
                        </a:spcAft>
                        <a:buClrTx/>
                        <a:buSzTx/>
                        <a:buFont typeface="Arial" charset="0"/>
                        <a:buNone/>
                        <a:tabLst/>
                      </a:pPr>
                      <a:r>
                        <a:rPr kumimoji="0" lang="fr-CA" sz="16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Hémorragie majeure</a:t>
                      </a:r>
                      <a:r>
                        <a:rPr kumimoji="0" lang="fr-CA" sz="18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fr-CA" sz="900" b="0"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comparé à VKA* </a:t>
                      </a:r>
                    </a:p>
                  </a:txBody>
                  <a:tcPr marL="31964" marR="31964"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r-CA" sz="800" b="1"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fr-CA"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DNS</a:t>
                      </a:r>
                      <a:endParaRPr kumimoji="0" lang="fr-CA" sz="1200" b="1"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DNS</a:t>
                      </a:r>
                      <a:endParaRPr kumimoji="0" lang="fr-CA" sz="1200" b="1"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endParaRPr kumimoji="0" lang="fr-CA" sz="1200" b="1"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80" marR="68580" marT="20574" marB="205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1375">
                <a:tc>
                  <a:txBody>
                    <a:body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r>
                        <a:rPr kumimoji="0" lang="fr-CA" sz="1600" b="1"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Hémorragie majeure ou CRNM </a:t>
                      </a:r>
                      <a:r>
                        <a:rPr kumimoji="0" lang="fr-CA" sz="900" b="1"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 </a:t>
                      </a:r>
                      <a:r>
                        <a:rPr kumimoji="0" lang="fr-CA" sz="9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comparé à VKA</a:t>
                      </a:r>
                      <a:r>
                        <a:rPr kumimoji="0" lang="fr-CA" sz="9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fr-CA" sz="900" b="1" i="0" u="none" strike="noStrike" kern="1200"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31964" marR="31964"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r-CA" sz="800" b="1"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endParaRPr lang="fr-CA" sz="1200" b="1" noProof="0">
                        <a:solidFill>
                          <a:schemeClr val="tx1"/>
                        </a:solidFill>
                        <a:latin typeface="Arial" panose="020B0604020202020204" pitchFamily="34" charset="0"/>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endParaRPr lang="fr-CA" sz="1200" b="1" noProof="0">
                        <a:solidFill>
                          <a:schemeClr val="tx1"/>
                        </a:solidFill>
                        <a:latin typeface="Arial" panose="020B0604020202020204" pitchFamily="34" charset="0"/>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br>
                        <a:rPr kumimoji="0" lang="fr-CA"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fr-CA"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DNS</a:t>
                      </a:r>
                      <a:endParaRPr kumimoji="0" lang="fr-CA" sz="1200" b="1"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61375">
                <a:tc>
                  <a:txBody>
                    <a:bodyPr/>
                    <a:lstStyle/>
                    <a:p>
                      <a:pPr marL="0" marR="0" lvl="0" indent="0" algn="l" defTabSz="457200" rtl="0" eaLnBrk="1" fontAlgn="base" latinLnBrk="0" hangingPunct="1">
                        <a:lnSpc>
                          <a:spcPct val="90000"/>
                        </a:lnSpc>
                        <a:spcBef>
                          <a:spcPct val="0"/>
                        </a:spcBef>
                        <a:spcAft>
                          <a:spcPct val="0"/>
                        </a:spcAft>
                        <a:buClrTx/>
                        <a:buSzTx/>
                        <a:buFont typeface="Arial" charset="0"/>
                        <a:buNone/>
                        <a:tabLst/>
                      </a:pPr>
                      <a:r>
                        <a:rPr kumimoji="0" lang="fr-CA" sz="9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rPr>
                        <a:t>Hémorragie GI*comparé à VKA * </a:t>
                      </a:r>
                    </a:p>
                  </a:txBody>
                  <a:tcPr marL="31964" marR="31964"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9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0,3 % </a:t>
                      </a:r>
                      <a:r>
                        <a:rPr kumimoji="0" lang="fr-CA" sz="900" b="1" i="1" u="none" strike="noStrike" cap="none" normalizeH="0" baseline="0" noProof="0">
                          <a:ln>
                            <a:noFill/>
                          </a:ln>
                          <a:solidFill>
                            <a:schemeClr val="tx1"/>
                          </a:solidFill>
                          <a:effectLst/>
                          <a:latin typeface="Arial" panose="020B0604020202020204" pitchFamily="34" charset="0"/>
                          <a:cs typeface="Arial" panose="020B0604020202020204" pitchFamily="34" charset="0"/>
                        </a:rPr>
                        <a:t>vs</a:t>
                      </a:r>
                      <a:r>
                        <a:rPr kumimoji="0" lang="fr-CA" sz="9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 0,7 %**</a:t>
                      </a: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fr-CA" sz="9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2,4 % </a:t>
                      </a:r>
                      <a:r>
                        <a:rPr kumimoji="0" lang="fr-CA" sz="900" b="1"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vs </a:t>
                      </a:r>
                      <a:r>
                        <a:rPr kumimoji="0" lang="fr-CA" sz="9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3,.7%**</a:t>
                      </a:r>
                      <a:endParaRPr lang="fr-CA" sz="900" b="1" noProof="0">
                        <a:solidFill>
                          <a:schemeClr val="tx1"/>
                        </a:solidFill>
                        <a:latin typeface="Arial" panose="020B0604020202020204" pitchFamily="34" charset="0"/>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defRPr/>
                      </a:pPr>
                      <a:r>
                        <a:rPr lang="fr-CA" sz="900" b="1" noProof="0">
                          <a:solidFill>
                            <a:schemeClr val="tx1"/>
                          </a:solidFill>
                          <a:latin typeface="Arial" panose="020B0604020202020204" pitchFamily="34" charset="0"/>
                          <a:cs typeface="Arial" panose="020B0604020202020204" pitchFamily="34" charset="0"/>
                        </a:rPr>
                        <a:t>2,4 % </a:t>
                      </a:r>
                      <a:r>
                        <a:rPr lang="fr-CA" sz="900" b="1" i="1" noProof="0">
                          <a:solidFill>
                            <a:schemeClr val="tx1"/>
                          </a:solidFill>
                          <a:latin typeface="Arial" panose="020B0604020202020204" pitchFamily="34" charset="0"/>
                          <a:cs typeface="Arial" panose="020B0604020202020204" pitchFamily="34" charset="0"/>
                        </a:rPr>
                        <a:t>vs</a:t>
                      </a:r>
                      <a:r>
                        <a:rPr lang="fr-CA" sz="900" b="1" noProof="0">
                          <a:solidFill>
                            <a:schemeClr val="tx1"/>
                          </a:solidFill>
                          <a:latin typeface="Arial" panose="020B0604020202020204" pitchFamily="34" charset="0"/>
                          <a:cs typeface="Arial" panose="020B0604020202020204" pitchFamily="34" charset="0"/>
                        </a:rPr>
                        <a:t> 2,3 %**</a:t>
                      </a: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9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0,3 % </a:t>
                      </a:r>
                      <a:r>
                        <a:rPr kumimoji="0" lang="fr-CA" sz="900" b="1" i="1" u="none" strike="noStrike" cap="none" normalizeH="0" baseline="0" noProof="0">
                          <a:ln>
                            <a:noFill/>
                          </a:ln>
                          <a:solidFill>
                            <a:schemeClr val="tx1"/>
                          </a:solidFill>
                          <a:effectLst/>
                          <a:latin typeface="Arial" panose="020B0604020202020204" pitchFamily="34" charset="0"/>
                          <a:cs typeface="Arial" panose="020B0604020202020204" pitchFamily="34" charset="0"/>
                        </a:rPr>
                        <a:t>vs</a:t>
                      </a:r>
                      <a:r>
                        <a:rPr kumimoji="0" lang="fr-CA" sz="9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 0,5 %**</a:t>
                      </a: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4103">
                <a:tc>
                  <a:txBody>
                    <a:bodyPr/>
                    <a:lstStyle/>
                    <a:p>
                      <a:pPr marL="0" marR="0" lvl="0" indent="0" algn="l" defTabSz="457200" rtl="0" eaLnBrk="1" fontAlgn="base" latinLnBrk="0" hangingPunct="1">
                        <a:lnSpc>
                          <a:spcPct val="90000"/>
                        </a:lnSpc>
                        <a:spcBef>
                          <a:spcPct val="0"/>
                        </a:spcBef>
                        <a:spcAft>
                          <a:spcPts val="600"/>
                        </a:spcAft>
                        <a:buClrTx/>
                        <a:buSzTx/>
                        <a:buFont typeface="Arial" charset="0"/>
                        <a:buNone/>
                        <a:tabLst/>
                        <a:defRPr/>
                      </a:pPr>
                      <a:r>
                        <a:rPr kumimoji="0" lang="fr-CA" sz="1400" b="1" i="0" u="none" strike="noStrike" cap="none" normalizeH="0" baseline="0" noProof="0">
                          <a:ln>
                            <a:noFill/>
                          </a:ln>
                          <a:effectLst/>
                          <a:latin typeface="Arial" panose="020B0604020202020204" pitchFamily="34" charset="0"/>
                          <a:cs typeface="Arial" panose="020B0604020202020204" pitchFamily="34" charset="0"/>
                        </a:rPr>
                        <a:t>Posologie</a:t>
                      </a:r>
                      <a:endParaRPr kumimoji="0" lang="fr-CA" sz="1400" b="1" i="0" u="none" strike="noStrike" cap="none" normalizeH="0" baseline="0" noProof="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31964" marR="3196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0" lang="fr-CA" sz="1400" b="1" u="none" strike="noStrike" kern="1200" cap="none" normalizeH="0" baseline="0" noProof="0">
                          <a:ln>
                            <a:noFill/>
                          </a:ln>
                          <a:solidFill>
                            <a:schemeClr val="tx1"/>
                          </a:solidFill>
                          <a:effectLst/>
                          <a:latin typeface="Arial" panose="020B0604020202020204" pitchFamily="34" charset="0"/>
                          <a:cs typeface="Arial" panose="020B0604020202020204" pitchFamily="34" charset="0"/>
                        </a:rPr>
                        <a:t>2 </a:t>
                      </a:r>
                      <a:r>
                        <a:rPr kumimoji="0" lang="fr-CA" sz="1400" b="1" u="none" strike="noStrike" kern="1200" cap="none" normalizeH="0" baseline="0" noProof="0" err="1">
                          <a:ln>
                            <a:noFill/>
                          </a:ln>
                          <a:solidFill>
                            <a:schemeClr val="tx1"/>
                          </a:solidFill>
                          <a:effectLst/>
                          <a:latin typeface="Arial" panose="020B0604020202020204" pitchFamily="34" charset="0"/>
                          <a:cs typeface="Arial" panose="020B0604020202020204" pitchFamily="34" charset="0"/>
                        </a:rPr>
                        <a:t>f.p.j</a:t>
                      </a:r>
                      <a:r>
                        <a:rPr kumimoji="0" lang="fr-CA" sz="1400" b="1" u="none" strike="noStrike" kern="1200" cap="none" normalizeH="0" baseline="0" noProof="0">
                          <a:ln>
                            <a:noFill/>
                          </a:ln>
                          <a:solidFill>
                            <a:schemeClr val="tx1"/>
                          </a:solidFill>
                          <a:effectLst/>
                          <a:latin typeface="Arial" panose="020B0604020202020204" pitchFamily="34" charset="0"/>
                          <a:cs typeface="Arial" panose="020B0604020202020204" pitchFamily="34" charset="0"/>
                        </a:rPr>
                        <a:t>.</a:t>
                      </a:r>
                      <a:endParaRPr lang="fr-CA" sz="1400" b="1" noProof="0">
                        <a:solidFill>
                          <a:schemeClr val="tx1"/>
                        </a:solidFill>
                        <a:latin typeface="Arial" panose="020B0604020202020204" pitchFamily="34" charset="0"/>
                        <a:cs typeface="Arial" panose="020B0604020202020204" pitchFamily="34" charset="0"/>
                      </a:endParaRP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kumimoji="0" lang="fr-CA" sz="1400" b="1"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2 </a:t>
                      </a:r>
                      <a:r>
                        <a:rPr kumimoji="0" lang="fr-CA" sz="1400" b="1" u="none" strike="noStrike" kern="1200" cap="none" normalizeH="0" baseline="0" noProof="0" err="1">
                          <a:ln>
                            <a:noFill/>
                          </a:ln>
                          <a:solidFill>
                            <a:schemeClr val="tx1"/>
                          </a:solidFill>
                          <a:effectLst/>
                          <a:latin typeface="Arial" panose="020B0604020202020204" pitchFamily="34" charset="0"/>
                          <a:ea typeface="+mn-ea"/>
                          <a:cs typeface="Arial" panose="020B0604020202020204" pitchFamily="34" charset="0"/>
                        </a:rPr>
                        <a:t>f.p.j</a:t>
                      </a:r>
                      <a:r>
                        <a:rPr kumimoji="0" lang="fr-CA" sz="1400" b="1"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a:t>
                      </a:r>
                      <a:endParaRPr lang="fr-CA" sz="1400" b="1" kern="1200" noProof="0">
                        <a:solidFill>
                          <a:schemeClr val="tx1"/>
                        </a:solidFill>
                        <a:latin typeface="Arial" panose="020B0604020202020204" pitchFamily="34" charset="0"/>
                        <a:ea typeface="+mn-ea"/>
                        <a:cs typeface="Arial" panose="020B0604020202020204" pitchFamily="34" charset="0"/>
                      </a:endParaRP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fr-CA" sz="1400" b="1" u="none" strike="noStrike" kern="1200" cap="none" normalizeH="0" baseline="0" noProof="0">
                          <a:ln>
                            <a:noFill/>
                          </a:ln>
                          <a:solidFill>
                            <a:schemeClr val="tx1"/>
                          </a:solidFill>
                          <a:effectLst/>
                          <a:latin typeface="Arial" panose="020B0604020202020204" pitchFamily="34" charset="0"/>
                          <a:cs typeface="Arial" panose="020B0604020202020204" pitchFamily="34" charset="0"/>
                        </a:rPr>
                        <a:t>1 </a:t>
                      </a:r>
                      <a:r>
                        <a:rPr kumimoji="0" lang="fr-CA" sz="1400" b="1" u="none" strike="noStrike" kern="1200" cap="none" normalizeH="0" baseline="0" noProof="0" err="1">
                          <a:ln>
                            <a:noFill/>
                          </a:ln>
                          <a:solidFill>
                            <a:schemeClr val="tx1"/>
                          </a:solidFill>
                          <a:effectLst/>
                          <a:latin typeface="Arial" panose="020B0604020202020204" pitchFamily="34" charset="0"/>
                          <a:cs typeface="Arial" panose="020B0604020202020204" pitchFamily="34" charset="0"/>
                        </a:rPr>
                        <a:t>f.p.j</a:t>
                      </a:r>
                      <a:r>
                        <a:rPr kumimoji="0" lang="fr-CA" sz="1400" b="1" u="none" strike="noStrike" kern="1200" cap="none" normalizeH="0" baseline="0" noProof="0">
                          <a:ln>
                            <a:noFill/>
                          </a:ln>
                          <a:solidFill>
                            <a:schemeClr val="tx1"/>
                          </a:solidFill>
                          <a:effectLst/>
                          <a:latin typeface="Arial" panose="020B0604020202020204" pitchFamily="34" charset="0"/>
                          <a:cs typeface="Arial" panose="020B0604020202020204" pitchFamily="34" charset="0"/>
                        </a:rPr>
                        <a:t>.</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fr-CA" sz="1400" b="1"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2 </a:t>
                      </a:r>
                      <a:r>
                        <a:rPr kumimoji="0" lang="fr-CA" sz="1400" b="1" u="none" strike="noStrike" kern="1200" cap="none" normalizeH="0" baseline="0" noProof="0" dirty="0" err="1">
                          <a:ln>
                            <a:noFill/>
                          </a:ln>
                          <a:solidFill>
                            <a:schemeClr val="tx1"/>
                          </a:solidFill>
                          <a:effectLst/>
                          <a:latin typeface="Arial" panose="020B0604020202020204" pitchFamily="34" charset="0"/>
                          <a:ea typeface="+mn-ea"/>
                          <a:cs typeface="Arial" panose="020B0604020202020204" pitchFamily="34" charset="0"/>
                        </a:rPr>
                        <a:t>f.p.j</a:t>
                      </a:r>
                      <a:r>
                        <a:rPr kumimoji="0" lang="fr-CA" sz="1400" b="1"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 </a:t>
                      </a:r>
                    </a:p>
                    <a:p>
                      <a:pPr algn="ctr">
                        <a:lnSpc>
                          <a:spcPct val="90000"/>
                        </a:lnSpc>
                      </a:pPr>
                      <a:r>
                        <a:rPr kumimoji="0" lang="fr-CA" sz="1400" b="1"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ensuite </a:t>
                      </a:r>
                      <a:r>
                        <a:rPr kumimoji="0" lang="fr-CA" sz="1400" b="1"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1 </a:t>
                      </a:r>
                      <a:r>
                        <a:rPr kumimoji="0" lang="fr-CA" sz="1400" b="1" u="none" strike="noStrike" kern="1200" cap="none" normalizeH="0" baseline="0" noProof="0" dirty="0" err="1">
                          <a:ln>
                            <a:noFill/>
                          </a:ln>
                          <a:solidFill>
                            <a:schemeClr val="tx1"/>
                          </a:solidFill>
                          <a:effectLst/>
                          <a:latin typeface="Arial" panose="020B0604020202020204" pitchFamily="34" charset="0"/>
                          <a:ea typeface="+mn-ea"/>
                          <a:cs typeface="Arial" panose="020B0604020202020204" pitchFamily="34" charset="0"/>
                        </a:rPr>
                        <a:t>f.p.j</a:t>
                      </a:r>
                      <a:r>
                        <a:rPr kumimoji="0" lang="fr-CA" sz="1400" b="1"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a:t>
                      </a:r>
                    </a:p>
                  </a:txBody>
                  <a:tcPr marL="68580" marR="68580"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Down Arrow 12"/>
          <p:cNvSpPr/>
          <p:nvPr/>
        </p:nvSpPr>
        <p:spPr>
          <a:xfrm>
            <a:off x="4657439" y="5909731"/>
            <a:ext cx="209168" cy="315842"/>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mj-lt"/>
              <a:cs typeface="Candara"/>
            </a:endParaRPr>
          </a:p>
          <a:p>
            <a:pPr algn="ctr">
              <a:defRPr/>
            </a:pPr>
            <a:endParaRPr lang="en-US" sz="825" i="1">
              <a:solidFill>
                <a:srgbClr val="000000"/>
              </a:solidFill>
              <a:latin typeface="+mj-lt"/>
              <a:cs typeface="Candara"/>
            </a:endParaRPr>
          </a:p>
        </p:txBody>
      </p:sp>
      <p:sp>
        <p:nvSpPr>
          <p:cNvPr id="14" name="Rectangle 13"/>
          <p:cNvSpPr>
            <a:spLocks noChangeArrowheads="1"/>
          </p:cNvSpPr>
          <p:nvPr/>
        </p:nvSpPr>
        <p:spPr bwMode="auto">
          <a:xfrm>
            <a:off x="4907234" y="5908988"/>
            <a:ext cx="3225883" cy="338554"/>
          </a:xfrm>
          <a:prstGeom prst="rect">
            <a:avLst/>
          </a:prstGeom>
          <a:noFill/>
          <a:ln w="9525">
            <a:noFill/>
            <a:miter lim="800000"/>
            <a:headEnd/>
            <a:tailEnd/>
          </a:ln>
        </p:spPr>
        <p:txBody>
          <a:bodyPr wrap="square">
            <a:spAutoFit/>
          </a:bodyPr>
          <a:lstStyle/>
          <a:p>
            <a:r>
              <a:rPr lang="fr-CA" sz="1600" b="1">
                <a:latin typeface="Arial" panose="020B0604020202020204" pitchFamily="34" charset="0"/>
                <a:cs typeface="Arial" panose="020B0604020202020204" pitchFamily="34" charset="0"/>
              </a:rPr>
              <a:t>Réduction significative </a:t>
            </a:r>
            <a:r>
              <a:rPr lang="fr-CA" sz="1600" b="1" i="1">
                <a:latin typeface="Arial" panose="020B0604020202020204" pitchFamily="34" charset="0"/>
                <a:cs typeface="Arial" panose="020B0604020202020204" pitchFamily="34" charset="0"/>
              </a:rPr>
              <a:t>p </a:t>
            </a:r>
            <a:r>
              <a:rPr lang="fr-CA" sz="1600" b="1">
                <a:latin typeface="Arial" panose="020B0604020202020204" pitchFamily="34" charset="0"/>
                <a:cs typeface="Arial" panose="020B0604020202020204" pitchFamily="34" charset="0"/>
              </a:rPr>
              <a:t>&lt; 0,05   </a:t>
            </a:r>
          </a:p>
        </p:txBody>
      </p:sp>
      <p:sp>
        <p:nvSpPr>
          <p:cNvPr id="19" name="Down Arrow 18"/>
          <p:cNvSpPr/>
          <p:nvPr/>
        </p:nvSpPr>
        <p:spPr>
          <a:xfrm>
            <a:off x="4427984" y="3717032"/>
            <a:ext cx="212596" cy="322383"/>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Candara"/>
              <a:cs typeface="Candara"/>
            </a:endParaRPr>
          </a:p>
          <a:p>
            <a:pPr algn="ctr">
              <a:defRPr/>
            </a:pPr>
            <a:endParaRPr lang="en-US" sz="825" i="1">
              <a:solidFill>
                <a:srgbClr val="000000"/>
              </a:solidFill>
              <a:latin typeface="Candara"/>
              <a:cs typeface="Candara"/>
            </a:endParaRPr>
          </a:p>
        </p:txBody>
      </p:sp>
      <p:sp>
        <p:nvSpPr>
          <p:cNvPr id="20" name="Down Arrow 19"/>
          <p:cNvSpPr/>
          <p:nvPr/>
        </p:nvSpPr>
        <p:spPr>
          <a:xfrm>
            <a:off x="4435604" y="4186737"/>
            <a:ext cx="212596" cy="322383"/>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Candara"/>
              <a:cs typeface="Candara"/>
            </a:endParaRPr>
          </a:p>
          <a:p>
            <a:pPr algn="ctr">
              <a:defRPr/>
            </a:pPr>
            <a:endParaRPr lang="en-US" sz="825" i="1">
              <a:solidFill>
                <a:srgbClr val="000000"/>
              </a:solidFill>
              <a:latin typeface="Candara"/>
              <a:cs typeface="Candara"/>
            </a:endParaRPr>
          </a:p>
        </p:txBody>
      </p:sp>
      <p:sp>
        <p:nvSpPr>
          <p:cNvPr id="21" name="Down Arrow 20"/>
          <p:cNvSpPr/>
          <p:nvPr/>
        </p:nvSpPr>
        <p:spPr>
          <a:xfrm>
            <a:off x="7920521" y="3717032"/>
            <a:ext cx="212596" cy="322383"/>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Candara"/>
              <a:cs typeface="Candara"/>
            </a:endParaRPr>
          </a:p>
          <a:p>
            <a:pPr algn="ctr">
              <a:defRPr/>
            </a:pPr>
            <a:endParaRPr lang="en-US" sz="825" i="1">
              <a:solidFill>
                <a:srgbClr val="000000"/>
              </a:solidFill>
              <a:latin typeface="Candara"/>
              <a:cs typeface="Candara"/>
            </a:endParaRPr>
          </a:p>
        </p:txBody>
      </p:sp>
      <p:sp>
        <p:nvSpPr>
          <p:cNvPr id="22" name="Down Arrow 21"/>
          <p:cNvSpPr/>
          <p:nvPr/>
        </p:nvSpPr>
        <p:spPr>
          <a:xfrm>
            <a:off x="5623540" y="4161336"/>
            <a:ext cx="212596" cy="322383"/>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Candara"/>
              <a:cs typeface="Candara"/>
            </a:endParaRPr>
          </a:p>
          <a:p>
            <a:pPr algn="ctr">
              <a:defRPr/>
            </a:pPr>
            <a:endParaRPr lang="en-US" sz="825" i="1">
              <a:solidFill>
                <a:srgbClr val="000000"/>
              </a:solidFill>
              <a:latin typeface="Candara"/>
              <a:cs typeface="Candara"/>
            </a:endParaRPr>
          </a:p>
        </p:txBody>
      </p:sp>
      <p:sp>
        <p:nvSpPr>
          <p:cNvPr id="24" name="Down Arrow 23"/>
          <p:cNvSpPr/>
          <p:nvPr/>
        </p:nvSpPr>
        <p:spPr>
          <a:xfrm>
            <a:off x="6704857" y="4174037"/>
            <a:ext cx="212596" cy="322383"/>
          </a:xfrm>
          <a:prstGeom prst="downArrow">
            <a:avLst/>
          </a:prstGeom>
          <a:solidFill>
            <a:srgbClr val="C00000"/>
          </a:solidFill>
          <a:ln>
            <a:noFill/>
          </a:ln>
          <a:scene3d>
            <a:camera prst="orthographicFront"/>
            <a:lightRig rig="harsh"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i="1">
              <a:solidFill>
                <a:srgbClr val="000000"/>
              </a:solidFill>
              <a:latin typeface="Candara"/>
              <a:cs typeface="Candara"/>
            </a:endParaRPr>
          </a:p>
          <a:p>
            <a:pPr algn="ctr">
              <a:defRPr/>
            </a:pPr>
            <a:endParaRPr lang="en-US" sz="825" i="1">
              <a:solidFill>
                <a:srgbClr val="000000"/>
              </a:solidFill>
              <a:latin typeface="Candara"/>
              <a:cs typeface="Candara"/>
            </a:endParaRPr>
          </a:p>
        </p:txBody>
      </p:sp>
      <p:sp>
        <p:nvSpPr>
          <p:cNvPr id="2" name="Title 1">
            <a:extLst>
              <a:ext uri="{FF2B5EF4-FFF2-40B4-BE49-F238E27FC236}">
                <a16:creationId xmlns:a16="http://schemas.microsoft.com/office/drawing/2014/main" id="{0A59E038-F9EF-4F4B-B5BB-B4FD6EAC44BA}"/>
              </a:ext>
            </a:extLst>
          </p:cNvPr>
          <p:cNvSpPr>
            <a:spLocks noGrp="1"/>
          </p:cNvSpPr>
          <p:nvPr>
            <p:ph type="title"/>
          </p:nvPr>
        </p:nvSpPr>
        <p:spPr>
          <a:xfrm>
            <a:off x="432352" y="411509"/>
            <a:ext cx="9324528" cy="857250"/>
          </a:xfrm>
        </p:spPr>
        <p:txBody>
          <a:bodyPr>
            <a:normAutofit/>
          </a:bodyPr>
          <a:lstStyle/>
          <a:p>
            <a:r>
              <a:rPr lang="fr-CA" sz="2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traitement: </a:t>
            </a:r>
            <a:br>
              <a:rPr lang="fr-CA" sz="2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z="2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comparaisons indirectes des études </a:t>
            </a:r>
            <a:endParaRPr lang="fr-CA" sz="280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7088BEF1-D3AD-E34F-A3B9-A73E884A7AB2}" type="slidenum">
              <a:rPr lang="fr-CA" smtClean="0">
                <a:solidFill>
                  <a:srgbClr val="285E90"/>
                </a:solidFill>
              </a:rPr>
              <a:pPr/>
              <a:t>24</a:t>
            </a:fld>
            <a:endParaRPr lang="fr-CA">
              <a:solidFill>
                <a:srgbClr val="285E90"/>
              </a:solidFill>
            </a:endParaRPr>
          </a:p>
        </p:txBody>
      </p:sp>
      <p:sp>
        <p:nvSpPr>
          <p:cNvPr id="17" name="Footer Placeholder 2">
            <a:extLst>
              <a:ext uri="{FF2B5EF4-FFF2-40B4-BE49-F238E27FC236}">
                <a16:creationId xmlns:a16="http://schemas.microsoft.com/office/drawing/2014/main" id="{12B11B55-43EE-477B-AF73-939CBC7B4413}"/>
              </a:ext>
            </a:extLst>
          </p:cNvPr>
          <p:cNvSpPr txBox="1">
            <a:spLocks/>
          </p:cNvSpPr>
          <p:nvPr/>
        </p:nvSpPr>
        <p:spPr>
          <a:xfrm>
            <a:off x="0" y="6309320"/>
            <a:ext cx="9144000" cy="469849"/>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600">
                <a:cs typeface="Candara"/>
              </a:rPr>
              <a:t> </a:t>
            </a:r>
          </a:p>
          <a:p>
            <a:pPr>
              <a:defRPr/>
            </a:pPr>
            <a:r>
              <a:rPr lang="en-GB" sz="600">
                <a:cs typeface="Candara"/>
              </a:rPr>
              <a:t>* </a:t>
            </a:r>
            <a:r>
              <a:rPr lang="fr-CA" sz="600">
                <a:cs typeface="Candara"/>
              </a:rPr>
              <a:t>Le comparateur était soit l’HBPM ou l’HNF suivie par un AVK (la </a:t>
            </a:r>
            <a:r>
              <a:rPr lang="fr-CA" sz="600" err="1">
                <a:cs typeface="Candara"/>
              </a:rPr>
              <a:t>warfarine</a:t>
            </a:r>
            <a:r>
              <a:rPr lang="fr-CA" sz="600">
                <a:cs typeface="Candara"/>
              </a:rPr>
              <a:t> ou l’</a:t>
            </a:r>
            <a:r>
              <a:rPr lang="fr-CA" sz="600" err="1">
                <a:cs typeface="Candara"/>
              </a:rPr>
              <a:t>acénocoumarol</a:t>
            </a:r>
            <a:r>
              <a:rPr lang="fr-CA" sz="600">
                <a:cs typeface="Candara"/>
              </a:rPr>
              <a:t>) dans le cadre des essais consacrés au </a:t>
            </a:r>
            <a:r>
              <a:rPr lang="fr-CA" sz="600" err="1">
                <a:cs typeface="Candara"/>
              </a:rPr>
              <a:t>rivaroxaban</a:t>
            </a:r>
            <a:r>
              <a:rPr lang="fr-CA" sz="600">
                <a:cs typeface="Candara"/>
              </a:rPr>
              <a:t> ou à la </a:t>
            </a:r>
            <a:r>
              <a:rPr lang="fr-CA" sz="600" err="1">
                <a:cs typeface="Candara"/>
              </a:rPr>
              <a:t>warfarine</a:t>
            </a:r>
            <a:r>
              <a:rPr lang="fr-CA" sz="600">
                <a:cs typeface="Candara"/>
              </a:rPr>
              <a:t> dans les autres essais sur les AOD. ** Valeur de </a:t>
            </a:r>
            <a:r>
              <a:rPr lang="fr-CA" sz="600" i="1">
                <a:cs typeface="Candara"/>
              </a:rPr>
              <a:t>p </a:t>
            </a:r>
            <a:r>
              <a:rPr lang="fr-CA" sz="600">
                <a:cs typeface="Candara"/>
              </a:rPr>
              <a:t>non disponible</a:t>
            </a:r>
          </a:p>
          <a:p>
            <a:pPr>
              <a:defRPr/>
            </a:pPr>
            <a:r>
              <a:rPr lang="fr-CA" sz="600">
                <a:cs typeface="Candara"/>
              </a:rPr>
              <a:t>AOD = </a:t>
            </a:r>
            <a:r>
              <a:rPr lang="en-US" sz="600">
                <a:solidFill>
                  <a:srgbClr val="414141"/>
                </a:solidFill>
              </a:rPr>
              <a:t>anticoagulant oral direct; </a:t>
            </a:r>
            <a:r>
              <a:rPr lang="fr-CA" sz="600">
                <a:cs typeface="Candara"/>
              </a:rPr>
              <a:t>AVK = antagoniste de la vitamine K; DNS = différence non significative; </a:t>
            </a:r>
            <a:r>
              <a:rPr lang="fr-CA" sz="600" err="1">
                <a:cs typeface="Candara"/>
              </a:rPr>
              <a:t>f.p.j</a:t>
            </a:r>
            <a:r>
              <a:rPr lang="fr-CA" sz="600">
                <a:cs typeface="Candara"/>
              </a:rPr>
              <a:t>. = fois par jour; GI = gastro-intestinale; HBPM = héparine de bas poids moléculaire; HNF = héparine non fractionnée; TEV = </a:t>
            </a:r>
            <a:r>
              <a:rPr lang="fr-CA" sz="600" err="1">
                <a:cs typeface="Candara"/>
              </a:rPr>
              <a:t>thromboembolie</a:t>
            </a:r>
            <a:r>
              <a:rPr lang="fr-CA" sz="600">
                <a:cs typeface="Candara"/>
              </a:rPr>
              <a:t> veineuse</a:t>
            </a:r>
          </a:p>
          <a:p>
            <a:pPr>
              <a:defRPr/>
            </a:pPr>
            <a:r>
              <a:rPr lang="en-GB" sz="600">
                <a:cs typeface="Candara"/>
              </a:rPr>
              <a:t>1. </a:t>
            </a:r>
            <a:r>
              <a:rPr lang="en-GB" sz="600" err="1">
                <a:cs typeface="Candara"/>
              </a:rPr>
              <a:t>Agnelli</a:t>
            </a:r>
            <a:r>
              <a:rPr lang="en-GB" sz="600">
                <a:cs typeface="Candara"/>
              </a:rPr>
              <a:t> G, </a:t>
            </a:r>
            <a:r>
              <a:rPr lang="en-GB" sz="600" i="1">
                <a:cs typeface="Candara"/>
              </a:rPr>
              <a:t>et al. N </a:t>
            </a:r>
            <a:r>
              <a:rPr lang="en-GB" sz="600" i="1" err="1">
                <a:cs typeface="Candara"/>
              </a:rPr>
              <a:t>Engl</a:t>
            </a:r>
            <a:r>
              <a:rPr lang="en-GB" sz="600" i="1">
                <a:cs typeface="Candara"/>
              </a:rPr>
              <a:t> J Med. </a:t>
            </a:r>
            <a:r>
              <a:rPr lang="en-GB" sz="600">
                <a:cs typeface="Candara"/>
              </a:rPr>
              <a:t>2013; 369:799-808. 2. </a:t>
            </a:r>
            <a:r>
              <a:rPr lang="en-CA" sz="600" kern="0">
                <a:ea typeface="Lato" panose="020F0502020204030203" pitchFamily="34" charset="0"/>
                <a:cs typeface="Lato" panose="020F0502020204030203" pitchFamily="34" charset="0"/>
              </a:rPr>
              <a:t>Pfizer Canada Inc./BMS Canada</a:t>
            </a:r>
            <a:r>
              <a:rPr lang="en-US" sz="600"/>
              <a:t>. </a:t>
            </a:r>
            <a:r>
              <a:rPr lang="en-US" sz="600" err="1"/>
              <a:t>Eliquis</a:t>
            </a:r>
            <a:r>
              <a:rPr lang="en-US" sz="600"/>
              <a:t> (</a:t>
            </a:r>
            <a:r>
              <a:rPr lang="en-US" sz="600" err="1"/>
              <a:t>apixaban</a:t>
            </a:r>
            <a:r>
              <a:rPr lang="en-US" sz="600"/>
              <a:t>). </a:t>
            </a:r>
            <a:r>
              <a:rPr lang="en-US" sz="600" err="1"/>
              <a:t>Monographie</a:t>
            </a:r>
            <a:r>
              <a:rPr lang="en-US" sz="600"/>
              <a:t> de </a:t>
            </a:r>
            <a:r>
              <a:rPr lang="en-US" sz="600" err="1"/>
              <a:t>produit</a:t>
            </a:r>
            <a:r>
              <a:rPr lang="en-US" sz="600"/>
              <a:t>, Montréal, QC, 2016. 3. </a:t>
            </a:r>
            <a:r>
              <a:rPr lang="en-GB" sz="600">
                <a:cs typeface="Candara"/>
              </a:rPr>
              <a:t>Schulman S, </a:t>
            </a:r>
            <a:r>
              <a:rPr lang="en-GB" sz="600" i="1">
                <a:cs typeface="Candara"/>
              </a:rPr>
              <a:t>et al. N </a:t>
            </a:r>
            <a:r>
              <a:rPr lang="en-GB" sz="600" i="1" err="1">
                <a:cs typeface="Candara"/>
              </a:rPr>
              <a:t>Engl</a:t>
            </a:r>
            <a:r>
              <a:rPr lang="en-GB" sz="600" i="1">
                <a:cs typeface="Candara"/>
              </a:rPr>
              <a:t> J Med</a:t>
            </a:r>
            <a:r>
              <a:rPr lang="en-GB" sz="600">
                <a:cs typeface="Candara"/>
              </a:rPr>
              <a:t>. 2009; 361:2342-52. 4. Schulman S, </a:t>
            </a:r>
            <a:r>
              <a:rPr lang="en-GB" sz="600" i="1">
                <a:cs typeface="Candara"/>
              </a:rPr>
              <a:t>et al</a:t>
            </a:r>
            <a:r>
              <a:rPr lang="en-GB" sz="600">
                <a:cs typeface="Candara"/>
              </a:rPr>
              <a:t>. </a:t>
            </a:r>
            <a:r>
              <a:rPr lang="en-GB" sz="600" i="1">
                <a:cs typeface="Candara"/>
              </a:rPr>
              <a:t>Blood</a:t>
            </a:r>
            <a:r>
              <a:rPr lang="en-GB" sz="600">
                <a:cs typeface="Candara"/>
              </a:rPr>
              <a:t>. (ASH Annual Meeting Abstracts) 2011; 118 : résumé n</a:t>
            </a:r>
            <a:r>
              <a:rPr lang="fr-FR" sz="600"/>
              <a:t>° </a:t>
            </a:r>
            <a:r>
              <a:rPr lang="en-GB" sz="600">
                <a:cs typeface="Candara"/>
              </a:rPr>
              <a:t>205. 5. </a:t>
            </a:r>
            <a:r>
              <a:rPr lang="en-US" sz="600" err="1"/>
              <a:t>Boehringer</a:t>
            </a:r>
            <a:r>
              <a:rPr lang="en-US" sz="600"/>
              <a:t> </a:t>
            </a:r>
            <a:r>
              <a:rPr lang="en-US" sz="600" err="1"/>
              <a:t>Ingelheim</a:t>
            </a:r>
            <a:r>
              <a:rPr lang="en-US" sz="600"/>
              <a:t> (Canada) Ltd. </a:t>
            </a:r>
            <a:r>
              <a:rPr lang="en-US" sz="600" err="1"/>
              <a:t>Pradaxa</a:t>
            </a:r>
            <a:r>
              <a:rPr lang="en-US" sz="600"/>
              <a:t> (dabigatran). </a:t>
            </a:r>
            <a:r>
              <a:rPr lang="en-US" sz="600" err="1"/>
              <a:t>Monographie</a:t>
            </a:r>
            <a:r>
              <a:rPr lang="en-US" sz="600"/>
              <a:t> de </a:t>
            </a:r>
            <a:r>
              <a:rPr lang="en-US" sz="600" err="1"/>
              <a:t>produit</a:t>
            </a:r>
            <a:r>
              <a:rPr lang="en-US" sz="600"/>
              <a:t>. Burlington, ON, 2016. </a:t>
            </a:r>
            <a:r>
              <a:rPr lang="en-GB" sz="600"/>
              <a:t>6</a:t>
            </a:r>
            <a:r>
              <a:rPr lang="en-GB" sz="600">
                <a:cs typeface="Candara"/>
              </a:rPr>
              <a:t>. The HOKUSAI-VTE Investigators. </a:t>
            </a:r>
            <a:r>
              <a:rPr lang="en-GB" sz="600" i="1">
                <a:cs typeface="Candara"/>
              </a:rPr>
              <a:t>N </a:t>
            </a:r>
            <a:r>
              <a:rPr lang="en-GB" sz="600" i="1" err="1">
                <a:cs typeface="Candara"/>
              </a:rPr>
              <a:t>Engl</a:t>
            </a:r>
            <a:r>
              <a:rPr lang="en-GB" sz="600" i="1">
                <a:cs typeface="Candara"/>
              </a:rPr>
              <a:t> J Med. </a:t>
            </a:r>
            <a:r>
              <a:rPr lang="en-GB" sz="600">
                <a:cs typeface="Candara"/>
              </a:rPr>
              <a:t>2013; 369:1406-15. 7. </a:t>
            </a:r>
            <a:r>
              <a:rPr lang="en-US" sz="600" err="1"/>
              <a:t>Servier</a:t>
            </a:r>
            <a:r>
              <a:rPr lang="en-US" sz="600"/>
              <a:t> Canada Inc. </a:t>
            </a:r>
            <a:r>
              <a:rPr lang="en-US" sz="600" err="1"/>
              <a:t>Lixiana</a:t>
            </a:r>
            <a:r>
              <a:rPr lang="en-US" sz="600"/>
              <a:t> (</a:t>
            </a:r>
            <a:r>
              <a:rPr lang="en-US" sz="600" err="1"/>
              <a:t>édoxaban</a:t>
            </a:r>
            <a:r>
              <a:rPr lang="en-US" sz="600"/>
              <a:t>). </a:t>
            </a:r>
            <a:r>
              <a:rPr lang="en-US" sz="600" err="1"/>
              <a:t>Monographie</a:t>
            </a:r>
            <a:r>
              <a:rPr lang="en-US" sz="600"/>
              <a:t> de </a:t>
            </a:r>
            <a:r>
              <a:rPr lang="en-US" sz="600" err="1"/>
              <a:t>produit</a:t>
            </a:r>
            <a:r>
              <a:rPr lang="en-US" sz="600"/>
              <a:t>. Laval, QC, 2017. 8</a:t>
            </a:r>
            <a:r>
              <a:rPr lang="en-GB" sz="600">
                <a:cs typeface="Candara"/>
              </a:rPr>
              <a:t>. The EINSTEIN Investigators. </a:t>
            </a:r>
            <a:r>
              <a:rPr lang="en-GB" sz="600" i="1">
                <a:cs typeface="Candara"/>
              </a:rPr>
              <a:t>New </a:t>
            </a:r>
            <a:r>
              <a:rPr lang="en-GB" sz="600" i="1" err="1">
                <a:cs typeface="Candara"/>
              </a:rPr>
              <a:t>Engl</a:t>
            </a:r>
            <a:r>
              <a:rPr lang="en-GB" sz="600" i="1">
                <a:cs typeface="Candara"/>
              </a:rPr>
              <a:t> J Med</a:t>
            </a:r>
            <a:r>
              <a:rPr lang="en-GB" sz="600">
                <a:cs typeface="Candara"/>
              </a:rPr>
              <a:t>. 2010; 363:2499-510. 9. The EINSTEIN-PE Investigators. </a:t>
            </a:r>
            <a:r>
              <a:rPr lang="en-GB" sz="600" i="1">
                <a:cs typeface="Candara"/>
              </a:rPr>
              <a:t>New </a:t>
            </a:r>
            <a:r>
              <a:rPr lang="en-GB" sz="600" i="1" err="1">
                <a:cs typeface="Candara"/>
              </a:rPr>
              <a:t>Engl</a:t>
            </a:r>
            <a:r>
              <a:rPr lang="en-GB" sz="600" i="1">
                <a:cs typeface="Candara"/>
              </a:rPr>
              <a:t> J Med</a:t>
            </a:r>
            <a:r>
              <a:rPr lang="en-GB" sz="600">
                <a:cs typeface="Candara"/>
              </a:rPr>
              <a:t>. 2012; 366:1287-97. 10. </a:t>
            </a:r>
            <a:r>
              <a:rPr lang="en-GB" sz="600" err="1">
                <a:cs typeface="Candara"/>
              </a:rPr>
              <a:t>Prins</a:t>
            </a:r>
            <a:r>
              <a:rPr lang="en-GB" sz="600">
                <a:cs typeface="Candara"/>
              </a:rPr>
              <a:t> MH, </a:t>
            </a:r>
            <a:r>
              <a:rPr lang="en-GB" sz="600" i="1">
                <a:cs typeface="Candara"/>
              </a:rPr>
              <a:t>et al. Thrombosis Journal. </a:t>
            </a:r>
            <a:r>
              <a:rPr lang="en-GB" sz="600">
                <a:cs typeface="Candara"/>
              </a:rPr>
              <a:t>2013, 11:21. Accessible au : http://www.thrombosisjournal.com/content/11/1. 11. </a:t>
            </a:r>
            <a:r>
              <a:rPr lang="en-US" sz="600"/>
              <a:t>Bayer Inc. </a:t>
            </a:r>
            <a:r>
              <a:rPr lang="en-US" sz="600" err="1"/>
              <a:t>Xarelto</a:t>
            </a:r>
            <a:r>
              <a:rPr lang="en-US" sz="600"/>
              <a:t> (rivaroxaban). </a:t>
            </a:r>
            <a:r>
              <a:rPr lang="en-US" sz="600" err="1"/>
              <a:t>Monographie</a:t>
            </a:r>
            <a:r>
              <a:rPr lang="en-US" sz="600"/>
              <a:t> de </a:t>
            </a:r>
            <a:r>
              <a:rPr lang="en-US" sz="600" err="1"/>
              <a:t>produit</a:t>
            </a:r>
            <a:r>
              <a:rPr lang="en-US" sz="600"/>
              <a:t>. Mississauga, ON, 2015.</a:t>
            </a:r>
            <a:endParaRPr lang="en-CA" sz="600"/>
          </a:p>
        </p:txBody>
      </p:sp>
    </p:spTree>
    <p:extLst>
      <p:ext uri="{BB962C8B-B14F-4D97-AF65-F5344CB8AC3E}">
        <p14:creationId xmlns:p14="http://schemas.microsoft.com/office/powerpoint/2010/main" val="24276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7" y="260648"/>
            <a:ext cx="8068733" cy="510909"/>
          </a:xfrm>
        </p:spPr>
        <p:txBody>
          <a:bodyPr/>
          <a:lstStyle/>
          <a:p>
            <a:r>
              <a:rPr lang="fr-CA"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Pharmacologie clinique des AOD</a:t>
            </a:r>
            <a:endParaRPr lang="en-CA" b="1"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501775452"/>
              </p:ext>
            </p:extLst>
          </p:nvPr>
        </p:nvGraphicFramePr>
        <p:xfrm>
          <a:off x="223981" y="837540"/>
          <a:ext cx="8308459" cy="5548948"/>
        </p:xfrm>
        <a:graphic>
          <a:graphicData uri="http://schemas.openxmlformats.org/drawingml/2006/table">
            <a:tbl>
              <a:tblPr firstRow="1" bandRow="1">
                <a:tableStyleId>{2D5ABB26-0587-4C30-8999-92F81FD0307C}</a:tableStyleId>
              </a:tblPr>
              <a:tblGrid>
                <a:gridCol w="2453332">
                  <a:extLst>
                    <a:ext uri="{9D8B030D-6E8A-4147-A177-3AD203B41FA5}">
                      <a16:colId xmlns:a16="http://schemas.microsoft.com/office/drawing/2014/main" val="20000"/>
                    </a:ext>
                  </a:extLst>
                </a:gridCol>
                <a:gridCol w="1394573">
                  <a:extLst>
                    <a:ext uri="{9D8B030D-6E8A-4147-A177-3AD203B41FA5}">
                      <a16:colId xmlns:a16="http://schemas.microsoft.com/office/drawing/2014/main" val="20001"/>
                    </a:ext>
                  </a:extLst>
                </a:gridCol>
                <a:gridCol w="1563348">
                  <a:extLst>
                    <a:ext uri="{9D8B030D-6E8A-4147-A177-3AD203B41FA5}">
                      <a16:colId xmlns:a16="http://schemas.microsoft.com/office/drawing/2014/main" val="20002"/>
                    </a:ext>
                  </a:extLst>
                </a:gridCol>
                <a:gridCol w="1306798">
                  <a:extLst>
                    <a:ext uri="{9D8B030D-6E8A-4147-A177-3AD203B41FA5}">
                      <a16:colId xmlns:a16="http://schemas.microsoft.com/office/drawing/2014/main" val="20004"/>
                    </a:ext>
                  </a:extLst>
                </a:gridCol>
                <a:gridCol w="1590408">
                  <a:extLst>
                    <a:ext uri="{9D8B030D-6E8A-4147-A177-3AD203B41FA5}">
                      <a16:colId xmlns:a16="http://schemas.microsoft.com/office/drawing/2014/main" val="20005"/>
                    </a:ext>
                  </a:extLst>
                </a:gridCol>
              </a:tblGrid>
              <a:tr h="928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ln>
                          <a:noFill/>
                        </a:ln>
                        <a:solidFill>
                          <a:schemeClr val="tx1">
                            <a:lumMod val="75000"/>
                            <a:lumOff val="25000"/>
                          </a:schemeClr>
                        </a:solidFill>
                        <a:latin typeface="+mj-lt"/>
                        <a:cs typeface="Aharoni" pitchFamily="2" charset="-79"/>
                      </a:endParaRP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0"/>
                        </a:spcBef>
                        <a:spcAft>
                          <a:spcPts val="0"/>
                        </a:spcAft>
                      </a:pPr>
                      <a:r>
                        <a:rPr lang="en-CA" sz="1400" b="1" cap="all" dirty="0" err="1">
                          <a:solidFill>
                            <a:schemeClr val="bg1"/>
                          </a:solidFill>
                          <a:effectLst/>
                          <a:latin typeface="Arial" panose="020B0604020202020204" pitchFamily="34" charset="0"/>
                          <a:ea typeface="Lato" panose="020F0502020204030203" pitchFamily="34" charset="0"/>
                          <a:cs typeface="Arial" panose="020B0604020202020204" pitchFamily="34" charset="0"/>
                        </a:rPr>
                        <a:t>Apixaban</a:t>
                      </a:r>
                      <a:r>
                        <a:rPr lang="en-CA" sz="1400" b="1" cap="all" baseline="30000" dirty="0">
                          <a:solidFill>
                            <a:schemeClr val="bg1"/>
                          </a:solidFill>
                          <a:effectLst/>
                          <a:latin typeface="Arial" panose="020B0604020202020204" pitchFamily="34" charset="0"/>
                          <a:ea typeface="Lato" panose="020F0502020204030203" pitchFamily="34" charset="0"/>
                          <a:cs typeface="Arial" panose="020B0604020202020204" pitchFamily="34" charset="0"/>
                        </a:rPr>
                        <a:t> </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algn="ctr">
                        <a:lnSpc>
                          <a:spcPct val="120000"/>
                        </a:lnSpc>
                        <a:spcBef>
                          <a:spcPts val="0"/>
                        </a:spcBef>
                        <a:spcAft>
                          <a:spcPts val="0"/>
                        </a:spcAft>
                      </a:pPr>
                      <a:r>
                        <a:rPr lang="en-CA" sz="1400" b="1" cap="all" dirty="0">
                          <a:solidFill>
                            <a:schemeClr val="bg1"/>
                          </a:solidFill>
                          <a:effectLst/>
                          <a:latin typeface="Arial" panose="020B0604020202020204" pitchFamily="34" charset="0"/>
                          <a:ea typeface="Lato" panose="020F0502020204030203" pitchFamily="34" charset="0"/>
                          <a:cs typeface="Arial" panose="020B0604020202020204" pitchFamily="34" charset="0"/>
                        </a:rPr>
                        <a:t>Dabigatran</a:t>
                      </a:r>
                      <a:endParaRPr lang="en-CA" sz="1400" b="1" cap="all" baseline="30000" dirty="0">
                        <a:solidFill>
                          <a:schemeClr val="bg1"/>
                        </a:solidFill>
                        <a:effectLst/>
                        <a:latin typeface="Arial" panose="020B0604020202020204" pitchFamily="34" charset="0"/>
                        <a:ea typeface="Lato" panose="020F0502020204030203" pitchFamily="34" charset="0"/>
                        <a:cs typeface="Arial" panose="020B060402020202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algn="ctr">
                        <a:lnSpc>
                          <a:spcPct val="120000"/>
                        </a:lnSpc>
                        <a:spcBef>
                          <a:spcPts val="0"/>
                        </a:spcBef>
                        <a:spcAft>
                          <a:spcPts val="0"/>
                        </a:spcAft>
                      </a:pPr>
                      <a:r>
                        <a:rPr lang="en-CA" sz="1400" b="1" cap="all" baseline="0" dirty="0">
                          <a:solidFill>
                            <a:schemeClr val="bg1"/>
                          </a:solidFill>
                          <a:effectLst/>
                          <a:latin typeface="Arial" panose="020B0604020202020204" pitchFamily="34" charset="0"/>
                          <a:ea typeface="Lato" panose="020F0502020204030203" pitchFamily="34" charset="0"/>
                          <a:cs typeface="Arial" panose="020B0604020202020204" pitchFamily="34" charset="0"/>
                        </a:rPr>
                        <a:t>ÉDOXABAN</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algn="ctr">
                        <a:lnSpc>
                          <a:spcPct val="120000"/>
                        </a:lnSpc>
                        <a:spcBef>
                          <a:spcPts val="0"/>
                        </a:spcBef>
                        <a:spcAft>
                          <a:spcPts val="0"/>
                        </a:spcAft>
                      </a:pPr>
                      <a:r>
                        <a:rPr lang="en-CA" sz="1400" b="1" cap="all" dirty="0">
                          <a:solidFill>
                            <a:schemeClr val="bg1"/>
                          </a:solidFill>
                          <a:effectLst/>
                          <a:latin typeface="Arial" panose="020B0604020202020204" pitchFamily="34" charset="0"/>
                          <a:ea typeface="Lato" panose="020F0502020204030203" pitchFamily="34" charset="0"/>
                          <a:cs typeface="Arial" panose="020B0604020202020204" pitchFamily="34" charset="0"/>
                        </a:rPr>
                        <a:t>Rivaroxaban</a:t>
                      </a:r>
                      <a:endParaRPr lang="en-CA" sz="1400" b="1" cap="all" baseline="0" dirty="0">
                        <a:solidFill>
                          <a:schemeClr val="bg1"/>
                        </a:solidFill>
                        <a:effectLst/>
                        <a:latin typeface="Arial" panose="020B0604020202020204" pitchFamily="34" charset="0"/>
                        <a:ea typeface="Lato" panose="020F0502020204030203" pitchFamily="34" charset="0"/>
                        <a:cs typeface="Arial" panose="020B060402020202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7613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1" i="0" u="none" strike="noStrike" cap="none" normalizeH="0" baseline="0" noProof="0" dirty="0">
                          <a:ln>
                            <a:noFill/>
                          </a:ln>
                          <a:solidFill>
                            <a:schemeClr val="tx1"/>
                          </a:solidFill>
                          <a:effectLst/>
                          <a:latin typeface="Arial" panose="020B0604020202020204" pitchFamily="34" charset="0"/>
                          <a:ea typeface="Lato" panose="020F0502020204030203" pitchFamily="34" charset="0"/>
                          <a:cs typeface="Arial" panose="020B0604020202020204" pitchFamily="34" charset="0"/>
                        </a:rPr>
                        <a:t>Mécanisme d’action</a:t>
                      </a: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Inhibiteurs</a:t>
                      </a:r>
                      <a:r>
                        <a:rPr lang="fr-CA" sz="1200" b="0"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directs du facteur </a:t>
                      </a:r>
                      <a:r>
                        <a:rPr lang="fr-CA" sz="1200" b="0" kern="1600" baseline="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Xa</a:t>
                      </a:r>
                      <a:endPar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Inhibiteur direct de la thrombine</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1200"/>
                        </a:spcBef>
                        <a:spcAft>
                          <a:spcPts val="0"/>
                        </a:spcAft>
                        <a:buClrTx/>
                        <a:buSzTx/>
                        <a:buFontTx/>
                        <a:buNone/>
                        <a:tabLst/>
                        <a:defRPr/>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Inhibiteur direct du facteur </a:t>
                      </a:r>
                      <a:r>
                        <a:rPr lang="fr-CA" sz="1200" b="0" kern="160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Xa</a:t>
                      </a:r>
                      <a:endPar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Inhibiteur direct du facteur</a:t>
                      </a:r>
                      <a:r>
                        <a:rPr lang="fr-CA" sz="1200" b="0"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200" b="0" kern="1600" baseline="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Xa</a:t>
                      </a:r>
                      <a:endPar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38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1" noProof="0" dirty="0">
                          <a:solidFill>
                            <a:schemeClr val="tx1"/>
                          </a:solidFill>
                          <a:latin typeface="Arial" panose="020B0604020202020204" pitchFamily="34" charset="0"/>
                          <a:ea typeface="Lato" panose="020F0502020204030203" pitchFamily="34" charset="0"/>
                          <a:cs typeface="Arial" panose="020B0604020202020204" pitchFamily="34" charset="0"/>
                        </a:rPr>
                        <a:t>Biodisponibilité orale</a:t>
                      </a: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Environ</a:t>
                      </a:r>
                      <a:r>
                        <a:rPr lang="fr-CA" sz="1200" b="0" kern="1600" baseline="0" noProof="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50 %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Environ</a:t>
                      </a:r>
                      <a:r>
                        <a:rPr lang="fr-CA" sz="1200" b="0"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6,5 %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62 %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80 à</a:t>
                      </a:r>
                      <a:r>
                        <a:rPr lang="fr-CA" sz="1200" b="0" kern="1600" baseline="0" noProof="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100 %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8836">
                <a:tc>
                  <a:txBody>
                    <a:bodyPr/>
                    <a:lstStyle/>
                    <a:p>
                      <a:pPr algn="l">
                        <a:spcBef>
                          <a:spcPts val="600"/>
                        </a:spcBef>
                        <a:spcAft>
                          <a:spcPts val="600"/>
                        </a:spcAft>
                      </a:pPr>
                      <a:r>
                        <a:rPr lang="fr-CA" sz="11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Promédicament</a:t>
                      </a:r>
                    </a:p>
                  </a:txBody>
                  <a:tcPr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a:solidFill>
                            <a:schemeClr val="tx1"/>
                          </a:solidFill>
                          <a:effectLst/>
                          <a:latin typeface="Arial" panose="020B0604020202020204" pitchFamily="34" charset="0"/>
                          <a:ea typeface="Lato" panose="020F0502020204030203" pitchFamily="34" charset="0"/>
                          <a:cs typeface="Arial" panose="020B0604020202020204" pitchFamily="34" charset="0"/>
                        </a:rPr>
                        <a:t>Oui</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0196">
                <a:tc>
                  <a:txBody>
                    <a:bodyPr/>
                    <a:lstStyle/>
                    <a:p>
                      <a:pPr algn="l">
                        <a:spcBef>
                          <a:spcPts val="600"/>
                        </a:spcBef>
                        <a:spcAft>
                          <a:spcPts val="600"/>
                        </a:spcAft>
                      </a:pPr>
                      <a:r>
                        <a:rPr lang="fr-CA" sz="11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Effet de</a:t>
                      </a:r>
                      <a:r>
                        <a:rPr lang="fr-CA" sz="1100" b="1"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la nourriture</a:t>
                      </a:r>
                      <a:endParaRPr lang="fr-CA" sz="11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200" b="0" noProof="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200" b="0" noProof="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200" b="0" noProof="0">
                          <a:solidFill>
                            <a:schemeClr val="tx1"/>
                          </a:solidFill>
                          <a:effectLst/>
                          <a:latin typeface="Arial" panose="020B0604020202020204" pitchFamily="34" charset="0"/>
                          <a:ea typeface="Lato" panose="020F0502020204030203" pitchFamily="34" charset="0"/>
                          <a:cs typeface="Arial" panose="020B0604020202020204" pitchFamily="34" charset="0"/>
                        </a:rPr>
                        <a:t>Non</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200" b="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Oui</a:t>
                      </a:r>
                      <a:r>
                        <a:rPr lang="fr-CA" sz="1200" b="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br>
                        <a:rPr lang="fr-CA" sz="1200" b="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br>
                      <a:r>
                        <a:rPr lang="fr-CA" sz="10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a:t>
                      </a:r>
                      <a:r>
                        <a:rPr lang="fr-CA" sz="1000" b="1" baseline="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Biodisp</a:t>
                      </a:r>
                      <a:r>
                        <a:rPr lang="fr-CA" sz="10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66% à jeun)</a:t>
                      </a:r>
                      <a:endParaRPr lang="fr-CA" sz="10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836">
                <a:tc>
                  <a:txBody>
                    <a:bodyPr/>
                    <a:lstStyle/>
                    <a:p>
                      <a:pPr algn="l">
                        <a:spcBef>
                          <a:spcPts val="600"/>
                        </a:spcBef>
                        <a:spcAft>
                          <a:spcPts val="600"/>
                        </a:spcAft>
                      </a:pPr>
                      <a:r>
                        <a:rPr lang="fr-CA" sz="11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Clairance rénale</a:t>
                      </a:r>
                    </a:p>
                  </a:txBody>
                  <a:tcPr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6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Environ</a:t>
                      </a:r>
                      <a:r>
                        <a:rPr lang="fr-CA" sz="1600" b="1"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6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27 %</a:t>
                      </a:r>
                      <a:r>
                        <a:rPr lang="fr-CA" sz="1200" b="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noProof="0">
                          <a:solidFill>
                            <a:schemeClr val="tx1"/>
                          </a:solidFill>
                          <a:effectLst/>
                          <a:latin typeface="Arial" panose="020B0604020202020204" pitchFamily="34" charset="0"/>
                          <a:ea typeface="Lato" panose="020F0502020204030203" pitchFamily="34" charset="0"/>
                          <a:cs typeface="Arial" panose="020B0604020202020204" pitchFamily="34" charset="0"/>
                        </a:rPr>
                        <a:t>85 %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200" b="0" noProof="0">
                          <a:solidFill>
                            <a:schemeClr val="tx1"/>
                          </a:solidFill>
                          <a:effectLst/>
                          <a:latin typeface="Arial" panose="020B0604020202020204" pitchFamily="34" charset="0"/>
                          <a:ea typeface="Lato" panose="020F0502020204030203" pitchFamily="34" charset="0"/>
                          <a:cs typeface="Arial" panose="020B0604020202020204" pitchFamily="34" charset="0"/>
                        </a:rPr>
                        <a:t>50 %</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spcAft>
                          <a:spcPts val="0"/>
                        </a:spcAft>
                      </a:pPr>
                      <a:r>
                        <a:rPr lang="fr-CA" sz="16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36 %</a:t>
                      </a:r>
                      <a:r>
                        <a:rPr lang="fr-CA" sz="16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8836">
                <a:tc>
                  <a:txBody>
                    <a:bodyPr/>
                    <a:lstStyle/>
                    <a:p>
                      <a:pPr algn="l">
                        <a:spcBef>
                          <a:spcPts val="600"/>
                        </a:spcBef>
                        <a:spcAft>
                          <a:spcPts val="600"/>
                        </a:spcAft>
                      </a:pPr>
                      <a:r>
                        <a:rPr lang="fr-CA" sz="18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Demi-vie moyenne  </a:t>
                      </a:r>
                      <a:r>
                        <a:rPr lang="fr-CA" sz="16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(t</a:t>
                      </a:r>
                      <a:r>
                        <a:rPr lang="fr-CA" sz="1600" b="1" kern="1600" baseline="-250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1/2</a:t>
                      </a:r>
                      <a:r>
                        <a:rPr lang="fr-CA" sz="16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a:t>
                      </a:r>
                    </a:p>
                  </a:txBody>
                  <a:tcPr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8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+/- 12 </a:t>
                      </a:r>
                      <a:r>
                        <a:rPr lang="fr-CA" sz="1800" b="1" kern="1600"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h</a:t>
                      </a:r>
                      <a:endParaRPr lang="fr-CA" sz="1800" b="1" kern="16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11 à</a:t>
                      </a:r>
                      <a:r>
                        <a:rPr lang="fr-CA" sz="18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17 h</a:t>
                      </a:r>
                      <a:endParaRPr lang="fr-CA" sz="1800" b="1" baseline="300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10 à 14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5 à 13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169509"/>
                  </a:ext>
                </a:extLst>
              </a:tr>
              <a:tr h="618836">
                <a:tc>
                  <a:txBody>
                    <a:bodyPr/>
                    <a:lstStyle/>
                    <a:p>
                      <a:pPr algn="l">
                        <a:spcBef>
                          <a:spcPts val="600"/>
                        </a:spcBef>
                        <a:spcAft>
                          <a:spcPts val="600"/>
                        </a:spcAft>
                      </a:pPr>
                      <a:r>
                        <a:rPr lang="fr-CA" sz="1800" b="1" kern="160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T</a:t>
                      </a:r>
                      <a:r>
                        <a:rPr lang="fr-CA" sz="1800" b="1" kern="1600" baseline="-25000" noProof="0" dirty="0" err="1">
                          <a:solidFill>
                            <a:schemeClr val="tx1"/>
                          </a:solidFill>
                          <a:effectLst/>
                          <a:latin typeface="Arial" panose="020B0604020202020204" pitchFamily="34" charset="0"/>
                          <a:ea typeface="Lato" panose="020F0502020204030203" pitchFamily="34" charset="0"/>
                          <a:cs typeface="Arial" panose="020B0604020202020204" pitchFamily="34" charset="0"/>
                        </a:rPr>
                        <a:t>max</a:t>
                      </a:r>
                      <a:endParaRPr lang="fr-CA" sz="1800" b="1" kern="1600" baseline="-25000" noProof="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txBody>
                  <a:tcPr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3 à</a:t>
                      </a:r>
                      <a:r>
                        <a:rPr lang="fr-CA" sz="18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4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0,5 à</a:t>
                      </a:r>
                      <a:r>
                        <a:rPr lang="fr-CA" sz="18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2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1 à 2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2 à</a:t>
                      </a:r>
                      <a:r>
                        <a:rPr lang="fr-CA" sz="1800" b="1" baseline="0"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 </a:t>
                      </a:r>
                      <a:r>
                        <a:rPr lang="fr-CA" sz="1800" b="1" noProof="0" dirty="0">
                          <a:solidFill>
                            <a:schemeClr val="tx1"/>
                          </a:solidFill>
                          <a:effectLst/>
                          <a:latin typeface="Arial" panose="020B0604020202020204" pitchFamily="34" charset="0"/>
                          <a:ea typeface="Lato" panose="020F0502020204030203" pitchFamily="34" charset="0"/>
                          <a:cs typeface="Arial" panose="020B0604020202020204" pitchFamily="34" charset="0"/>
                        </a:rPr>
                        <a:t>4 h</a:t>
                      </a:r>
                    </a:p>
                  </a:txBody>
                  <a:tcPr marL="0" marR="0" marT="3429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768389"/>
                  </a:ext>
                </a:extLst>
              </a:tr>
            </a:tbl>
          </a:graphicData>
        </a:graphic>
      </p:graphicFrame>
      <p:sp>
        <p:nvSpPr>
          <p:cNvPr id="11" name="Date Placeholder 3"/>
          <p:cNvSpPr txBox="1">
            <a:spLocks/>
          </p:cNvSpPr>
          <p:nvPr/>
        </p:nvSpPr>
        <p:spPr>
          <a:xfrm>
            <a:off x="4560627" y="5501890"/>
            <a:ext cx="4583374" cy="267602"/>
          </a:xfrm>
          <a:prstGeom prst="rect">
            <a:avLst/>
          </a:prstGeom>
        </p:spPr>
        <p:txBody>
          <a:bodyPr vert="horz" lIns="91440" tIns="45720" rIns="91440" bIns="45720" rtlCol="0" anchor="ctr"/>
          <a:lstStyle>
            <a:lvl1pPr>
              <a:defRPr sz="900"/>
            </a:lvl1pPr>
          </a:lstStyle>
          <a:p>
            <a:pPr algn="r" defTabSz="914378">
              <a:defRPr/>
            </a:pPr>
            <a:endParaRPr lang="da-DK" sz="800" kern="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4"/>
          </p:nvPr>
        </p:nvSpPr>
        <p:spPr>
          <a:solidFill>
            <a:srgbClr val="285E90"/>
          </a:solidFill>
        </p:spPr>
        <p:txBody>
          <a:bodyPr/>
          <a:lstStyle/>
          <a:p>
            <a:r>
              <a:rPr lang="fr-CA" dirty="0">
                <a:solidFill>
                  <a:srgbClr val="285E90"/>
                </a:solidFill>
              </a:rPr>
              <a:t>0</a:t>
            </a:r>
          </a:p>
        </p:txBody>
      </p:sp>
      <p:sp>
        <p:nvSpPr>
          <p:cNvPr id="6" name="Date Placeholder 3"/>
          <p:cNvSpPr txBox="1">
            <a:spLocks/>
          </p:cNvSpPr>
          <p:nvPr/>
        </p:nvSpPr>
        <p:spPr>
          <a:xfrm>
            <a:off x="-609600" y="4641280"/>
            <a:ext cx="8068733" cy="669799"/>
          </a:xfrm>
          <a:prstGeom prst="rect">
            <a:avLst/>
          </a:prstGeom>
        </p:spPr>
        <p:txBody>
          <a:bodyPr anchor="b"/>
          <a:lstStyle>
            <a:defPPr>
              <a:defRPr lang="fr-FR"/>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CA" sz="800" kern="0" dirty="0">
              <a:solidFill>
                <a:schemeClr val="accent6"/>
              </a:solidFill>
              <a:ea typeface="Lato" panose="020F0502020204030203" pitchFamily="34" charset="0"/>
              <a:cs typeface="Lato" panose="020F0502020204030203" pitchFamily="34" charset="0"/>
            </a:endParaRPr>
          </a:p>
        </p:txBody>
      </p:sp>
      <p:sp>
        <p:nvSpPr>
          <p:cNvPr id="7" name="Footer Placeholder 2">
            <a:extLst>
              <a:ext uri="{FF2B5EF4-FFF2-40B4-BE49-F238E27FC236}">
                <a16:creationId xmlns:a16="http://schemas.microsoft.com/office/drawing/2014/main" id="{12B11B55-43EE-477B-AF73-939CBC7B4413}"/>
              </a:ext>
            </a:extLst>
          </p:cNvPr>
          <p:cNvSpPr txBox="1">
            <a:spLocks/>
          </p:cNvSpPr>
          <p:nvPr/>
        </p:nvSpPr>
        <p:spPr>
          <a:xfrm>
            <a:off x="255300" y="6386487"/>
            <a:ext cx="8814436" cy="421730"/>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CA" sz="600" kern="0" dirty="0">
                <a:solidFill>
                  <a:schemeClr val="tx1"/>
                </a:solidFill>
                <a:ea typeface="Lato" panose="020F0502020204030203" pitchFamily="34" charset="0"/>
                <a:cs typeface="Lato" panose="020F0502020204030203" pitchFamily="34" charset="0"/>
              </a:rPr>
              <a:t>* Clairance rénale à 66 % du </a:t>
            </a:r>
            <a:r>
              <a:rPr lang="fr-CA" sz="600" kern="0" dirty="0" err="1">
                <a:solidFill>
                  <a:schemeClr val="tx1"/>
                </a:solidFill>
                <a:ea typeface="Lato" panose="020F0502020204030203" pitchFamily="34" charset="0"/>
                <a:cs typeface="Lato" panose="020F0502020204030203" pitchFamily="34" charset="0"/>
              </a:rPr>
              <a:t>rivaroxaban</a:t>
            </a:r>
            <a:r>
              <a:rPr lang="fr-CA" sz="600" kern="0" dirty="0">
                <a:solidFill>
                  <a:schemeClr val="tx1"/>
                </a:solidFill>
                <a:ea typeface="Lato" panose="020F0502020204030203" pitchFamily="34" charset="0"/>
                <a:cs typeface="Lato" panose="020F0502020204030203" pitchFamily="34" charset="0"/>
              </a:rPr>
              <a:t> et clairance rénale à 36 % de son métabolite actif            AOD = </a:t>
            </a:r>
            <a:r>
              <a:rPr lang="en-US" sz="600" dirty="0">
                <a:solidFill>
                  <a:schemeClr val="tx1"/>
                </a:solidFill>
              </a:rPr>
              <a:t>anticoagulant oral direct</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Tmax</a:t>
            </a:r>
            <a:r>
              <a:rPr lang="fr-CA" sz="600" kern="0" dirty="0">
                <a:solidFill>
                  <a:schemeClr val="tx1"/>
                </a:solidFill>
                <a:ea typeface="Lato" panose="020F0502020204030203" pitchFamily="34" charset="0"/>
                <a:cs typeface="Lato" panose="020F0502020204030203" pitchFamily="34" charset="0"/>
              </a:rPr>
              <a:t> = temps pour atteindre la concentration sérique maximale</a:t>
            </a:r>
          </a:p>
          <a:p>
            <a:pPr>
              <a:defRPr/>
            </a:pPr>
            <a:r>
              <a:rPr lang="fr-CA" sz="600" kern="0" dirty="0">
                <a:solidFill>
                  <a:schemeClr val="tx1"/>
                </a:solidFill>
                <a:ea typeface="Lato" panose="020F0502020204030203" pitchFamily="34" charset="0"/>
                <a:cs typeface="Lato" panose="020F0502020204030203" pitchFamily="34" charset="0"/>
              </a:rPr>
              <a:t>Bayer Inc. </a:t>
            </a:r>
            <a:r>
              <a:rPr lang="fr-CA" sz="600" kern="0" dirty="0" err="1">
                <a:solidFill>
                  <a:schemeClr val="tx1"/>
                </a:solidFill>
                <a:ea typeface="Lato" panose="020F0502020204030203" pitchFamily="34" charset="0"/>
                <a:cs typeface="Lato" panose="020F0502020204030203" pitchFamily="34" charset="0"/>
              </a:rPr>
              <a:t>Xarelto</a:t>
            </a:r>
            <a:r>
              <a:rPr lang="en-CA" sz="600" b="1" cap="all" baseline="30000" dirty="0">
                <a:solidFill>
                  <a:schemeClr val="tx1"/>
                </a:solidFill>
                <a:ea typeface="Lato" panose="020F0502020204030203" pitchFamily="34" charset="0"/>
                <a:cs typeface="Lato" panose="020F0502020204030203" pitchFamily="34" charset="0"/>
              </a:rPr>
              <a:t>®</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rivaroxaban</a:t>
            </a:r>
            <a:r>
              <a:rPr lang="fr-CA" sz="600" kern="0" dirty="0">
                <a:solidFill>
                  <a:schemeClr val="tx1"/>
                </a:solidFill>
                <a:ea typeface="Lato" panose="020F0502020204030203" pitchFamily="34" charset="0"/>
                <a:cs typeface="Lato" panose="020F0502020204030203" pitchFamily="34" charset="0"/>
              </a:rPr>
              <a:t>). Monographie de produit, Mississauga, ON, 2015; </a:t>
            </a:r>
            <a:r>
              <a:rPr lang="fr-CA" sz="600" kern="0" dirty="0" err="1">
                <a:solidFill>
                  <a:schemeClr val="tx1"/>
                </a:solidFill>
                <a:ea typeface="Lato" panose="020F0502020204030203" pitchFamily="34" charset="0"/>
                <a:cs typeface="Lato" panose="020F0502020204030203" pitchFamily="34" charset="0"/>
              </a:rPr>
              <a:t>Boehringer</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Ingelheim</a:t>
            </a:r>
            <a:r>
              <a:rPr lang="fr-CA" sz="600" kern="0" dirty="0">
                <a:solidFill>
                  <a:schemeClr val="tx1"/>
                </a:solidFill>
                <a:ea typeface="Lato" panose="020F0502020204030203" pitchFamily="34" charset="0"/>
                <a:cs typeface="Lato" panose="020F0502020204030203" pitchFamily="34" charset="0"/>
              </a:rPr>
              <a:t> Canada Ltd. </a:t>
            </a:r>
            <a:r>
              <a:rPr lang="fr-CA" sz="600" kern="0" dirty="0" err="1">
                <a:solidFill>
                  <a:schemeClr val="tx1"/>
                </a:solidFill>
                <a:ea typeface="Lato" panose="020F0502020204030203" pitchFamily="34" charset="0"/>
                <a:cs typeface="Lato" panose="020F0502020204030203" pitchFamily="34" charset="0"/>
              </a:rPr>
              <a:t>Pradaxa</a:t>
            </a:r>
            <a:r>
              <a:rPr lang="en-CA" sz="600" b="1" cap="all" baseline="30000" dirty="0">
                <a:solidFill>
                  <a:schemeClr val="tx1"/>
                </a:solidFill>
                <a:ea typeface="Lato" panose="020F0502020204030203" pitchFamily="34" charset="0"/>
                <a:cs typeface="Lato" panose="020F0502020204030203" pitchFamily="34" charset="0"/>
              </a:rPr>
              <a:t>®</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dabigatran</a:t>
            </a:r>
            <a:r>
              <a:rPr lang="fr-CA" sz="600" kern="0" dirty="0">
                <a:solidFill>
                  <a:schemeClr val="tx1"/>
                </a:solidFill>
                <a:ea typeface="Lato" panose="020F0502020204030203" pitchFamily="34" charset="0"/>
                <a:cs typeface="Lato" panose="020F0502020204030203" pitchFamily="34" charset="0"/>
              </a:rPr>
              <a:t>). Monographie de produit, Burlington, ON, 2016; Pfizer Canada Inc./BMS Canada. </a:t>
            </a:r>
            <a:r>
              <a:rPr lang="fr-CA" sz="600" kern="0" dirty="0" err="1">
                <a:solidFill>
                  <a:schemeClr val="tx1"/>
                </a:solidFill>
                <a:ea typeface="Lato" panose="020F0502020204030203" pitchFamily="34" charset="0"/>
                <a:cs typeface="Lato" panose="020F0502020204030203" pitchFamily="34" charset="0"/>
              </a:rPr>
              <a:t>Eliquis</a:t>
            </a:r>
            <a:r>
              <a:rPr lang="en-CA" sz="600" cap="all" baseline="30000" dirty="0">
                <a:solidFill>
                  <a:schemeClr val="tx1"/>
                </a:solidFill>
                <a:ea typeface="Lato" panose="020F0502020204030203" pitchFamily="34" charset="0"/>
                <a:cs typeface="Lato" panose="020F0502020204030203" pitchFamily="34" charset="0"/>
              </a:rPr>
              <a:t>MD</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apixaban</a:t>
            </a:r>
            <a:r>
              <a:rPr lang="fr-CA" sz="600" kern="0" dirty="0">
                <a:solidFill>
                  <a:schemeClr val="tx1"/>
                </a:solidFill>
                <a:ea typeface="Lato" panose="020F0502020204030203" pitchFamily="34" charset="0"/>
                <a:cs typeface="Lato" panose="020F0502020204030203" pitchFamily="34" charset="0"/>
              </a:rPr>
              <a:t>). Monographie de produit, Montréal, QC, 2016; </a:t>
            </a:r>
            <a:r>
              <a:rPr lang="fr-CA" sz="600" kern="0" dirty="0" err="1">
                <a:solidFill>
                  <a:schemeClr val="tx1"/>
                </a:solidFill>
                <a:ea typeface="Lato" panose="020F0502020204030203" pitchFamily="34" charset="0"/>
                <a:cs typeface="Lato" panose="020F0502020204030203" pitchFamily="34" charset="0"/>
              </a:rPr>
              <a:t>Servier</a:t>
            </a:r>
            <a:r>
              <a:rPr lang="fr-CA" sz="600" kern="0" dirty="0">
                <a:solidFill>
                  <a:schemeClr val="tx1"/>
                </a:solidFill>
                <a:ea typeface="Lato" panose="020F0502020204030203" pitchFamily="34" charset="0"/>
                <a:cs typeface="Lato" panose="020F0502020204030203" pitchFamily="34" charset="0"/>
              </a:rPr>
              <a:t> Canada Inc. </a:t>
            </a:r>
            <a:r>
              <a:rPr lang="fr-CA" sz="600" kern="0" dirty="0" err="1">
                <a:solidFill>
                  <a:schemeClr val="tx1"/>
                </a:solidFill>
                <a:ea typeface="Lato" panose="020F0502020204030203" pitchFamily="34" charset="0"/>
                <a:cs typeface="Lato" panose="020F0502020204030203" pitchFamily="34" charset="0"/>
              </a:rPr>
              <a:t>Lixiana</a:t>
            </a:r>
            <a:r>
              <a:rPr lang="en-CA" sz="600" b="1" cap="all" baseline="30000" dirty="0">
                <a:solidFill>
                  <a:schemeClr val="tx1"/>
                </a:solidFill>
                <a:ea typeface="Lato" panose="020F0502020204030203" pitchFamily="34" charset="0"/>
                <a:cs typeface="Lato" panose="020F0502020204030203" pitchFamily="34" charset="0"/>
              </a:rPr>
              <a:t>®</a:t>
            </a:r>
            <a:r>
              <a:rPr lang="fr-CA" sz="600" kern="0" dirty="0">
                <a:solidFill>
                  <a:schemeClr val="tx1"/>
                </a:solidFill>
                <a:ea typeface="Lato" panose="020F0502020204030203" pitchFamily="34" charset="0"/>
                <a:cs typeface="Lato" panose="020F0502020204030203" pitchFamily="34" charset="0"/>
              </a:rPr>
              <a:t> (</a:t>
            </a:r>
            <a:r>
              <a:rPr lang="fr-CA" sz="600" kern="0" dirty="0" err="1">
                <a:solidFill>
                  <a:schemeClr val="tx1"/>
                </a:solidFill>
                <a:ea typeface="Lato" panose="020F0502020204030203" pitchFamily="34" charset="0"/>
                <a:cs typeface="Lato" panose="020F0502020204030203" pitchFamily="34" charset="0"/>
              </a:rPr>
              <a:t>édoxaban</a:t>
            </a:r>
            <a:r>
              <a:rPr lang="fr-CA" sz="600" kern="0" dirty="0">
                <a:solidFill>
                  <a:schemeClr val="tx1"/>
                </a:solidFill>
                <a:ea typeface="Lato" panose="020F0502020204030203" pitchFamily="34" charset="0"/>
                <a:cs typeface="Lato" panose="020F0502020204030203" pitchFamily="34" charset="0"/>
              </a:rPr>
              <a:t>). Monographie de produit, Laval, QC, 2017.</a:t>
            </a:r>
          </a:p>
        </p:txBody>
      </p:sp>
    </p:spTree>
    <p:extLst>
      <p:ext uri="{BB962C8B-B14F-4D97-AF65-F5344CB8AC3E}">
        <p14:creationId xmlns:p14="http://schemas.microsoft.com/office/powerpoint/2010/main" val="355168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89B5FD-CF9B-43C9-8B9C-14F79F5DDFB9}"/>
              </a:ext>
            </a:extLst>
          </p:cNvPr>
          <p:cNvSpPr>
            <a:spLocks noGrp="1"/>
          </p:cNvSpPr>
          <p:nvPr>
            <p:ph idx="1"/>
          </p:nvPr>
        </p:nvSpPr>
        <p:spPr>
          <a:xfrm>
            <a:off x="-165879" y="2036311"/>
            <a:ext cx="9324528" cy="2785378"/>
          </a:xfrm>
        </p:spPr>
        <p:txBody>
          <a:bodyPr/>
          <a:lstStyle/>
          <a:p>
            <a:pPr marL="449262" indent="0">
              <a:buNone/>
            </a:pPr>
            <a:r>
              <a:rPr lang="fr-CA" sz="2800" dirty="0"/>
              <a:t>Chez les patients présentant TPP de la jambe ou</a:t>
            </a:r>
          </a:p>
          <a:p>
            <a:pPr marL="449262" indent="0">
              <a:buNone/>
            </a:pPr>
            <a:r>
              <a:rPr lang="fr-CA" sz="2800" dirty="0"/>
              <a:t>EP (sans néoplasie), </a:t>
            </a:r>
            <a:r>
              <a:rPr lang="fr-CA" sz="2800" dirty="0">
                <a:solidFill>
                  <a:schemeClr val="tx1"/>
                </a:solidFill>
              </a:rPr>
              <a:t>nous proposons le</a:t>
            </a:r>
          </a:p>
          <a:p>
            <a:pPr marL="449262" indent="0">
              <a:buNone/>
            </a:pPr>
            <a:r>
              <a:rPr lang="fr-CA" sz="2800" b="1" dirty="0" err="1">
                <a:solidFill>
                  <a:schemeClr val="tx1"/>
                </a:solidFill>
              </a:rPr>
              <a:t>Rivaroxaban</a:t>
            </a:r>
            <a:r>
              <a:rPr lang="fr-CA" sz="2800" b="1" dirty="0">
                <a:solidFill>
                  <a:schemeClr val="tx1"/>
                </a:solidFill>
              </a:rPr>
              <a:t>, </a:t>
            </a:r>
            <a:r>
              <a:rPr lang="fr-CA" sz="2800" b="1" dirty="0" err="1">
                <a:solidFill>
                  <a:schemeClr val="tx1"/>
                </a:solidFill>
              </a:rPr>
              <a:t>Apixaban</a:t>
            </a:r>
            <a:r>
              <a:rPr lang="fr-CA" sz="2800" b="1" dirty="0">
                <a:solidFill>
                  <a:schemeClr val="tx1"/>
                </a:solidFill>
              </a:rPr>
              <a:t>,</a:t>
            </a:r>
            <a:r>
              <a:rPr lang="fr-CA" sz="2800" dirty="0">
                <a:solidFill>
                  <a:schemeClr val="tx1"/>
                </a:solidFill>
              </a:rPr>
              <a:t> </a:t>
            </a:r>
            <a:r>
              <a:rPr lang="fr-CA" sz="2800" b="1" dirty="0" err="1">
                <a:solidFill>
                  <a:schemeClr val="tx1"/>
                </a:solidFill>
              </a:rPr>
              <a:t>Édoxaban</a:t>
            </a:r>
            <a:r>
              <a:rPr lang="fr-CA" sz="2800" b="1" dirty="0">
                <a:solidFill>
                  <a:schemeClr val="tx1"/>
                </a:solidFill>
              </a:rPr>
              <a:t>, </a:t>
            </a:r>
            <a:r>
              <a:rPr lang="fr-CA" sz="2800" b="1" dirty="0" err="1">
                <a:solidFill>
                  <a:schemeClr val="tx1"/>
                </a:solidFill>
              </a:rPr>
              <a:t>Dabigatran</a:t>
            </a:r>
            <a:r>
              <a:rPr lang="fr-CA" sz="2800" b="1" dirty="0">
                <a:solidFill>
                  <a:schemeClr val="tx1"/>
                </a:solidFill>
              </a:rPr>
              <a:t> </a:t>
            </a:r>
          </a:p>
          <a:p>
            <a:pPr marL="449262" indent="0">
              <a:buNone/>
            </a:pPr>
            <a:r>
              <a:rPr lang="fr-CA" sz="2800" dirty="0"/>
              <a:t>plutôt que  la </a:t>
            </a:r>
            <a:r>
              <a:rPr lang="fr-CA" sz="2800" dirty="0" err="1"/>
              <a:t>warfarine</a:t>
            </a:r>
            <a:r>
              <a:rPr lang="fr-CA" sz="2800" dirty="0"/>
              <a:t>, pour une </a:t>
            </a:r>
            <a:r>
              <a:rPr lang="fr-CA" sz="2800" dirty="0" err="1"/>
              <a:t>anticoagulothérapie</a:t>
            </a:r>
            <a:endParaRPr lang="fr-CA" sz="2800" dirty="0"/>
          </a:p>
          <a:p>
            <a:pPr marL="449262" indent="0">
              <a:buNone/>
            </a:pPr>
            <a:r>
              <a:rPr lang="fr-CA" sz="2800" dirty="0"/>
              <a:t>à long terme (3 premiers mois)             Grade 2B</a:t>
            </a:r>
            <a:endParaRPr lang="en-US" sz="2800" dirty="0"/>
          </a:p>
        </p:txBody>
      </p:sp>
      <p:sp>
        <p:nvSpPr>
          <p:cNvPr id="6" name="Footer Placeholder 2">
            <a:extLst>
              <a:ext uri="{FF2B5EF4-FFF2-40B4-BE49-F238E27FC236}">
                <a16:creationId xmlns:a16="http://schemas.microsoft.com/office/drawing/2014/main" id="{12B11B55-43EE-477B-AF73-939CBC7B4413}"/>
              </a:ext>
            </a:extLst>
          </p:cNvPr>
          <p:cNvSpPr txBox="1">
            <a:spLocks/>
          </p:cNvSpPr>
          <p:nvPr/>
        </p:nvSpPr>
        <p:spPr>
          <a:xfrm>
            <a:off x="611560" y="6309320"/>
            <a:ext cx="7878871" cy="535320"/>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solidFill>
                  <a:srgbClr val="414141"/>
                </a:solidFill>
              </a:rPr>
              <a:t>Remarque : Le grade 2B signifie qu’il s’agit d’une faible recommandation dont les meilleures données probantes proviennent des ECR avec des restrictions importantes.</a:t>
            </a:r>
          </a:p>
          <a:p>
            <a:r>
              <a:rPr lang="fr-CA" dirty="0">
                <a:solidFill>
                  <a:srgbClr val="414141"/>
                </a:solidFill>
              </a:rPr>
              <a:t>AVK = antagoniste de la vitamine K; ECR = essai clinique à répartition aléatoire; EP = embolie pulmonaire; TEV = </a:t>
            </a:r>
            <a:r>
              <a:rPr lang="fr-CA" dirty="0" err="1">
                <a:solidFill>
                  <a:srgbClr val="414141"/>
                </a:solidFill>
              </a:rPr>
              <a:t>thromboembolie</a:t>
            </a:r>
            <a:r>
              <a:rPr lang="fr-CA" dirty="0">
                <a:solidFill>
                  <a:srgbClr val="414141"/>
                </a:solidFill>
              </a:rPr>
              <a:t> veineuse</a:t>
            </a:r>
          </a:p>
          <a:p>
            <a:pPr defTabSz="636588"/>
            <a:r>
              <a:rPr lang="fr-CA" dirty="0" err="1">
                <a:solidFill>
                  <a:srgbClr val="414141"/>
                </a:solidFill>
                <a:ea typeface="ＭＳ Ｐゴシック" pitchFamily="34" charset="-128"/>
              </a:rPr>
              <a:t>Kearon</a:t>
            </a:r>
            <a:r>
              <a:rPr lang="fr-CA" dirty="0">
                <a:solidFill>
                  <a:srgbClr val="414141"/>
                </a:solidFill>
                <a:ea typeface="ＭＳ Ｐゴシック" pitchFamily="34" charset="-128"/>
              </a:rPr>
              <a:t> C, </a:t>
            </a:r>
            <a:r>
              <a:rPr lang="fr-CA" i="1" dirty="0">
                <a:solidFill>
                  <a:srgbClr val="414141"/>
                </a:solidFill>
                <a:ea typeface="ＭＳ Ｐゴシック" pitchFamily="34" charset="-128"/>
              </a:rPr>
              <a:t>et al</a:t>
            </a:r>
            <a:r>
              <a:rPr lang="fr-CA" dirty="0">
                <a:solidFill>
                  <a:srgbClr val="414141"/>
                </a:solidFill>
                <a:ea typeface="ＭＳ Ｐゴシック" pitchFamily="34" charset="-128"/>
              </a:rPr>
              <a:t>. </a:t>
            </a:r>
            <a:r>
              <a:rPr lang="fr-CA" i="1" dirty="0" err="1">
                <a:solidFill>
                  <a:srgbClr val="414141"/>
                </a:solidFill>
                <a:ea typeface="ＭＳ Ｐゴシック" pitchFamily="34" charset="-128"/>
              </a:rPr>
              <a:t>Chest</a:t>
            </a:r>
            <a:r>
              <a:rPr lang="fr-CA" i="1" dirty="0">
                <a:solidFill>
                  <a:srgbClr val="414141"/>
                </a:solidFill>
                <a:ea typeface="ＭＳ Ｐゴシック" pitchFamily="34" charset="-128"/>
              </a:rPr>
              <a:t>.</a:t>
            </a:r>
            <a:r>
              <a:rPr lang="fr-CA" dirty="0">
                <a:solidFill>
                  <a:srgbClr val="414141"/>
                </a:solidFill>
                <a:ea typeface="ＭＳ Ｐゴシック" pitchFamily="34" charset="-128"/>
              </a:rPr>
              <a:t> 2016; 149(2):315-52.</a:t>
            </a:r>
          </a:p>
        </p:txBody>
      </p:sp>
      <p:sp>
        <p:nvSpPr>
          <p:cNvPr id="7" name="Titre 2">
            <a:extLst>
              <a:ext uri="{FF2B5EF4-FFF2-40B4-BE49-F238E27FC236}">
                <a16:creationId xmlns:a16="http://schemas.microsoft.com/office/drawing/2014/main" id="{ADCE218A-DE54-2A40-9AFE-5F0BB9D3CCB4}"/>
              </a:ext>
            </a:extLst>
          </p:cNvPr>
          <p:cNvSpPr txBox="1">
            <a:spLocks/>
          </p:cNvSpPr>
          <p:nvPr/>
        </p:nvSpPr>
        <p:spPr bwMode="auto">
          <a:xfrm>
            <a:off x="539750" y="548680"/>
            <a:ext cx="8064500"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square" lIns="91440" tIns="45720" rIns="91440" bIns="45720" numCol="1"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Choix Anticoagulants pour TEV</a:t>
            </a:r>
            <a:b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2017</a:t>
            </a:r>
          </a:p>
        </p:txBody>
      </p:sp>
      <p:cxnSp>
        <p:nvCxnSpPr>
          <p:cNvPr id="8" name="Connecteur droit 4">
            <a:extLst>
              <a:ext uri="{FF2B5EF4-FFF2-40B4-BE49-F238E27FC236}">
                <a16:creationId xmlns:a16="http://schemas.microsoft.com/office/drawing/2014/main" id="{335ABD47-D631-5244-9343-20B763525C70}"/>
              </a:ext>
            </a:extLst>
          </p:cNvPr>
          <p:cNvCxnSpPr>
            <a:cxnSpLocks noChangeShapeType="1"/>
          </p:cNvCxnSpPr>
          <p:nvPr/>
        </p:nvCxnSpPr>
        <p:spPr bwMode="auto">
          <a:xfrm>
            <a:off x="467544" y="3645024"/>
            <a:ext cx="8022887"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9" name="ZoneTexte 4">
            <a:extLst>
              <a:ext uri="{FF2B5EF4-FFF2-40B4-BE49-F238E27FC236}">
                <a16:creationId xmlns:a16="http://schemas.microsoft.com/office/drawing/2014/main" id="{06AC4FCB-935F-F54F-8745-B9F9AE8AAAB6}"/>
              </a:ext>
            </a:extLst>
          </p:cNvPr>
          <p:cNvSpPr txBox="1">
            <a:spLocks noChangeArrowheads="1"/>
          </p:cNvSpPr>
          <p:nvPr/>
        </p:nvSpPr>
        <p:spPr bwMode="auto">
          <a:xfrm>
            <a:off x="5029944" y="5277911"/>
            <a:ext cx="361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b="1" dirty="0">
                <a:solidFill>
                  <a:schemeClr val="tx1"/>
                </a:solidFill>
              </a:rPr>
              <a:t>AT10 CHEST Mars 2016</a:t>
            </a:r>
          </a:p>
        </p:txBody>
      </p:sp>
    </p:spTree>
    <p:extLst>
      <p:ext uri="{BB962C8B-B14F-4D97-AF65-F5344CB8AC3E}">
        <p14:creationId xmlns:p14="http://schemas.microsoft.com/office/powerpoint/2010/main" val="13002993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2B11B55-43EE-477B-AF73-939CBC7B4413}"/>
              </a:ext>
            </a:extLst>
          </p:cNvPr>
          <p:cNvSpPr txBox="1">
            <a:spLocks/>
          </p:cNvSpPr>
          <p:nvPr/>
        </p:nvSpPr>
        <p:spPr>
          <a:xfrm>
            <a:off x="611560" y="6309320"/>
            <a:ext cx="7878871" cy="535320"/>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solidFill>
                  <a:srgbClr val="414141"/>
                </a:solidFill>
              </a:rPr>
              <a:t>Remarque : Le grade 2B signifie qu’il s’agit d’une faible recommandation dont les meilleures données probantes proviennent des ECR avec des restrictions importantes.</a:t>
            </a:r>
          </a:p>
          <a:p>
            <a:r>
              <a:rPr lang="fr-CA" dirty="0">
                <a:solidFill>
                  <a:srgbClr val="414141"/>
                </a:solidFill>
              </a:rPr>
              <a:t>AVK = antagoniste de la vitamine K; ECR = essai clinique à répartition aléatoire; EP = embolie pulmonaire; TEV = </a:t>
            </a:r>
            <a:r>
              <a:rPr lang="fr-CA" dirty="0" err="1">
                <a:solidFill>
                  <a:srgbClr val="414141"/>
                </a:solidFill>
              </a:rPr>
              <a:t>thromboembolie</a:t>
            </a:r>
            <a:r>
              <a:rPr lang="fr-CA" dirty="0">
                <a:solidFill>
                  <a:srgbClr val="414141"/>
                </a:solidFill>
              </a:rPr>
              <a:t> veineuse</a:t>
            </a:r>
          </a:p>
          <a:p>
            <a:pPr defTabSz="636588"/>
            <a:r>
              <a:rPr lang="fr-CA" dirty="0" err="1">
                <a:solidFill>
                  <a:srgbClr val="414141"/>
                </a:solidFill>
                <a:ea typeface="ＭＳ Ｐゴシック" pitchFamily="34" charset="-128"/>
              </a:rPr>
              <a:t>Kearon</a:t>
            </a:r>
            <a:r>
              <a:rPr lang="fr-CA" dirty="0">
                <a:solidFill>
                  <a:srgbClr val="414141"/>
                </a:solidFill>
                <a:ea typeface="ＭＳ Ｐゴシック" pitchFamily="34" charset="-128"/>
              </a:rPr>
              <a:t> C, </a:t>
            </a:r>
            <a:r>
              <a:rPr lang="fr-CA" i="1" dirty="0">
                <a:solidFill>
                  <a:srgbClr val="414141"/>
                </a:solidFill>
                <a:ea typeface="ＭＳ Ｐゴシック" pitchFamily="34" charset="-128"/>
              </a:rPr>
              <a:t>et al</a:t>
            </a:r>
            <a:r>
              <a:rPr lang="fr-CA" dirty="0">
                <a:solidFill>
                  <a:srgbClr val="414141"/>
                </a:solidFill>
                <a:ea typeface="ＭＳ Ｐゴシック" pitchFamily="34" charset="-128"/>
              </a:rPr>
              <a:t>. </a:t>
            </a:r>
            <a:r>
              <a:rPr lang="fr-CA" i="1" dirty="0" err="1">
                <a:solidFill>
                  <a:srgbClr val="414141"/>
                </a:solidFill>
                <a:ea typeface="ＭＳ Ｐゴシック" pitchFamily="34" charset="-128"/>
              </a:rPr>
              <a:t>Chest</a:t>
            </a:r>
            <a:r>
              <a:rPr lang="fr-CA" i="1" dirty="0">
                <a:solidFill>
                  <a:srgbClr val="414141"/>
                </a:solidFill>
                <a:ea typeface="ＭＳ Ｐゴシック" pitchFamily="34" charset="-128"/>
              </a:rPr>
              <a:t>.</a:t>
            </a:r>
            <a:r>
              <a:rPr lang="fr-CA" dirty="0">
                <a:solidFill>
                  <a:srgbClr val="414141"/>
                </a:solidFill>
                <a:ea typeface="ＭＳ Ｐゴシック" pitchFamily="34" charset="-128"/>
              </a:rPr>
              <a:t> 2016; 149(2):315-52.</a:t>
            </a:r>
          </a:p>
        </p:txBody>
      </p:sp>
      <p:sp>
        <p:nvSpPr>
          <p:cNvPr id="7" name="Titre 2">
            <a:extLst>
              <a:ext uri="{FF2B5EF4-FFF2-40B4-BE49-F238E27FC236}">
                <a16:creationId xmlns:a16="http://schemas.microsoft.com/office/drawing/2014/main" id="{ADCE218A-DE54-2A40-9AFE-5F0BB9D3CCB4}"/>
              </a:ext>
            </a:extLst>
          </p:cNvPr>
          <p:cNvSpPr txBox="1">
            <a:spLocks/>
          </p:cNvSpPr>
          <p:nvPr/>
        </p:nvSpPr>
        <p:spPr bwMode="auto">
          <a:xfrm>
            <a:off x="539750" y="548680"/>
            <a:ext cx="8064500"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square" lIns="91440" tIns="45720" rIns="91440" bIns="45720" numCol="1"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Choix Anticoagulants pour TEV</a:t>
            </a:r>
            <a:b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2017</a:t>
            </a:r>
          </a:p>
        </p:txBody>
      </p:sp>
      <p:cxnSp>
        <p:nvCxnSpPr>
          <p:cNvPr id="8" name="Connecteur droit 4">
            <a:extLst>
              <a:ext uri="{FF2B5EF4-FFF2-40B4-BE49-F238E27FC236}">
                <a16:creationId xmlns:a16="http://schemas.microsoft.com/office/drawing/2014/main" id="{335ABD47-D631-5244-9343-20B763525C70}"/>
              </a:ext>
            </a:extLst>
          </p:cNvPr>
          <p:cNvCxnSpPr>
            <a:cxnSpLocks noChangeShapeType="1"/>
          </p:cNvCxnSpPr>
          <p:nvPr/>
        </p:nvCxnSpPr>
        <p:spPr bwMode="auto">
          <a:xfrm>
            <a:off x="3995936" y="6021288"/>
            <a:ext cx="3528392"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3" name="Espace réservé du contenu 2">
            <a:extLst>
              <a:ext uri="{FF2B5EF4-FFF2-40B4-BE49-F238E27FC236}">
                <a16:creationId xmlns:a16="http://schemas.microsoft.com/office/drawing/2014/main" id="{8C5A79B4-4A3E-3042-A530-934B6E845610}"/>
              </a:ext>
            </a:extLst>
          </p:cNvPr>
          <p:cNvSpPr>
            <a:spLocks noGrp="1"/>
          </p:cNvSpPr>
          <p:nvPr>
            <p:ph idx="1"/>
          </p:nvPr>
        </p:nvSpPr>
        <p:spPr>
          <a:xfrm>
            <a:off x="144016" y="3332450"/>
            <a:ext cx="8964488" cy="3668697"/>
          </a:xfrm>
        </p:spPr>
        <p:txBody>
          <a:bodyPr/>
          <a:lstStyle/>
          <a:p>
            <a:r>
              <a:rPr lang="fr-CA" sz="2800" dirty="0" err="1"/>
              <a:t>Thromboembolie</a:t>
            </a:r>
            <a:r>
              <a:rPr lang="fr-CA" sz="2800" dirty="0"/>
              <a:t> veineuse : modification des </a:t>
            </a:r>
            <a:r>
              <a:rPr lang="fr-CA" sz="2800" dirty="0" err="1"/>
              <a:t>libellés</a:t>
            </a:r>
            <a:r>
              <a:rPr lang="fr-CA" sz="2800" dirty="0"/>
              <a:t> pour les AOD </a:t>
            </a:r>
          </a:p>
          <a:p>
            <a:pPr marL="0" indent="0">
              <a:buNone/>
            </a:pPr>
            <a:r>
              <a:rPr lang="fr-CA" sz="2800" b="1" dirty="0">
                <a:latin typeface="Arial" panose="020B0604020202020204" pitchFamily="34" charset="0"/>
                <a:cs typeface="Arial" panose="020B0604020202020204" pitchFamily="34" charset="0"/>
              </a:rPr>
              <a:t>Selon les nouveaux </a:t>
            </a:r>
            <a:r>
              <a:rPr lang="fr-CA" sz="2800" b="1" dirty="0" err="1">
                <a:latin typeface="Arial" panose="020B0604020202020204" pitchFamily="34" charset="0"/>
                <a:cs typeface="Arial" panose="020B0604020202020204" pitchFamily="34" charset="0"/>
              </a:rPr>
              <a:t>critères</a:t>
            </a:r>
            <a:r>
              <a:rPr lang="fr-CA" sz="2800" b="1" dirty="0">
                <a:latin typeface="Arial" panose="020B0604020202020204" pitchFamily="34" charset="0"/>
                <a:cs typeface="Arial" panose="020B0604020202020204" pitchFamily="34" charset="0"/>
              </a:rPr>
              <a:t>, l’</a:t>
            </a:r>
            <a:r>
              <a:rPr lang="fr-CA" sz="2800" b="1" dirty="0" err="1">
                <a:latin typeface="Arial" panose="020B0604020202020204" pitchFamily="34" charset="0"/>
                <a:cs typeface="Arial" panose="020B0604020202020204" pitchFamily="34" charset="0"/>
              </a:rPr>
              <a:t>héparine</a:t>
            </a:r>
            <a:r>
              <a:rPr lang="fr-CA" sz="2800" b="1" dirty="0">
                <a:latin typeface="Arial" panose="020B0604020202020204" pitchFamily="34" charset="0"/>
                <a:cs typeface="Arial" panose="020B0604020202020204" pitchFamily="34" charset="0"/>
              </a:rPr>
              <a:t> / VKA ne sont plus obligatoires pour TEV. </a:t>
            </a:r>
          </a:p>
          <a:p>
            <a:pPr marL="0" indent="0">
              <a:buNone/>
            </a:pPr>
            <a:r>
              <a:rPr lang="fr-CA" sz="2800" b="1" dirty="0">
                <a:latin typeface="Arial" panose="020B0604020202020204" pitchFamily="34" charset="0"/>
                <a:cs typeface="Arial" panose="020B0604020202020204" pitchFamily="34" charset="0"/>
              </a:rPr>
              <a:t>Par </a:t>
            </a:r>
            <a:r>
              <a:rPr lang="fr-CA" sz="2800" b="1" dirty="0" err="1">
                <a:latin typeface="Arial" panose="020B0604020202020204" pitchFamily="34" charset="0"/>
                <a:cs typeface="Arial" panose="020B0604020202020204" pitchFamily="34" charset="0"/>
              </a:rPr>
              <a:t>conséquent</a:t>
            </a:r>
            <a:r>
              <a:rPr lang="fr-CA" sz="2800" b="1" dirty="0">
                <a:latin typeface="Arial" panose="020B0604020202020204" pitchFamily="34" charset="0"/>
                <a:cs typeface="Arial" panose="020B0604020202020204" pitchFamily="34" charset="0"/>
              </a:rPr>
              <a:t>, ces </a:t>
            </a:r>
            <a:r>
              <a:rPr lang="fr-CA" sz="2800" b="1" dirty="0" err="1">
                <a:latin typeface="Arial" panose="020B0604020202020204" pitchFamily="34" charset="0"/>
                <a:cs typeface="Arial" panose="020B0604020202020204" pitchFamily="34" charset="0"/>
              </a:rPr>
              <a:t>médicaments</a:t>
            </a:r>
            <a:r>
              <a:rPr lang="fr-CA" sz="2800" b="1" dirty="0">
                <a:latin typeface="Arial" panose="020B0604020202020204" pitchFamily="34" charset="0"/>
                <a:cs typeface="Arial" panose="020B0604020202020204" pitchFamily="34" charset="0"/>
              </a:rPr>
              <a:t> d’exception peuvent </a:t>
            </a:r>
            <a:r>
              <a:rPr lang="fr-CA" sz="2800" b="1" dirty="0" err="1">
                <a:latin typeface="Arial" panose="020B0604020202020204" pitchFamily="34" charset="0"/>
                <a:cs typeface="Arial" panose="020B0604020202020204" pitchFamily="34" charset="0"/>
              </a:rPr>
              <a:t>être</a:t>
            </a:r>
            <a:r>
              <a:rPr lang="fr-CA" sz="2800" b="1" dirty="0">
                <a:latin typeface="Arial" panose="020B0604020202020204" pitchFamily="34" charset="0"/>
                <a:cs typeface="Arial" panose="020B0604020202020204" pitchFamily="34" charset="0"/>
              </a:rPr>
              <a:t> </a:t>
            </a:r>
            <a:r>
              <a:rPr lang="fr-CA" sz="2800" b="1" dirty="0" err="1">
                <a:latin typeface="Arial" panose="020B0604020202020204" pitchFamily="34" charset="0"/>
                <a:cs typeface="Arial" panose="020B0604020202020204" pitchFamily="34" charset="0"/>
              </a:rPr>
              <a:t>utilisés</a:t>
            </a:r>
            <a:r>
              <a:rPr lang="fr-CA" sz="2800" b="1" dirty="0">
                <a:latin typeface="Arial" panose="020B0604020202020204" pitchFamily="34" charset="0"/>
                <a:cs typeface="Arial" panose="020B0604020202020204" pitchFamily="34" charset="0"/>
              </a:rPr>
              <a:t> en </a:t>
            </a:r>
            <a:r>
              <a:rPr lang="fr-CA" sz="2800" b="1" dirty="0" err="1">
                <a:latin typeface="Arial" panose="020B0604020202020204" pitchFamily="34" charset="0"/>
                <a:cs typeface="Arial" panose="020B0604020202020204" pitchFamily="34" charset="0"/>
              </a:rPr>
              <a:t>première</a:t>
            </a:r>
            <a:r>
              <a:rPr lang="fr-CA" sz="2800" b="1" dirty="0">
                <a:latin typeface="Arial" panose="020B0604020202020204" pitchFamily="34" charset="0"/>
                <a:cs typeface="Arial" panose="020B0604020202020204" pitchFamily="34" charset="0"/>
              </a:rPr>
              <a:t> intention de traitement. </a:t>
            </a:r>
          </a:p>
          <a:p>
            <a:pPr marL="0" indent="0">
              <a:buNone/>
            </a:pPr>
            <a:endParaRPr lang="fr-CA" sz="2800" dirty="0"/>
          </a:p>
        </p:txBody>
      </p:sp>
      <p:pic>
        <p:nvPicPr>
          <p:cNvPr id="5" name="Image 4">
            <a:extLst>
              <a:ext uri="{FF2B5EF4-FFF2-40B4-BE49-F238E27FC236}">
                <a16:creationId xmlns:a16="http://schemas.microsoft.com/office/drawing/2014/main" id="{35EE524B-B769-F843-BDCA-54DF681A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8763"/>
            <a:ext cx="9144000" cy="2903545"/>
          </a:xfrm>
          <a:prstGeom prst="rect">
            <a:avLst/>
          </a:prstGeom>
        </p:spPr>
      </p:pic>
    </p:spTree>
    <p:extLst>
      <p:ext uri="{BB962C8B-B14F-4D97-AF65-F5344CB8AC3E}">
        <p14:creationId xmlns:p14="http://schemas.microsoft.com/office/powerpoint/2010/main" val="3341299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1"/>
            </p:custDataLst>
          </p:nvPr>
        </p:nvSpPr>
        <p:spPr>
          <a:xfrm>
            <a:off x="827584" y="60861"/>
            <a:ext cx="8064500" cy="506412"/>
          </a:xfrm>
          <a:extLst>
            <a:ext uri="{909E8E84-426E-40dd-AFC4-6F175D3DCCD1}"/>
            <a:ext uri="{91240B29-F687-4f45-9708-019B960494DF}"/>
          </a:extLst>
        </p:spPr>
        <p:txBody>
          <a:bodyPr>
            <a:normAutofit fontScale="90000"/>
          </a:bodyPr>
          <a:lstStyle/>
          <a:p>
            <a:pPr eaLnBrk="1" hangingPunct="1">
              <a:defRPr/>
            </a:pPr>
            <a:r>
              <a:rPr lang="fr-CA" sz="53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TEV:</a:t>
            </a:r>
            <a:r>
              <a:rPr lang="fr-CA" sz="5300" spc="50" baseline="3000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3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AOD </a:t>
            </a:r>
            <a:r>
              <a:rPr lang="fr-CA" sz="20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avec code RAMQ</a:t>
            </a:r>
            <a:endParaRPr lang="fr-CA" sz="2000" spc="50" baseline="3000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3" name="ZoneTexte 2"/>
          <p:cNvSpPr txBox="1"/>
          <p:nvPr/>
        </p:nvSpPr>
        <p:spPr>
          <a:xfrm>
            <a:off x="-252536" y="548680"/>
            <a:ext cx="11271034" cy="6986528"/>
          </a:xfrm>
          <a:prstGeom prst="rect">
            <a:avLst/>
          </a:prstGeom>
          <a:noFill/>
        </p:spPr>
        <p:txBody>
          <a:bodyPr wrap="none">
            <a:spAutoFit/>
          </a:bodyPr>
          <a:lstStyle/>
          <a:p>
            <a:pPr eaLnBrk="1" hangingPunct="1">
              <a:defRPr/>
            </a:pPr>
            <a:r>
              <a:rPr lang="fr-CA" sz="2800" b="1" dirty="0">
                <a:ea typeface="ＭＳ Ｐゴシック" charset="0"/>
                <a:cs typeface="ＭＳ Ｐゴシック" charset="0"/>
              </a:rPr>
              <a:t>    </a:t>
            </a:r>
            <a:r>
              <a:rPr lang="fr-CA" sz="3600" b="1" dirty="0" err="1">
                <a:ea typeface="ＭＳ Ｐゴシック" charset="0"/>
                <a:cs typeface="ＭＳ Ｐゴシック" charset="0"/>
              </a:rPr>
              <a:t>Rivaroxaban</a:t>
            </a:r>
            <a:r>
              <a:rPr lang="fr-CA" sz="3600" b="1" dirty="0">
                <a:ea typeface="ＭＳ Ｐゴシック" charset="0"/>
                <a:cs typeface="ＭＳ Ｐゴシック" charset="0"/>
              </a:rPr>
              <a:t>:</a:t>
            </a:r>
            <a:r>
              <a:rPr lang="fr-CA" dirty="0">
                <a:ea typeface="ＭＳ Ｐゴシック" charset="0"/>
                <a:cs typeface="ＭＳ Ｐゴシック" charset="0"/>
              </a:rPr>
              <a:t>  </a:t>
            </a:r>
            <a:r>
              <a:rPr lang="fr-CA" sz="2800" b="1" dirty="0">
                <a:ea typeface="ＭＳ Ｐゴシック" charset="0"/>
                <a:cs typeface="ＭＳ Ｐゴシック" charset="0"/>
              </a:rPr>
              <a:t>TVP</a:t>
            </a:r>
            <a:r>
              <a:rPr lang="fr-CA" sz="2400" b="1" dirty="0">
                <a:ea typeface="ＭＳ Ｐゴシック" charset="0"/>
                <a:cs typeface="ＭＳ Ｐゴシック" charset="0"/>
              </a:rPr>
              <a:t> - </a:t>
            </a: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CV 157         </a:t>
            </a:r>
            <a:r>
              <a:rPr lang="fr-CA" sz="2800" b="1" dirty="0">
                <a:ea typeface="ＭＳ Ｐゴシック" charset="0"/>
                <a:cs typeface="ＭＳ Ｐゴシック" charset="0"/>
              </a:rPr>
              <a:t>EP - </a:t>
            </a: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CV 165</a:t>
            </a:r>
          </a:p>
          <a:p>
            <a:pPr eaLnBrk="1" hangingPunct="1">
              <a:defRPr/>
            </a:pPr>
            <a:r>
              <a:rPr lang="fr-CA" dirty="0">
                <a:ea typeface="ＭＳ Ｐゴシック" charset="0"/>
                <a:cs typeface="ＭＳ Ｐゴシック" charset="0"/>
              </a:rPr>
              <a:t>                                           </a:t>
            </a:r>
            <a:r>
              <a:rPr lang="fr-CA" sz="2800" b="1" dirty="0">
                <a:ea typeface="ＭＳ Ｐゴシック" charset="0"/>
                <a:cs typeface="ＭＳ Ｐゴシック" charset="0"/>
              </a:rPr>
              <a:t>15 mg </a:t>
            </a:r>
            <a:r>
              <a:rPr lang="fr-CA" sz="2800" b="1" dirty="0" err="1">
                <a:ea typeface="ＭＳ Ｐゴシック" charset="0"/>
                <a:cs typeface="ＭＳ Ｐゴシック" charset="0"/>
              </a:rPr>
              <a:t>bid</a:t>
            </a:r>
            <a:r>
              <a:rPr lang="fr-CA" sz="2800" b="1" dirty="0">
                <a:ea typeface="ＭＳ Ｐゴシック" charset="0"/>
                <a:cs typeface="ＭＳ Ｐゴシック" charset="0"/>
              </a:rPr>
              <a:t> </a:t>
            </a:r>
            <a:r>
              <a:rPr lang="fr-CA" sz="2800" dirty="0">
                <a:ea typeface="ＭＳ Ｐゴシック" charset="0"/>
                <a:cs typeface="ＭＳ Ｐゴシック" charset="0"/>
              </a:rPr>
              <a:t>   3 semaines    </a:t>
            </a:r>
          </a:p>
          <a:p>
            <a:pPr eaLnBrk="1" hangingPunct="1">
              <a:defRPr/>
            </a:pPr>
            <a:r>
              <a:rPr lang="fr-CA" sz="2800" dirty="0">
                <a:ea typeface="ＭＳ Ｐゴシック" charset="0"/>
                <a:cs typeface="ＭＳ Ｐゴシック" charset="0"/>
              </a:rPr>
              <a:t>                            </a:t>
            </a:r>
            <a:r>
              <a:rPr lang="fr-CA" sz="2800" b="1" dirty="0">
                <a:ea typeface="ＭＳ Ｐゴシック" charset="0"/>
                <a:cs typeface="ＭＳ Ｐゴシック" charset="0"/>
              </a:rPr>
              <a:t>20 mg die    </a:t>
            </a:r>
            <a:r>
              <a:rPr lang="fr-CA" sz="2800" dirty="0">
                <a:ea typeface="ＭＳ Ｐゴシック" charset="0"/>
                <a:cs typeface="ＭＳ Ｐゴシック" charset="0"/>
              </a:rPr>
              <a:t>3 – 6 mois</a:t>
            </a:r>
          </a:p>
          <a:p>
            <a:pPr eaLnBrk="1" hangingPunct="1">
              <a:defRPr/>
            </a:pPr>
            <a:r>
              <a:rPr lang="fr-CA" sz="2800" dirty="0">
                <a:ea typeface="ＭＳ Ｐゴシック" charset="0"/>
                <a:cs typeface="ＭＳ Ｐゴシック" charset="0"/>
              </a:rPr>
              <a:t>                            </a:t>
            </a:r>
            <a:r>
              <a:rPr lang="fr-CA" sz="2800" b="1" dirty="0">
                <a:ea typeface="ＭＳ Ｐゴシック" charset="0"/>
                <a:cs typeface="ＭＳ Ｐゴシック" charset="0"/>
              </a:rPr>
              <a:t>Patient d’exception </a:t>
            </a:r>
            <a:r>
              <a:rPr lang="fr-CA" sz="2800" dirty="0">
                <a:ea typeface="ＭＳ Ｐゴシック" charset="0"/>
                <a:cs typeface="ＭＳ Ｐゴシック" charset="0"/>
              </a:rPr>
              <a:t>&gt; 6 mois pour EP</a:t>
            </a:r>
          </a:p>
          <a:p>
            <a:pPr eaLnBrk="1" hangingPunct="1">
              <a:defRPr/>
            </a:pPr>
            <a:endParaRPr lang="fr-CA" dirty="0">
              <a:ea typeface="ＭＳ Ｐゴシック" charset="0"/>
              <a:cs typeface="ＭＳ Ｐゴシック" charset="0"/>
            </a:endParaRPr>
          </a:p>
          <a:p>
            <a:pPr eaLnBrk="1" hangingPunct="1">
              <a:defRPr/>
            </a:pPr>
            <a:r>
              <a:rPr lang="fr-CA" sz="2800" b="1" dirty="0">
                <a:ea typeface="ＭＳ Ｐゴシック" charset="0"/>
                <a:cs typeface="ＭＳ Ｐゴシック" charset="0"/>
              </a:rPr>
              <a:t>    </a:t>
            </a:r>
            <a:r>
              <a:rPr lang="fr-CA" sz="3600" b="1" dirty="0" err="1">
                <a:ea typeface="ＭＳ Ｐゴシック" charset="0"/>
                <a:cs typeface="ＭＳ Ｐゴシック" charset="0"/>
              </a:rPr>
              <a:t>Apixaban</a:t>
            </a:r>
            <a:r>
              <a:rPr lang="fr-CA" sz="3600" b="1" dirty="0">
                <a:ea typeface="ＭＳ Ｐゴシック" charset="0"/>
                <a:cs typeface="ＭＳ Ｐゴシック" charset="0"/>
              </a:rPr>
              <a:t>: </a:t>
            </a:r>
            <a:r>
              <a:rPr lang="fr-CA" dirty="0">
                <a:ea typeface="ＭＳ Ｐゴシック" charset="0"/>
                <a:cs typeface="ＭＳ Ｐゴシック" charset="0"/>
              </a:rPr>
              <a:t> </a:t>
            </a:r>
            <a:r>
              <a:rPr lang="fr-CA" sz="2800" b="1" dirty="0">
                <a:ea typeface="ＭＳ Ｐゴシック" charset="0"/>
                <a:cs typeface="ＭＳ Ｐゴシック" charset="0"/>
              </a:rPr>
              <a:t>TVP </a:t>
            </a:r>
            <a:r>
              <a:rPr lang="fr-CA" sz="2800" dirty="0">
                <a:ea typeface="ＭＳ Ｐゴシック" charset="0"/>
                <a:cs typeface="ＭＳ Ｐゴシック" charset="0"/>
              </a:rPr>
              <a:t>et</a:t>
            </a:r>
            <a:r>
              <a:rPr lang="fr-CA" sz="2800" b="1" dirty="0">
                <a:ea typeface="ＭＳ Ｐゴシック" charset="0"/>
                <a:cs typeface="ＭＳ Ｐゴシック" charset="0"/>
              </a:rPr>
              <a:t> EP  </a:t>
            </a: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CV 169</a:t>
            </a:r>
          </a:p>
          <a:p>
            <a:pPr eaLnBrk="1" hangingPunct="1">
              <a:defRPr/>
            </a:pPr>
            <a:r>
              <a:rPr lang="fr-CA" dirty="0">
                <a:ea typeface="ＭＳ Ｐゴシック" charset="0"/>
                <a:cs typeface="ＭＳ Ｐゴシック" charset="0"/>
              </a:rPr>
              <a:t>                                            </a:t>
            </a:r>
            <a:r>
              <a:rPr lang="fr-CA" sz="2800" b="1" dirty="0">
                <a:ea typeface="ＭＳ Ｐゴシック" charset="0"/>
                <a:cs typeface="ＭＳ Ｐゴシック" charset="0"/>
              </a:rPr>
              <a:t>10 mg </a:t>
            </a:r>
            <a:r>
              <a:rPr lang="fr-CA" sz="2800" b="1" dirty="0" err="1">
                <a:ea typeface="ＭＳ Ｐゴシック" charset="0"/>
                <a:cs typeface="ＭＳ Ｐゴシック" charset="0"/>
              </a:rPr>
              <a:t>bid</a:t>
            </a:r>
            <a:r>
              <a:rPr lang="fr-CA" sz="2800" b="1" dirty="0">
                <a:ea typeface="ＭＳ Ｐゴシック" charset="0"/>
                <a:cs typeface="ＭＳ Ｐゴシック" charset="0"/>
              </a:rPr>
              <a:t>   </a:t>
            </a:r>
            <a:r>
              <a:rPr lang="fr-CA" sz="2800" dirty="0">
                <a:ea typeface="ＭＳ Ｐゴシック" charset="0"/>
                <a:cs typeface="ＭＳ Ｐゴシック" charset="0"/>
              </a:rPr>
              <a:t> 1 semaine</a:t>
            </a:r>
          </a:p>
          <a:p>
            <a:pPr eaLnBrk="1" hangingPunct="1">
              <a:defRPr/>
            </a:pPr>
            <a:r>
              <a:rPr lang="fr-CA" sz="2800" dirty="0">
                <a:ea typeface="ＭＳ Ｐゴシック" charset="0"/>
                <a:cs typeface="ＭＳ Ｐゴシック" charset="0"/>
              </a:rPr>
              <a:t>                             </a:t>
            </a:r>
            <a:r>
              <a:rPr lang="fr-CA" sz="2800" b="1" dirty="0">
                <a:ea typeface="ＭＳ Ｐゴシック" charset="0"/>
                <a:cs typeface="ＭＳ Ｐゴシック" charset="0"/>
              </a:rPr>
              <a:t>5 mg </a:t>
            </a:r>
            <a:r>
              <a:rPr lang="fr-CA" sz="2800" b="1" dirty="0" err="1">
                <a:ea typeface="ＭＳ Ｐゴシック" charset="0"/>
                <a:cs typeface="ＭＳ Ｐゴシック" charset="0"/>
              </a:rPr>
              <a:t>bid</a:t>
            </a:r>
            <a:r>
              <a:rPr lang="fr-CA" sz="2800" b="1" dirty="0">
                <a:ea typeface="ＭＳ Ｐゴシック" charset="0"/>
                <a:cs typeface="ＭＳ Ｐゴシック" charset="0"/>
              </a:rPr>
              <a:t>  </a:t>
            </a:r>
            <a:r>
              <a:rPr lang="fr-CA" sz="2800" dirty="0">
                <a:ea typeface="ＭＳ Ｐゴシック" charset="0"/>
                <a:cs typeface="ＭＳ Ｐゴシック" charset="0"/>
              </a:rPr>
              <a:t>   3 – 6 mois                                              </a:t>
            </a:r>
          </a:p>
          <a:p>
            <a:pPr eaLnBrk="1" hangingPunct="1">
              <a:defRPr/>
            </a:pPr>
            <a:r>
              <a:rPr lang="fr-CA" sz="2800" b="1" dirty="0">
                <a:ea typeface="ＭＳ Ｐゴシック" charset="0"/>
                <a:cs typeface="ＭＳ Ｐゴシック" charset="0"/>
              </a:rPr>
              <a:t>                             2.5mg </a:t>
            </a:r>
            <a:r>
              <a:rPr lang="fr-CA" sz="2800" b="1" dirty="0" err="1">
                <a:ea typeface="ＭＳ Ｐゴシック" charset="0"/>
                <a:cs typeface="ＭＳ Ｐゴシック" charset="0"/>
              </a:rPr>
              <a:t>bid</a:t>
            </a:r>
            <a:r>
              <a:rPr lang="fr-CA" sz="2800" b="1" dirty="0">
                <a:ea typeface="ＭＳ Ｐゴシック" charset="0"/>
                <a:cs typeface="ＭＳ Ｐゴシック" charset="0"/>
              </a:rPr>
              <a:t>   </a:t>
            </a:r>
            <a:r>
              <a:rPr lang="fr-CA" sz="2800" dirty="0">
                <a:ea typeface="ＭＳ Ｐゴシック" charset="0"/>
                <a:cs typeface="ＭＳ Ｐゴシック" charset="0"/>
              </a:rPr>
              <a:t>6 mois – </a:t>
            </a:r>
            <a:r>
              <a:rPr lang="fr-CA" sz="2800" dirty="0" err="1">
                <a:ea typeface="ＭＳ Ｐゴシック" charset="0"/>
                <a:cs typeface="ＭＳ Ｐゴシック" charset="0"/>
              </a:rPr>
              <a:t>Indét</a:t>
            </a:r>
            <a:r>
              <a:rPr lang="fr-CA" sz="2800" dirty="0">
                <a:ea typeface="ＭＳ Ｐゴシック" charset="0"/>
                <a:cs typeface="ＭＳ Ｐゴシック" charset="0"/>
              </a:rPr>
              <a:t>.  </a:t>
            </a: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CV 170</a:t>
            </a:r>
          </a:p>
          <a:p>
            <a:pPr eaLnBrk="1" hangingPunct="1">
              <a:defRPr/>
            </a:pP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    </a:t>
            </a:r>
          </a:p>
          <a:p>
            <a:pPr eaLnBrk="1" hangingPunct="1">
              <a:defRPr/>
            </a:pP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    </a:t>
            </a:r>
            <a:r>
              <a:rPr lang="fr-CA" sz="3600" b="1" dirty="0" err="1">
                <a:ea typeface="ＭＳ Ｐゴシック" charset="0"/>
                <a:cs typeface="ＭＳ Ｐゴシック" charset="0"/>
              </a:rPr>
              <a:t>Edoxaban</a:t>
            </a:r>
            <a:r>
              <a:rPr lang="fr-CA" sz="3600" b="1" dirty="0">
                <a:ea typeface="ＭＳ Ｐゴシック" charset="0"/>
                <a:cs typeface="ＭＳ Ｐゴシック" charset="0"/>
              </a:rPr>
              <a:t>: </a:t>
            </a:r>
            <a:r>
              <a:rPr lang="fr-CA" sz="2800" b="1" dirty="0">
                <a:ea typeface="ＭＳ Ｐゴシック" charset="0"/>
                <a:cs typeface="ＭＳ Ｐゴシック" charset="0"/>
              </a:rPr>
              <a:t>TVP </a:t>
            </a:r>
            <a:r>
              <a:rPr lang="fr-CA" sz="2800" dirty="0">
                <a:ea typeface="ＭＳ Ｐゴシック" charset="0"/>
                <a:cs typeface="ＭＳ Ｐゴシック" charset="0"/>
              </a:rPr>
              <a:t>et</a:t>
            </a:r>
            <a:r>
              <a:rPr lang="fr-CA" sz="2800" b="1" dirty="0">
                <a:ea typeface="ＭＳ Ｐゴシック" charset="0"/>
                <a:cs typeface="ＭＳ Ｐゴシック" charset="0"/>
              </a:rPr>
              <a:t> EP  </a:t>
            </a: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CV 239</a:t>
            </a:r>
          </a:p>
          <a:p>
            <a:pPr eaLnBrk="1" hangingPunct="1">
              <a:defRPr/>
            </a:pPr>
            <a:r>
              <a:rPr lang="fr-CA" sz="2800" b="1"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                            </a:t>
            </a:r>
            <a:r>
              <a:rPr lang="fr-CA" sz="2800" b="1" dirty="0">
                <a:ea typeface="ＭＳ Ｐゴシック" charset="0"/>
                <a:cs typeface="ＭＳ Ｐゴシック" charset="0"/>
              </a:rPr>
              <a:t>HBPM </a:t>
            </a:r>
            <a:r>
              <a:rPr lang="fr-CA" sz="2800" dirty="0">
                <a:ea typeface="ＭＳ Ｐゴシック" charset="0"/>
                <a:cs typeface="ＭＳ Ｐゴシック" charset="0"/>
              </a:rPr>
              <a:t>minimum 5 jours</a:t>
            </a:r>
          </a:p>
          <a:p>
            <a:pPr eaLnBrk="1" hangingPunct="1">
              <a:defRPr/>
            </a:pPr>
            <a:r>
              <a:rPr lang="fr-CA" sz="2400"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                                </a:t>
            </a:r>
            <a:r>
              <a:rPr lang="fr-CA" sz="2800" b="1" dirty="0">
                <a:ea typeface="ＭＳ Ｐゴシック" charset="0"/>
                <a:cs typeface="ＭＳ Ｐゴシック" charset="0"/>
              </a:rPr>
              <a:t>60 mg die </a:t>
            </a:r>
            <a:r>
              <a:rPr lang="fr-CA" sz="2800" dirty="0">
                <a:ea typeface="ＭＳ Ｐゴシック" charset="0"/>
                <a:cs typeface="ＭＳ Ｐゴシック" charset="0"/>
              </a:rPr>
              <a:t>12 mois </a:t>
            </a:r>
            <a:r>
              <a:rPr lang="fr-CA" sz="1200" dirty="0">
                <a:ea typeface="ＭＳ Ｐゴシック" charset="0"/>
                <a:cs typeface="ＭＳ Ｐゴシック" charset="0"/>
              </a:rPr>
              <a:t>(30 mg si Cl </a:t>
            </a:r>
            <a:r>
              <a:rPr lang="fr-CA" sz="1200" dirty="0" err="1">
                <a:ea typeface="ＭＳ Ｐゴシック" charset="0"/>
                <a:cs typeface="ＭＳ Ｐゴシック" charset="0"/>
              </a:rPr>
              <a:t>cr</a:t>
            </a:r>
            <a:r>
              <a:rPr lang="fr-CA" sz="1200" dirty="0">
                <a:ea typeface="ＭＳ Ｐゴシック" charset="0"/>
                <a:cs typeface="ＭＳ Ｐゴシック" charset="0"/>
              </a:rPr>
              <a:t> 30-50 ou poids &lt;60 Kg) </a:t>
            </a:r>
            <a:r>
              <a:rPr lang="fr-CA" sz="1200"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rPr>
              <a:t> </a:t>
            </a:r>
          </a:p>
          <a:p>
            <a:pPr eaLnBrk="1" hangingPunct="1">
              <a:defRPr/>
            </a:pPr>
            <a:r>
              <a:rPr lang="fr-CA" sz="2400" b="1" dirty="0">
                <a:ea typeface="ＭＳ Ｐゴシック" charset="0"/>
                <a:cs typeface="ＭＳ Ｐゴシック" charset="0"/>
              </a:rPr>
              <a:t>			  </a:t>
            </a:r>
            <a:r>
              <a:rPr lang="fr-CA" sz="2800" b="1" dirty="0">
                <a:ea typeface="ＭＳ Ｐゴシック" charset="0"/>
                <a:cs typeface="ＭＳ Ｐゴシック" charset="0"/>
              </a:rPr>
              <a:t>Patient d’exception </a:t>
            </a:r>
            <a:r>
              <a:rPr lang="fr-CA" sz="2400" dirty="0">
                <a:ea typeface="ＭＳ Ｐゴシック" charset="0"/>
                <a:cs typeface="ＭＳ Ｐゴシック" charset="0"/>
              </a:rPr>
              <a:t>&gt; 12 mois </a:t>
            </a:r>
          </a:p>
          <a:p>
            <a:pPr eaLnBrk="1" hangingPunct="1">
              <a:defRPr/>
            </a:pPr>
            <a:endParaRPr lang="fr-CA" sz="2400" spc="50" dirty="0">
              <a:ln w="13500">
                <a:solidFill>
                  <a:schemeClr val="accent1">
                    <a:shade val="2500"/>
                    <a:alpha val="6500"/>
                  </a:schemeClr>
                </a:solidFill>
                <a:prstDash val="solid"/>
              </a:ln>
              <a:solidFill>
                <a:srgbClr val="1B7190">
                  <a:alpha val="95000"/>
                </a:srgbClr>
              </a:solidFill>
              <a:effectLst>
                <a:innerShdw blurRad="50900" dist="38500" dir="13500000">
                  <a:srgbClr val="000000">
                    <a:alpha val="60000"/>
                  </a:srgbClr>
                </a:innerShdw>
              </a:effectLst>
              <a:ea typeface="ＭＳ Ｐゴシック" charset="0"/>
              <a:cs typeface="ＭＳ Ｐゴシック" charset="0"/>
            </a:endParaRPr>
          </a:p>
          <a:p>
            <a:pPr eaLnBrk="1" hangingPunct="1">
              <a:defRPr/>
            </a:pPr>
            <a:r>
              <a:rPr lang="fr-CA" dirty="0">
                <a:ea typeface="ＭＳ Ｐゴシック" charset="0"/>
                <a:cs typeface="ＭＳ Ｐゴシック" charset="0"/>
              </a:rPr>
              <a:t>                    </a:t>
            </a:r>
          </a:p>
        </p:txBody>
      </p:sp>
    </p:spTree>
    <p:extLst>
      <p:ext uri="{BB962C8B-B14F-4D97-AF65-F5344CB8AC3E}">
        <p14:creationId xmlns:p14="http://schemas.microsoft.com/office/powerpoint/2010/main" val="31281268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786B-3239-4236-ACC8-A15DB8C7A87E}"/>
              </a:ext>
            </a:extLst>
          </p:cNvPr>
          <p:cNvSpPr>
            <a:spLocks noGrp="1"/>
          </p:cNvSpPr>
          <p:nvPr>
            <p:ph type="title"/>
          </p:nvPr>
        </p:nvSpPr>
        <p:spPr>
          <a:xfrm>
            <a:off x="537633" y="548680"/>
            <a:ext cx="8068733" cy="1400383"/>
          </a:xfrm>
        </p:spPr>
        <p:txBody>
          <a:bodyPr/>
          <a:lstStyle/>
          <a:p>
            <a:r>
              <a:rPr lang="en-CA" sz="44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en-CA" sz="440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Ajustements</a:t>
            </a:r>
            <a:r>
              <a:rPr lang="en-CA" sz="44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dosages?</a:t>
            </a:r>
            <a:br>
              <a:rPr lang="en-CA"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en-CA" sz="24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en-CA" sz="18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Opinion </a:t>
            </a:r>
            <a:r>
              <a:rPr lang="en-CA" sz="180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d’experts</a:t>
            </a:r>
            <a:br>
              <a:rPr lang="en-CA" dirty="0"/>
            </a:br>
            <a:endParaRPr lang="en-US" dirty="0"/>
          </a:p>
        </p:txBody>
      </p:sp>
      <p:sp>
        <p:nvSpPr>
          <p:cNvPr id="5" name="Content Placeholder 4">
            <a:extLst>
              <a:ext uri="{FF2B5EF4-FFF2-40B4-BE49-F238E27FC236}">
                <a16:creationId xmlns:a16="http://schemas.microsoft.com/office/drawing/2014/main" id="{5A226A85-DD5D-40DB-8225-8CC7A962C280}"/>
              </a:ext>
            </a:extLst>
          </p:cNvPr>
          <p:cNvSpPr>
            <a:spLocks noGrp="1"/>
          </p:cNvSpPr>
          <p:nvPr>
            <p:ph idx="1"/>
          </p:nvPr>
        </p:nvSpPr>
        <p:spPr>
          <a:xfrm>
            <a:off x="540568" y="1618688"/>
            <a:ext cx="9144000" cy="5410712"/>
          </a:xfrm>
        </p:spPr>
        <p:txBody>
          <a:bodyPr/>
          <a:lstStyle/>
          <a:p>
            <a:pPr marL="0" indent="0">
              <a:spcAft>
                <a:spcPts val="600"/>
              </a:spcAft>
              <a:buNone/>
              <a:defRPr/>
            </a:pPr>
            <a:r>
              <a:rPr lang="fr-CA" sz="3600" b="1" dirty="0" err="1">
                <a:latin typeface="Arial" panose="020B0604020202020204" pitchFamily="34" charset="0"/>
                <a:cs typeface="Arial" panose="020B0604020202020204" pitchFamily="34" charset="0"/>
              </a:rPr>
              <a:t>Apixaban</a:t>
            </a:r>
            <a:r>
              <a:rPr lang="fr-CA" sz="3600" b="1" dirty="0">
                <a:latin typeface="Arial" panose="020B0604020202020204" pitchFamily="34" charset="0"/>
                <a:cs typeface="Arial" panose="020B0604020202020204" pitchFamily="34" charset="0"/>
              </a:rPr>
              <a:t> et </a:t>
            </a:r>
            <a:r>
              <a:rPr lang="fr-CA" sz="3600" b="1" dirty="0" err="1">
                <a:latin typeface="Arial" panose="020B0604020202020204" pitchFamily="34" charset="0"/>
                <a:cs typeface="Arial" panose="020B0604020202020204" pitchFamily="34" charset="0"/>
              </a:rPr>
              <a:t>Rivaroxaban</a:t>
            </a:r>
            <a:r>
              <a:rPr lang="fr-CA" sz="3600" b="1" dirty="0">
                <a:latin typeface="Arial" panose="020B0604020202020204" pitchFamily="34" charset="0"/>
                <a:cs typeface="Arial" panose="020B0604020202020204" pitchFamily="34" charset="0"/>
              </a:rPr>
              <a:t>:</a:t>
            </a:r>
          </a:p>
          <a:p>
            <a:pPr marL="0" indent="0">
              <a:spcAft>
                <a:spcPts val="600"/>
              </a:spcAft>
              <a:buNone/>
              <a:defRPr/>
            </a:pPr>
            <a:r>
              <a:rPr lang="fr-CA" sz="1600" b="1"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Pas d’ajustement dosage </a:t>
            </a:r>
            <a:r>
              <a:rPr lang="fr-CA" sz="2000" dirty="0">
                <a:latin typeface="Arial" panose="020B0604020202020204" pitchFamily="34" charset="0"/>
                <a:cs typeface="Arial" panose="020B0604020202020204" pitchFamily="34" charset="0"/>
              </a:rPr>
              <a:t>chez majorité des patients:</a:t>
            </a:r>
            <a:r>
              <a:rPr lang="fr-CA" sz="2800" b="1" dirty="0">
                <a:latin typeface="Arial" panose="020B0604020202020204" pitchFamily="34" charset="0"/>
                <a:cs typeface="Arial" panose="020B0604020202020204" pitchFamily="34" charset="0"/>
              </a:rPr>
              <a:t> </a:t>
            </a:r>
          </a:p>
          <a:p>
            <a:pPr marL="0" indent="0">
              <a:spcAft>
                <a:spcPts val="600"/>
              </a:spcAft>
              <a:buNone/>
              <a:defRPr/>
            </a:pPr>
            <a:r>
              <a:rPr lang="fr-CA" sz="1600" dirty="0">
                <a:latin typeface="Arial" panose="020B0604020202020204" pitchFamily="34" charset="0"/>
                <a:cs typeface="Arial" panose="020B0604020202020204" pitchFamily="34" charset="0"/>
              </a:rPr>
              <a:t>                                              Taux sérique peut varier</a:t>
            </a:r>
          </a:p>
          <a:p>
            <a:pPr marL="0" indent="0">
              <a:spcAft>
                <a:spcPts val="600"/>
              </a:spcAft>
              <a:buNone/>
              <a:defRPr/>
            </a:pPr>
            <a:r>
              <a:rPr lang="fr-CA" sz="1800" dirty="0">
                <a:latin typeface="Arial" panose="020B0604020202020204" pitchFamily="34" charset="0"/>
                <a:cs typeface="Arial" panose="020B0604020202020204" pitchFamily="34" charset="0"/>
              </a:rPr>
              <a:t>                          - Poids extrêmes:  </a:t>
            </a:r>
            <a:r>
              <a:rPr lang="fr-CA" sz="1800" b="1" dirty="0">
                <a:latin typeface="Arial" panose="020B0604020202020204" pitchFamily="34" charset="0"/>
                <a:cs typeface="Arial" panose="020B0604020202020204" pitchFamily="34" charset="0"/>
              </a:rPr>
              <a:t>(&lt;50 kg or &gt;120 kg</a:t>
            </a:r>
            <a:r>
              <a:rPr lang="fr-CA" sz="1800" dirty="0">
                <a:latin typeface="Arial" panose="020B0604020202020204" pitchFamily="34" charset="0"/>
                <a:cs typeface="Arial" panose="020B0604020202020204" pitchFamily="34" charset="0"/>
              </a:rPr>
              <a:t>)</a:t>
            </a:r>
          </a:p>
          <a:p>
            <a:pPr marL="0" indent="0">
              <a:spcAft>
                <a:spcPts val="600"/>
              </a:spcAft>
              <a:buNone/>
              <a:defRPr/>
            </a:pPr>
            <a:r>
              <a:rPr lang="fr-CA" sz="1800" dirty="0">
                <a:latin typeface="Arial" panose="020B0604020202020204" pitchFamily="34" charset="0"/>
                <a:cs typeface="Arial" panose="020B0604020202020204" pitchFamily="34" charset="0"/>
              </a:rPr>
              <a:t>                          - Âge: (</a:t>
            </a:r>
            <a:r>
              <a:rPr lang="fr-CA" sz="1800" b="1" dirty="0" err="1">
                <a:latin typeface="Arial" panose="020B0604020202020204" pitchFamily="34" charset="0"/>
                <a:cs typeface="Arial" panose="020B0604020202020204" pitchFamily="34" charset="0"/>
              </a:rPr>
              <a:t>age</a:t>
            </a:r>
            <a:r>
              <a:rPr lang="fr-CA" sz="1800" b="1" dirty="0">
                <a:latin typeface="Arial" panose="020B0604020202020204" pitchFamily="34" charset="0"/>
                <a:cs typeface="Arial" panose="020B0604020202020204" pitchFamily="34" charset="0"/>
              </a:rPr>
              <a:t> &gt;80</a:t>
            </a:r>
          </a:p>
          <a:p>
            <a:pPr marL="0" indent="0">
              <a:spcAft>
                <a:spcPts val="600"/>
              </a:spcAft>
              <a:buNone/>
              <a:defRPr/>
            </a:pPr>
            <a:r>
              <a:rPr lang="fr-CA" sz="1800" b="1" dirty="0">
                <a:latin typeface="Arial" panose="020B0604020202020204" pitchFamily="34" charset="0"/>
                <a:cs typeface="Arial" panose="020B0604020202020204" pitchFamily="34" charset="0"/>
              </a:rPr>
              <a:t>                          </a:t>
            </a:r>
            <a:r>
              <a:rPr lang="fr-CA" sz="1800" dirty="0">
                <a:latin typeface="Arial" panose="020B0604020202020204" pitchFamily="34" charset="0"/>
                <a:cs typeface="Arial" panose="020B0604020202020204" pitchFamily="34" charset="0"/>
              </a:rPr>
              <a:t>- Insuffisance rénale: (</a:t>
            </a:r>
            <a:r>
              <a:rPr lang="fr-CA" sz="1800" b="1" dirty="0" err="1">
                <a:latin typeface="Arial" panose="020B0604020202020204" pitchFamily="34" charset="0"/>
                <a:cs typeface="Arial" panose="020B0604020202020204" pitchFamily="34" charset="0"/>
              </a:rPr>
              <a:t>CrCl</a:t>
            </a:r>
            <a:r>
              <a:rPr lang="fr-CA" sz="1800" b="1" dirty="0">
                <a:latin typeface="Arial" panose="020B0604020202020204" pitchFamily="34" charset="0"/>
                <a:cs typeface="Arial" panose="020B0604020202020204" pitchFamily="34" charset="0"/>
              </a:rPr>
              <a:t> &lt;30 </a:t>
            </a:r>
            <a:r>
              <a:rPr lang="fr-CA" sz="1800" b="1" dirty="0" err="1">
                <a:latin typeface="Arial" panose="020B0604020202020204" pitchFamily="34" charset="0"/>
                <a:cs typeface="Arial" panose="020B0604020202020204" pitchFamily="34" charset="0"/>
              </a:rPr>
              <a:t>mL</a:t>
            </a:r>
            <a:r>
              <a:rPr lang="fr-CA" sz="1800" b="1" dirty="0">
                <a:latin typeface="Arial" panose="020B0604020202020204" pitchFamily="34" charset="0"/>
                <a:cs typeface="Arial" panose="020B0604020202020204" pitchFamily="34" charset="0"/>
              </a:rPr>
              <a:t>/min</a:t>
            </a:r>
            <a:r>
              <a:rPr lang="fr-CA" sz="1800" dirty="0">
                <a:latin typeface="Arial" panose="020B0604020202020204" pitchFamily="34" charset="0"/>
                <a:cs typeface="Arial" panose="020B0604020202020204" pitchFamily="34" charset="0"/>
              </a:rPr>
              <a:t>)</a:t>
            </a:r>
          </a:p>
          <a:p>
            <a:pPr marL="0" indent="0">
              <a:spcAft>
                <a:spcPts val="600"/>
              </a:spcAft>
              <a:buNone/>
              <a:defRPr/>
            </a:pPr>
            <a:endParaRPr lang="fr-CA" sz="1800" dirty="0">
              <a:latin typeface="Arial" panose="020B0604020202020204" pitchFamily="34" charset="0"/>
              <a:cs typeface="Arial" panose="020B0604020202020204" pitchFamily="34" charset="0"/>
            </a:endParaRPr>
          </a:p>
          <a:p>
            <a:pPr marL="0" indent="0">
              <a:spcAft>
                <a:spcPts val="600"/>
              </a:spcAft>
              <a:buNone/>
              <a:defRPr/>
            </a:pPr>
            <a:r>
              <a:rPr lang="fr-CA" sz="3600" b="1" dirty="0" err="1">
                <a:latin typeface="Arial" panose="020B0604020202020204" pitchFamily="34" charset="0"/>
                <a:cs typeface="Arial" panose="020B0604020202020204" pitchFamily="34" charset="0"/>
              </a:rPr>
              <a:t>Edoxaban</a:t>
            </a:r>
            <a:r>
              <a:rPr lang="fr-CA" sz="3600" b="1" dirty="0">
                <a:latin typeface="Arial" panose="020B0604020202020204" pitchFamily="34" charset="0"/>
                <a:cs typeface="Arial" panose="020B0604020202020204" pitchFamily="34" charset="0"/>
              </a:rPr>
              <a:t>:</a:t>
            </a:r>
          </a:p>
          <a:p>
            <a:pPr marL="0" indent="0">
              <a:spcAft>
                <a:spcPts val="600"/>
              </a:spcAft>
              <a:buNone/>
              <a:defRPr/>
            </a:pPr>
            <a:r>
              <a:rPr lang="fr-CA" sz="1800"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30 mg die </a:t>
            </a:r>
            <a:r>
              <a:rPr lang="fr-CA" dirty="0">
                <a:latin typeface="Arial" panose="020B0604020202020204" pitchFamily="34" charset="0"/>
                <a:cs typeface="Arial" panose="020B0604020202020204" pitchFamily="34" charset="0"/>
              </a:rPr>
              <a:t>si </a:t>
            </a:r>
            <a:r>
              <a:rPr lang="fr-CA" dirty="0" err="1">
                <a:latin typeface="Arial" panose="020B0604020202020204" pitchFamily="34" charset="0"/>
                <a:cs typeface="Arial" panose="020B0604020202020204" pitchFamily="34" charset="0"/>
              </a:rPr>
              <a:t>Cle</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cr</a:t>
            </a:r>
            <a:r>
              <a:rPr lang="fr-CA" dirty="0">
                <a:latin typeface="Arial" panose="020B0604020202020204" pitchFamily="34" charset="0"/>
                <a:cs typeface="Arial" panose="020B0604020202020204" pitchFamily="34" charset="0"/>
              </a:rPr>
              <a:t> 30-50 ou poids &lt; 60 Kg</a:t>
            </a:r>
          </a:p>
          <a:p>
            <a:pPr>
              <a:spcAft>
                <a:spcPts val="600"/>
              </a:spcAft>
            </a:pPr>
            <a:endParaRPr lang="fr-CA"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r>
              <a:rPr lang="fr-CA"/>
              <a:t>1</a:t>
            </a:r>
          </a:p>
        </p:txBody>
      </p:sp>
    </p:spTree>
    <p:extLst>
      <p:ext uri="{BB962C8B-B14F-4D97-AF65-F5344CB8AC3E}">
        <p14:creationId xmlns:p14="http://schemas.microsoft.com/office/powerpoint/2010/main" val="266458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2"/>
          <p:cNvSpPr txBox="1">
            <a:spLocks noChangeArrowheads="1"/>
          </p:cNvSpPr>
          <p:nvPr/>
        </p:nvSpPr>
        <p:spPr bwMode="auto">
          <a:xfrm>
            <a:off x="971600" y="553904"/>
            <a:ext cx="7613833" cy="1938992"/>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a:t>
            </a:r>
          </a:p>
          <a:p>
            <a:pPr eaLnBrk="1" hangingPunct="1">
              <a:defRPr/>
            </a:pPr>
            <a:endPar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pPr eaLnBrk="1" hangingPunct="1">
              <a:defRPr/>
            </a:pPr>
            <a:endPar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2" name="ZoneTexte 1"/>
          <p:cNvSpPr txBox="1"/>
          <p:nvPr/>
        </p:nvSpPr>
        <p:spPr>
          <a:xfrm>
            <a:off x="-77273" y="-171400"/>
            <a:ext cx="9820317" cy="6432530"/>
          </a:xfrm>
          <a:prstGeom prst="rect">
            <a:avLst/>
          </a:prstGeom>
          <a:noFill/>
        </p:spPr>
        <p:txBody>
          <a:bodyPr wrap="none">
            <a:spAutoFit/>
          </a:bodyPr>
          <a:lstStyle/>
          <a:p>
            <a:pPr eaLnBrk="1" hangingPunct="1">
              <a:defRPr/>
            </a:pPr>
            <a:r>
              <a:rPr lang="fr-CA" sz="4800" dirty="0">
                <a:ea typeface="ＭＳ Ｐゴシック" charset="0"/>
                <a:cs typeface="ＭＳ Ｐゴシック" charset="0"/>
              </a:rPr>
              <a:t>      </a:t>
            </a:r>
          </a:p>
          <a:p>
            <a:pPr eaLnBrk="1" hangingPunct="1">
              <a:defRPr/>
            </a:pPr>
            <a:r>
              <a:rPr lang="fr-CA" sz="4800" dirty="0">
                <a:ea typeface="ＭＳ Ｐゴシック" charset="0"/>
                <a:cs typeface="ＭＳ Ｐゴシック" charset="0"/>
              </a:rPr>
              <a:t>        </a:t>
            </a:r>
          </a:p>
          <a:p>
            <a:pPr eaLnBrk="1" hangingPunct="1">
              <a:defRPr/>
            </a:pPr>
            <a:r>
              <a:rPr lang="fr-CA" sz="4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                  Objectifs  </a:t>
            </a:r>
          </a:p>
          <a:p>
            <a:pPr eaLnBrk="1" hangingPunct="1">
              <a:defRPr/>
            </a:pP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  </a:t>
            </a:r>
            <a:r>
              <a:rPr lang="fr-CA" sz="32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a typeface="ＭＳ Ｐゴシック" charset="0"/>
                <a:cs typeface="ＭＳ Ｐゴシック" charset="0"/>
              </a:rPr>
              <a:t>Traiter:</a:t>
            </a:r>
            <a:endParaRPr lang="fr-CA" sz="3200" spc="50" dirty="0">
              <a:ln w="13500">
                <a:solidFill>
                  <a:schemeClr val="accent1">
                    <a:shade val="2500"/>
                    <a:alpha val="6500"/>
                  </a:schemeClr>
                </a:solidFill>
                <a:prstDash val="solid"/>
              </a:ln>
              <a:solidFill>
                <a:schemeClr val="tx1">
                  <a:alpha val="95000"/>
                </a:schemeClr>
              </a:solidFill>
              <a:ea typeface="ＭＳ Ｐゴシック" charset="0"/>
              <a:cs typeface="ＭＳ Ｐゴシック" charset="0"/>
            </a:endParaRPr>
          </a:p>
          <a:p>
            <a:pPr eaLnBrk="1" hangingPunct="1">
              <a:defRPr/>
            </a:pPr>
            <a:r>
              <a:rPr lang="fr-CA" dirty="0">
                <a:ea typeface="ＭＳ Ｐゴシック" charset="0"/>
                <a:cs typeface="ＭＳ Ｐゴシック" charset="0"/>
              </a:rPr>
              <a:t>                      </a:t>
            </a:r>
            <a:r>
              <a:rPr lang="fr-CA" sz="4400" b="1" dirty="0">
                <a:ea typeface="ＭＳ Ｐゴシック" charset="0"/>
                <a:cs typeface="ＭＳ Ｐゴシック" charset="0"/>
              </a:rPr>
              <a:t>  </a:t>
            </a:r>
          </a:p>
          <a:p>
            <a:pPr eaLnBrk="1" hangingPunct="1">
              <a:defRPr/>
            </a:pPr>
            <a:r>
              <a:rPr lang="fr-CA" sz="4400" b="1" dirty="0">
                <a:ea typeface="ＭＳ Ｐゴシック" charset="0"/>
                <a:cs typeface="ＭＳ Ｐゴシック" charset="0"/>
              </a:rPr>
              <a:t>            Quand?</a:t>
            </a:r>
          </a:p>
          <a:p>
            <a:pPr eaLnBrk="1" hangingPunct="1">
              <a:defRPr/>
            </a:pPr>
            <a:r>
              <a:rPr lang="fr-CA" sz="4400" b="1" dirty="0">
                <a:ea typeface="ＭＳ Ｐゴシック" charset="0"/>
                <a:cs typeface="ＭＳ Ｐゴシック" charset="0"/>
              </a:rPr>
              <a:t>                Qui?</a:t>
            </a:r>
          </a:p>
          <a:p>
            <a:pPr eaLnBrk="1" hangingPunct="1">
              <a:defRPr/>
            </a:pPr>
            <a:r>
              <a:rPr lang="fr-CA" sz="4400" b="1" dirty="0">
                <a:ea typeface="ＭＳ Ｐゴシック" charset="0"/>
                <a:cs typeface="ＭＳ Ｐゴシック" charset="0"/>
              </a:rPr>
              <a:t>                    Avec quoi?</a:t>
            </a:r>
          </a:p>
          <a:p>
            <a:pPr eaLnBrk="1" hangingPunct="1">
              <a:defRPr/>
            </a:pPr>
            <a:r>
              <a:rPr lang="fr-CA" sz="4400" b="1" dirty="0">
                <a:ea typeface="ＭＳ Ｐゴシック" charset="0"/>
                <a:cs typeface="ＭＳ Ｐゴシック" charset="0"/>
              </a:rPr>
              <a:t>                       Combien de temps?    </a:t>
            </a:r>
          </a:p>
        </p:txBody>
      </p:sp>
    </p:spTree>
    <p:extLst>
      <p:ext uri="{BB962C8B-B14F-4D97-AF65-F5344CB8AC3E}">
        <p14:creationId xmlns:p14="http://schemas.microsoft.com/office/powerpoint/2010/main" val="12321980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4A9F42-32C2-4A49-89BC-2E1167CC1CB1}"/>
              </a:ext>
            </a:extLst>
          </p:cNvPr>
          <p:cNvSpPr txBox="1"/>
          <p:nvPr/>
        </p:nvSpPr>
        <p:spPr>
          <a:xfrm>
            <a:off x="755576" y="188640"/>
            <a:ext cx="7415235" cy="1384995"/>
          </a:xfrm>
          <a:prstGeom prst="rect">
            <a:avLst/>
          </a:prstGeom>
          <a:noFill/>
        </p:spPr>
        <p:txBody>
          <a:bodyPr wrap="none" rtlCol="0">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p>
          <a:p>
            <a:endPar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1: Mr JB</a:t>
            </a:r>
            <a:endParaRPr lang="fr-FR" sz="2800" dirty="0"/>
          </a:p>
        </p:txBody>
      </p:sp>
      <p:sp>
        <p:nvSpPr>
          <p:cNvPr id="3" name="Rectangle 2">
            <a:extLst>
              <a:ext uri="{FF2B5EF4-FFF2-40B4-BE49-F238E27FC236}">
                <a16:creationId xmlns:a16="http://schemas.microsoft.com/office/drawing/2014/main" id="{E4FDCB5C-2D70-BD42-909B-222F3FF6AB2C}"/>
              </a:ext>
            </a:extLst>
          </p:cNvPr>
          <p:cNvSpPr/>
          <p:nvPr/>
        </p:nvSpPr>
        <p:spPr>
          <a:xfrm>
            <a:off x="0" y="1723449"/>
            <a:ext cx="9468544" cy="4585871"/>
          </a:xfrm>
          <a:prstGeom prst="rect">
            <a:avLst/>
          </a:prstGeom>
        </p:spPr>
        <p:txBody>
          <a:bodyPr wrap="square">
            <a:spAutoFit/>
          </a:bodyPr>
          <a:lstStyle/>
          <a:p>
            <a:r>
              <a:rPr lang="fr-CA" sz="6000" dirty="0">
                <a:latin typeface="Arial" panose="020B0604020202020204" pitchFamily="34" charset="0"/>
                <a:ea typeface="Calibri" panose="020F0502020204030204" pitchFamily="34" charset="0"/>
              </a:rPr>
              <a:t>               </a:t>
            </a:r>
            <a:r>
              <a:rPr lang="fr-CA" sz="6000" b="1" dirty="0">
                <a:latin typeface="Arial" panose="020B0604020202020204" pitchFamily="34" charset="0"/>
                <a:ea typeface="Calibri" panose="020F0502020204030204" pitchFamily="34" charset="0"/>
              </a:rPr>
              <a:t>Et si…..</a:t>
            </a:r>
          </a:p>
          <a:p>
            <a:r>
              <a:rPr lang="fr-CA" sz="4800" b="1" dirty="0">
                <a:latin typeface="Arial" panose="020B0604020202020204" pitchFamily="34" charset="0"/>
                <a:ea typeface="Calibri" panose="020F0502020204030204" pitchFamily="34" charset="0"/>
              </a:rPr>
              <a:t>   </a:t>
            </a:r>
          </a:p>
          <a:p>
            <a:r>
              <a:rPr lang="fr-CA" sz="4800" dirty="0">
                <a:latin typeface="Arial" panose="020B0604020202020204" pitchFamily="34" charset="0"/>
                <a:ea typeface="Calibri" panose="020F0502020204030204" pitchFamily="34" charset="0"/>
              </a:rPr>
              <a:t>TVP</a:t>
            </a:r>
            <a:r>
              <a:rPr lang="fr-CA" sz="4800" b="1" dirty="0">
                <a:latin typeface="Arial" panose="020B0604020202020204" pitchFamily="34" charset="0"/>
                <a:ea typeface="Calibri" panose="020F0502020204030204" pitchFamily="34" charset="0"/>
              </a:rPr>
              <a:t> </a:t>
            </a:r>
            <a:r>
              <a:rPr lang="fr-CA" sz="4800" b="1" u="sng" dirty="0">
                <a:latin typeface="Arial" panose="020B0604020202020204" pitchFamily="34" charset="0"/>
                <a:ea typeface="Calibri" panose="020F0502020204030204" pitchFamily="34" charset="0"/>
              </a:rPr>
              <a:t>Proximale Non Provoquée</a:t>
            </a:r>
            <a:r>
              <a:rPr lang="fr-CA" sz="4800" b="1" dirty="0">
                <a:latin typeface="Arial" panose="020B0604020202020204" pitchFamily="34" charset="0"/>
                <a:ea typeface="Calibri" panose="020F0502020204030204" pitchFamily="34" charset="0"/>
              </a:rPr>
              <a:t> </a:t>
            </a:r>
          </a:p>
          <a:p>
            <a:r>
              <a:rPr lang="fr-CA" sz="4800" b="1" dirty="0">
                <a:latin typeface="Arial" panose="020B0604020202020204" pitchFamily="34" charset="0"/>
                <a:ea typeface="Calibri" panose="020F0502020204030204" pitchFamily="34" charset="0"/>
              </a:rPr>
              <a:t>             </a:t>
            </a:r>
            <a:r>
              <a:rPr lang="fr-CA" sz="3200" dirty="0">
                <a:latin typeface="Arial" panose="020B0604020202020204" pitchFamily="34" charset="0"/>
                <a:ea typeface="Calibri" panose="020F0502020204030204" pitchFamily="34" charset="0"/>
              </a:rPr>
              <a:t>(Fémorale superficielle)</a:t>
            </a:r>
            <a:r>
              <a:rPr lang="fr-CA" sz="3200" dirty="0"/>
              <a:t> </a:t>
            </a:r>
          </a:p>
          <a:p>
            <a:endParaRPr lang="fr-CA" sz="4800" dirty="0"/>
          </a:p>
          <a:p>
            <a:r>
              <a:rPr lang="fr-CA" sz="4000" dirty="0"/>
              <a:t>               Durée de traitement?</a:t>
            </a:r>
            <a:endParaRPr lang="fr-FR" sz="4000" dirty="0"/>
          </a:p>
        </p:txBody>
      </p:sp>
    </p:spTree>
    <p:extLst>
      <p:ext uri="{BB962C8B-B14F-4D97-AF65-F5344CB8AC3E}">
        <p14:creationId xmlns:p14="http://schemas.microsoft.com/office/powerpoint/2010/main" val="1275620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43558"/>
            <a:ext cx="8330014" cy="857250"/>
          </a:xfrm>
        </p:spPr>
        <p:txBody>
          <a:bodyPr>
            <a:noAutofit/>
          </a:bodyPr>
          <a:lstStyle/>
          <a:p>
            <a:r>
              <a:rPr lang="fr-CA" sz="3600" dirty="0">
                <a:solidFill>
                  <a:schemeClr val="tx1"/>
                </a:solidFill>
                <a:latin typeface="Arial" panose="020B0604020202020204" pitchFamily="34" charset="0"/>
                <a:cs typeface="Arial" panose="020B0604020202020204" pitchFamily="34" charset="0"/>
              </a:rPr>
              <a:t>   </a:t>
            </a: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de traitement:</a:t>
            </a:r>
            <a:b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b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z="3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40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Risque récidive 1 an</a:t>
            </a:r>
            <a:endParaRPr lang="fr-CA" sz="4000" b="1" dirty="0">
              <a:solidFill>
                <a:schemeClr val="tx1">
                  <a:alpha val="95000"/>
                </a:schemeClr>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1F4DAC1-1556-485F-B4C3-914F0687927F}"/>
              </a:ext>
            </a:extLst>
          </p:cNvPr>
          <p:cNvSpPr/>
          <p:nvPr/>
        </p:nvSpPr>
        <p:spPr>
          <a:xfrm>
            <a:off x="408709" y="2420880"/>
            <a:ext cx="1969058" cy="2880327"/>
          </a:xfrm>
          <a:prstGeom prst="roundRect">
            <a:avLst>
              <a:gd name="adj" fmla="val 3734"/>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0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majeur réversible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(Chirurgie)</a:t>
            </a:r>
          </a:p>
        </p:txBody>
      </p:sp>
      <p:sp>
        <p:nvSpPr>
          <p:cNvPr id="16" name="Freeform: Shape 15">
            <a:extLst>
              <a:ext uri="{FF2B5EF4-FFF2-40B4-BE49-F238E27FC236}">
                <a16:creationId xmlns:a16="http://schemas.microsoft.com/office/drawing/2014/main" id="{4288B31C-98F5-4CC0-8B5E-251A41DFB976}"/>
              </a:ext>
            </a:extLst>
          </p:cNvPr>
          <p:cNvSpPr/>
          <p:nvPr/>
        </p:nvSpPr>
        <p:spPr>
          <a:xfrm>
            <a:off x="594271" y="5589240"/>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+/- 1 %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553B53B-A694-4595-BB36-C1EA6E221413}"/>
              </a:ext>
            </a:extLst>
          </p:cNvPr>
          <p:cNvSpPr/>
          <p:nvPr/>
        </p:nvSpPr>
        <p:spPr>
          <a:xfrm>
            <a:off x="2563093" y="2420880"/>
            <a:ext cx="1969200" cy="2880327"/>
          </a:xfrm>
          <a:prstGeom prst="roundRect">
            <a:avLst>
              <a:gd name="adj" fmla="val 3317"/>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0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non chirurgical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(Avion)</a:t>
            </a:r>
          </a:p>
        </p:txBody>
      </p:sp>
      <p:sp>
        <p:nvSpPr>
          <p:cNvPr id="19" name="Freeform: Shape 18">
            <a:extLst>
              <a:ext uri="{FF2B5EF4-FFF2-40B4-BE49-F238E27FC236}">
                <a16:creationId xmlns:a16="http://schemas.microsoft.com/office/drawing/2014/main" id="{9DE80F74-471E-421B-A2E0-DBD801FD1757}"/>
              </a:ext>
            </a:extLst>
          </p:cNvPr>
          <p:cNvSpPr/>
          <p:nvPr/>
        </p:nvSpPr>
        <p:spPr>
          <a:xfrm>
            <a:off x="2711157" y="5589240"/>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+/- 5 %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6360809-6803-498A-8810-EE1FB0E4551A}"/>
              </a:ext>
            </a:extLst>
          </p:cNvPr>
          <p:cNvSpPr/>
          <p:nvPr/>
        </p:nvSpPr>
        <p:spPr>
          <a:xfrm>
            <a:off x="4681097" y="2420879"/>
            <a:ext cx="1969200" cy="2880335"/>
          </a:xfrm>
          <a:prstGeom prst="roundRect">
            <a:avLst>
              <a:gd name="adj" fmla="val 3734"/>
            </a:avLst>
          </a:prstGeom>
          <a:solidFill>
            <a:schemeClr val="accent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r>
              <a:rPr lang="fr-CA" sz="2000" b="1" dirty="0">
                <a:solidFill>
                  <a:prstClr val="white"/>
                </a:solidFill>
                <a:latin typeface="Arial" panose="020B0604020202020204" pitchFamily="34" charset="0"/>
                <a:cs typeface="Arial" panose="020B0604020202020204" pitchFamily="34" charset="0"/>
              </a:rPr>
              <a:t> </a:t>
            </a:r>
            <a:r>
              <a:rPr lang="fr-CA" sz="2400" b="1" dirty="0">
                <a:solidFill>
                  <a:prstClr val="white"/>
                </a:solidFill>
                <a:latin typeface="Arial" panose="020B0604020202020204" pitchFamily="34" charset="0"/>
                <a:cs typeface="Arial" panose="020B0604020202020204" pitchFamily="34" charset="0"/>
              </a:rPr>
              <a:t>TVP non provoquée</a:t>
            </a:r>
          </a:p>
        </p:txBody>
      </p:sp>
      <p:sp>
        <p:nvSpPr>
          <p:cNvPr id="22" name="Freeform: Shape 21">
            <a:extLst>
              <a:ext uri="{FF2B5EF4-FFF2-40B4-BE49-F238E27FC236}">
                <a16:creationId xmlns:a16="http://schemas.microsoft.com/office/drawing/2014/main" id="{A89997CF-045D-4DDB-A2E0-EA92BE9391D2}"/>
              </a:ext>
            </a:extLst>
          </p:cNvPr>
          <p:cNvSpPr/>
          <p:nvPr/>
        </p:nvSpPr>
        <p:spPr>
          <a:xfrm>
            <a:off x="4787065" y="5589246"/>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+/- 10 %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8A639426-ADE8-4359-9987-AA5199E91B56}"/>
              </a:ext>
            </a:extLst>
          </p:cNvPr>
          <p:cNvSpPr/>
          <p:nvPr/>
        </p:nvSpPr>
        <p:spPr>
          <a:xfrm>
            <a:off x="6797982" y="2420880"/>
            <a:ext cx="1969200" cy="2880333"/>
          </a:xfrm>
          <a:prstGeom prst="roundRect">
            <a:avLst>
              <a:gd name="adj" fmla="val 2900"/>
            </a:avLst>
          </a:pr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357" tIns="76357" rIns="76357" bIns="76357" numCol="1" spcCol="1270" anchor="ctr" anchorCtr="0">
            <a:noAutofit/>
          </a:bodyPr>
          <a:lstStyle/>
          <a:p>
            <a:pPr algn="ctr" defTabSz="800080">
              <a:lnSpc>
                <a:spcPct val="90000"/>
              </a:lnSpc>
              <a:spcAft>
                <a:spcPct val="35000"/>
              </a:spcAft>
            </a:pPr>
            <a:endParaRPr lang="fr-CA" sz="2400" b="1" dirty="0">
              <a:solidFill>
                <a:prstClr val="white"/>
              </a:solidFill>
              <a:latin typeface="Arial" panose="020B0604020202020204" pitchFamily="34" charset="0"/>
              <a:cs typeface="Arial" panose="020B0604020202020204" pitchFamily="34" charset="0"/>
            </a:endParaRP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TVP provoquée</a:t>
            </a:r>
          </a:p>
          <a:p>
            <a:pPr algn="ctr" defTabSz="800080">
              <a:lnSpc>
                <a:spcPct val="90000"/>
              </a:lnSpc>
              <a:spcAft>
                <a:spcPct val="35000"/>
              </a:spcAft>
            </a:pPr>
            <a:r>
              <a:rPr lang="fr-CA" sz="2400" b="1" dirty="0">
                <a:solidFill>
                  <a:prstClr val="white"/>
                </a:solidFill>
                <a:latin typeface="Arial" panose="020B0604020202020204" pitchFamily="34" charset="0"/>
                <a:cs typeface="Arial" panose="020B0604020202020204" pitchFamily="34" charset="0"/>
              </a:rPr>
              <a:t> </a:t>
            </a:r>
          </a:p>
          <a:p>
            <a:pPr algn="ctr" defTabSz="800080">
              <a:lnSpc>
                <a:spcPct val="90000"/>
              </a:lnSpc>
              <a:spcAft>
                <a:spcPct val="35000"/>
              </a:spcAft>
            </a:pPr>
            <a:r>
              <a:rPr lang="fr-CA" b="1" dirty="0">
                <a:solidFill>
                  <a:prstClr val="white"/>
                </a:solidFill>
                <a:latin typeface="Arial" panose="020B0604020202020204" pitchFamily="34" charset="0"/>
                <a:cs typeface="Arial" panose="020B0604020202020204" pitchFamily="34" charset="0"/>
              </a:rPr>
              <a:t>FR non réversible </a:t>
            </a:r>
            <a:br>
              <a:rPr lang="fr-CA" dirty="0">
                <a:solidFill>
                  <a:prstClr val="white"/>
                </a:solidFill>
              </a:rPr>
            </a:br>
            <a:endParaRPr lang="fr-CA" dirty="0">
              <a:solidFill>
                <a:prstClr val="white"/>
              </a:solidFill>
            </a:endParaRPr>
          </a:p>
          <a:p>
            <a:pPr algn="ctr" defTabSz="800080">
              <a:lnSpc>
                <a:spcPct val="90000"/>
              </a:lnSpc>
              <a:spcAft>
                <a:spcPct val="35000"/>
              </a:spcAft>
            </a:pPr>
            <a:r>
              <a:rPr lang="fr-CA" sz="1400" dirty="0">
                <a:solidFill>
                  <a:prstClr val="white"/>
                </a:solidFill>
              </a:rPr>
              <a:t>(Cancer actif)</a:t>
            </a:r>
          </a:p>
        </p:txBody>
      </p:sp>
      <p:sp>
        <p:nvSpPr>
          <p:cNvPr id="25" name="Freeform: Shape 24">
            <a:extLst>
              <a:ext uri="{FF2B5EF4-FFF2-40B4-BE49-F238E27FC236}">
                <a16:creationId xmlns:a16="http://schemas.microsoft.com/office/drawing/2014/main" id="{FE2DA95B-EA0C-4475-AD60-CA99781BCC79}"/>
              </a:ext>
            </a:extLst>
          </p:cNvPr>
          <p:cNvSpPr/>
          <p:nvPr/>
        </p:nvSpPr>
        <p:spPr>
          <a:xfrm>
            <a:off x="6881107" y="5589246"/>
            <a:ext cx="1826534" cy="456633"/>
          </a:xfrm>
          <a:custGeom>
            <a:avLst/>
            <a:gdLst>
              <a:gd name="connsiteX0" fmla="*/ 0 w 1826534"/>
              <a:gd name="connsiteY0" fmla="*/ 45663 h 456633"/>
              <a:gd name="connsiteX1" fmla="*/ 45663 w 1826534"/>
              <a:gd name="connsiteY1" fmla="*/ 0 h 456633"/>
              <a:gd name="connsiteX2" fmla="*/ 1780871 w 1826534"/>
              <a:gd name="connsiteY2" fmla="*/ 0 h 456633"/>
              <a:gd name="connsiteX3" fmla="*/ 1826534 w 1826534"/>
              <a:gd name="connsiteY3" fmla="*/ 45663 h 456633"/>
              <a:gd name="connsiteX4" fmla="*/ 1826534 w 1826534"/>
              <a:gd name="connsiteY4" fmla="*/ 410970 h 456633"/>
              <a:gd name="connsiteX5" fmla="*/ 1780871 w 1826534"/>
              <a:gd name="connsiteY5" fmla="*/ 456633 h 456633"/>
              <a:gd name="connsiteX6" fmla="*/ 45663 w 1826534"/>
              <a:gd name="connsiteY6" fmla="*/ 456633 h 456633"/>
              <a:gd name="connsiteX7" fmla="*/ 0 w 1826534"/>
              <a:gd name="connsiteY7" fmla="*/ 410970 h 456633"/>
              <a:gd name="connsiteX8" fmla="*/ 0 w 1826534"/>
              <a:gd name="connsiteY8" fmla="*/ 45663 h 4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534" h="456633">
                <a:moveTo>
                  <a:pt x="0" y="45663"/>
                </a:moveTo>
                <a:cubicBezTo>
                  <a:pt x="0" y="20444"/>
                  <a:pt x="20444" y="0"/>
                  <a:pt x="45663" y="0"/>
                </a:cubicBezTo>
                <a:lnTo>
                  <a:pt x="1780871" y="0"/>
                </a:lnTo>
                <a:cubicBezTo>
                  <a:pt x="1806090" y="0"/>
                  <a:pt x="1826534" y="20444"/>
                  <a:pt x="1826534" y="45663"/>
                </a:cubicBezTo>
                <a:lnTo>
                  <a:pt x="1826534" y="410970"/>
                </a:lnTo>
                <a:cubicBezTo>
                  <a:pt x="1826534" y="436189"/>
                  <a:pt x="1806090" y="456633"/>
                  <a:pt x="1780871" y="456633"/>
                </a:cubicBezTo>
                <a:lnTo>
                  <a:pt x="45663" y="456633"/>
                </a:lnTo>
                <a:cubicBezTo>
                  <a:pt x="20444" y="456633"/>
                  <a:pt x="0" y="436189"/>
                  <a:pt x="0" y="410970"/>
                </a:cubicBezTo>
                <a:lnTo>
                  <a:pt x="0" y="45663"/>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234" tIns="36234" rIns="36234" bIns="36234" numCol="1" spcCol="1270" anchor="ctr" anchorCtr="0">
            <a:noAutofit/>
          </a:bodyPr>
          <a:lstStyle/>
          <a:p>
            <a:pPr algn="ctr" defTabSz="800080">
              <a:lnSpc>
                <a:spcPct val="90000"/>
              </a:lnSpc>
              <a:spcAft>
                <a:spcPct val="35000"/>
              </a:spcAft>
            </a:pPr>
            <a:r>
              <a:rPr lang="en-CA" sz="3200" b="1" dirty="0">
                <a:solidFill>
                  <a:prstClr val="black">
                    <a:hueOff val="0"/>
                    <a:satOff val="0"/>
                    <a:lumOff val="0"/>
                    <a:alphaOff val="0"/>
                  </a:prstClr>
                </a:solidFill>
                <a:latin typeface="Arial" panose="020B0604020202020204" pitchFamily="34" charset="0"/>
                <a:cs typeface="Arial" panose="020B0604020202020204" pitchFamily="34" charset="0"/>
              </a:rPr>
              <a:t>+/-  20 %</a:t>
            </a:r>
            <a:endParaRPr lang="fr-CA" sz="32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fr-CA" dirty="0">
                <a:solidFill>
                  <a:srgbClr val="285E90"/>
                </a:solidFill>
              </a:rPr>
              <a:t>2</a:t>
            </a:r>
          </a:p>
        </p:txBody>
      </p:sp>
      <p:sp>
        <p:nvSpPr>
          <p:cNvPr id="15" name="Footer Placeholder 2">
            <a:extLst>
              <a:ext uri="{FF2B5EF4-FFF2-40B4-BE49-F238E27FC236}">
                <a16:creationId xmlns:a16="http://schemas.microsoft.com/office/drawing/2014/main" id="{12B11B55-43EE-477B-AF73-939CBC7B4413}"/>
              </a:ext>
            </a:extLst>
          </p:cNvPr>
          <p:cNvSpPr txBox="1">
            <a:spLocks/>
          </p:cNvSpPr>
          <p:nvPr/>
        </p:nvSpPr>
        <p:spPr>
          <a:xfrm>
            <a:off x="2348257" y="6337014"/>
            <a:ext cx="4787838" cy="3528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solidFill>
                  <a:schemeClr val="tx1"/>
                </a:solidFill>
              </a:rPr>
              <a:t>TVP = thrombose </a:t>
            </a:r>
            <a:r>
              <a:rPr lang="en-CA" dirty="0" err="1">
                <a:solidFill>
                  <a:schemeClr val="tx1"/>
                </a:solidFill>
              </a:rPr>
              <a:t>veineuse</a:t>
            </a:r>
            <a:r>
              <a:rPr lang="en-CA" dirty="0">
                <a:solidFill>
                  <a:schemeClr val="tx1"/>
                </a:solidFill>
              </a:rPr>
              <a:t> </a:t>
            </a:r>
            <a:r>
              <a:rPr lang="en-CA" dirty="0" err="1">
                <a:solidFill>
                  <a:schemeClr val="tx1"/>
                </a:solidFill>
              </a:rPr>
              <a:t>profonde</a:t>
            </a:r>
            <a:r>
              <a:rPr lang="en-CA" dirty="0">
                <a:solidFill>
                  <a:schemeClr val="tx1"/>
                </a:solidFill>
              </a:rPr>
              <a:t>    Kearon C, </a:t>
            </a:r>
            <a:r>
              <a:rPr lang="en-CA" dirty="0" err="1">
                <a:solidFill>
                  <a:schemeClr val="tx1"/>
                </a:solidFill>
              </a:rPr>
              <a:t>Akl</a:t>
            </a:r>
            <a:r>
              <a:rPr lang="en-CA" dirty="0">
                <a:solidFill>
                  <a:schemeClr val="tx1"/>
                </a:solidFill>
              </a:rPr>
              <a:t> EA</a:t>
            </a:r>
            <a:r>
              <a:rPr lang="en-CA" i="1" dirty="0">
                <a:solidFill>
                  <a:schemeClr val="tx1"/>
                </a:solidFill>
              </a:rPr>
              <a:t>. Blood</a:t>
            </a:r>
            <a:r>
              <a:rPr lang="en-CA" dirty="0">
                <a:solidFill>
                  <a:schemeClr val="tx1"/>
                </a:solidFill>
              </a:rPr>
              <a:t> 2014; 123:1794-801.</a:t>
            </a:r>
          </a:p>
        </p:txBody>
      </p:sp>
    </p:spTree>
    <p:extLst>
      <p:ext uri="{BB962C8B-B14F-4D97-AF65-F5344CB8AC3E}">
        <p14:creationId xmlns:p14="http://schemas.microsoft.com/office/powerpoint/2010/main" val="207011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B311E56-598F-4478-9610-8B1294D90265}"/>
              </a:ext>
            </a:extLst>
          </p:cNvPr>
          <p:cNvSpPr/>
          <p:nvPr/>
        </p:nvSpPr>
        <p:spPr>
          <a:xfrm>
            <a:off x="5220072" y="1822428"/>
            <a:ext cx="3600400" cy="3394274"/>
          </a:xfrm>
          <a:custGeom>
            <a:avLst/>
            <a:gdLst>
              <a:gd name="connsiteX0" fmla="*/ 0 w 952127"/>
              <a:gd name="connsiteY0" fmla="*/ 476064 h 952127"/>
              <a:gd name="connsiteX1" fmla="*/ 476064 w 952127"/>
              <a:gd name="connsiteY1" fmla="*/ 0 h 952127"/>
              <a:gd name="connsiteX2" fmla="*/ 952128 w 952127"/>
              <a:gd name="connsiteY2" fmla="*/ 476064 h 952127"/>
              <a:gd name="connsiteX3" fmla="*/ 476064 w 952127"/>
              <a:gd name="connsiteY3" fmla="*/ 952128 h 952127"/>
              <a:gd name="connsiteX4" fmla="*/ 0 w 952127"/>
              <a:gd name="connsiteY4" fmla="*/ 476064 h 95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27" h="952127">
                <a:moveTo>
                  <a:pt x="0" y="476064"/>
                </a:moveTo>
                <a:cubicBezTo>
                  <a:pt x="0" y="213141"/>
                  <a:pt x="213141" y="0"/>
                  <a:pt x="476064" y="0"/>
                </a:cubicBezTo>
                <a:cubicBezTo>
                  <a:pt x="738987" y="0"/>
                  <a:pt x="952128" y="213141"/>
                  <a:pt x="952128" y="476064"/>
                </a:cubicBezTo>
                <a:cubicBezTo>
                  <a:pt x="952128" y="738987"/>
                  <a:pt x="738987" y="952128"/>
                  <a:pt x="476064" y="952128"/>
                </a:cubicBezTo>
                <a:cubicBezTo>
                  <a:pt x="213141" y="952128"/>
                  <a:pt x="0" y="738987"/>
                  <a:pt x="0" y="476064"/>
                </a:cubicBezTo>
                <a:close/>
              </a:path>
            </a:pathLst>
          </a:cu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77" tIns="104577" rIns="104577" bIns="104577" numCol="1" spcCol="1270" anchor="ctr" anchorCtr="0">
            <a:noAutofit/>
          </a:bodyPr>
          <a:lstStyle/>
          <a:p>
            <a:pPr algn="ctr" defTabSz="400050">
              <a:lnSpc>
                <a:spcPct val="90000"/>
              </a:lnSpc>
              <a:spcAft>
                <a:spcPct val="35000"/>
              </a:spcAft>
            </a:pPr>
            <a:r>
              <a:rPr lang="fr-CA" sz="3600" b="1" dirty="0">
                <a:solidFill>
                  <a:prstClr val="white"/>
                </a:solidFill>
                <a:latin typeface="Arial" panose="020B0604020202020204" pitchFamily="34" charset="0"/>
                <a:cs typeface="Arial" panose="020B0604020202020204" pitchFamily="34" charset="0"/>
              </a:rPr>
              <a:t>Indéterminée</a:t>
            </a:r>
          </a:p>
        </p:txBody>
      </p:sp>
      <p:sp>
        <p:nvSpPr>
          <p:cNvPr id="10" name="Freeform: Shape 9">
            <a:extLst>
              <a:ext uri="{FF2B5EF4-FFF2-40B4-BE49-F238E27FC236}">
                <a16:creationId xmlns:a16="http://schemas.microsoft.com/office/drawing/2014/main" id="{7113DD25-35BE-4977-822A-3DA718802EAE}"/>
              </a:ext>
            </a:extLst>
          </p:cNvPr>
          <p:cNvSpPr/>
          <p:nvPr/>
        </p:nvSpPr>
        <p:spPr>
          <a:xfrm>
            <a:off x="323528" y="1822427"/>
            <a:ext cx="3487510" cy="3412376"/>
          </a:xfrm>
          <a:custGeom>
            <a:avLst/>
            <a:gdLst>
              <a:gd name="connsiteX0" fmla="*/ 0 w 952127"/>
              <a:gd name="connsiteY0" fmla="*/ 476064 h 952127"/>
              <a:gd name="connsiteX1" fmla="*/ 476064 w 952127"/>
              <a:gd name="connsiteY1" fmla="*/ 0 h 952127"/>
              <a:gd name="connsiteX2" fmla="*/ 952128 w 952127"/>
              <a:gd name="connsiteY2" fmla="*/ 476064 h 952127"/>
              <a:gd name="connsiteX3" fmla="*/ 476064 w 952127"/>
              <a:gd name="connsiteY3" fmla="*/ 952128 h 952127"/>
              <a:gd name="connsiteX4" fmla="*/ 0 w 952127"/>
              <a:gd name="connsiteY4" fmla="*/ 476064 h 95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27" h="952127">
                <a:moveTo>
                  <a:pt x="0" y="476064"/>
                </a:moveTo>
                <a:cubicBezTo>
                  <a:pt x="0" y="213141"/>
                  <a:pt x="213141" y="0"/>
                  <a:pt x="476064" y="0"/>
                </a:cubicBezTo>
                <a:cubicBezTo>
                  <a:pt x="738987" y="0"/>
                  <a:pt x="952128" y="213141"/>
                  <a:pt x="952128" y="476064"/>
                </a:cubicBezTo>
                <a:cubicBezTo>
                  <a:pt x="952128" y="738987"/>
                  <a:pt x="738987" y="952128"/>
                  <a:pt x="476064" y="952128"/>
                </a:cubicBezTo>
                <a:cubicBezTo>
                  <a:pt x="213141" y="952128"/>
                  <a:pt x="0" y="738987"/>
                  <a:pt x="0" y="476064"/>
                </a:cubicBezTo>
                <a:close/>
              </a:path>
            </a:pathLst>
          </a:cu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77" tIns="104577" rIns="104577" bIns="104577" numCol="1" spcCol="1270" anchor="ctr" anchorCtr="0">
            <a:noAutofit/>
          </a:bodyPr>
          <a:lstStyle/>
          <a:p>
            <a:pPr algn="ctr" defTabSz="400050">
              <a:lnSpc>
                <a:spcPct val="90000"/>
              </a:lnSpc>
              <a:spcAft>
                <a:spcPct val="35000"/>
              </a:spcAft>
            </a:pPr>
            <a:endParaRPr lang="fr-CA" sz="2700" b="1">
              <a:solidFill>
                <a:prstClr val="white"/>
              </a:solidFill>
              <a:latin typeface="Arial" panose="020B0604020202020204" pitchFamily="34" charset="0"/>
              <a:cs typeface="Arial" panose="020B0604020202020204" pitchFamily="34" charset="0"/>
            </a:endParaRPr>
          </a:p>
          <a:p>
            <a:pPr algn="ctr" defTabSz="400050">
              <a:lnSpc>
                <a:spcPct val="90000"/>
              </a:lnSpc>
              <a:spcAft>
                <a:spcPct val="35000"/>
              </a:spcAft>
            </a:pPr>
            <a:r>
              <a:rPr lang="fr-CA" sz="3600" b="1">
                <a:solidFill>
                  <a:prstClr val="white"/>
                </a:solidFill>
                <a:latin typeface="Arial" panose="020B0604020202020204" pitchFamily="34" charset="0"/>
                <a:cs typeface="Arial" panose="020B0604020202020204" pitchFamily="34" charset="0"/>
              </a:rPr>
              <a:t>Long terme</a:t>
            </a:r>
          </a:p>
          <a:p>
            <a:pPr algn="ctr" defTabSz="400050">
              <a:lnSpc>
                <a:spcPct val="90000"/>
              </a:lnSpc>
              <a:spcAft>
                <a:spcPct val="35000"/>
              </a:spcAft>
            </a:pPr>
            <a:r>
              <a:rPr lang="fr-CA" sz="2800">
                <a:solidFill>
                  <a:prstClr val="white"/>
                </a:solidFill>
                <a:latin typeface="Arial" panose="020B0604020202020204" pitchFamily="34" charset="0"/>
                <a:cs typeface="Arial" panose="020B0604020202020204" pitchFamily="34" charset="0"/>
              </a:rPr>
              <a:t>3 mois</a:t>
            </a:r>
          </a:p>
        </p:txBody>
      </p:sp>
      <p:sp>
        <p:nvSpPr>
          <p:cNvPr id="9" name="Footer Placeholder 2">
            <a:extLst>
              <a:ext uri="{FF2B5EF4-FFF2-40B4-BE49-F238E27FC236}">
                <a16:creationId xmlns:a16="http://schemas.microsoft.com/office/drawing/2014/main" id="{12B11B55-43EE-477B-AF73-939CBC7B4413}"/>
              </a:ext>
            </a:extLst>
          </p:cNvPr>
          <p:cNvSpPr txBox="1">
            <a:spLocks/>
          </p:cNvSpPr>
          <p:nvPr/>
        </p:nvSpPr>
        <p:spPr>
          <a:xfrm>
            <a:off x="2125340" y="6567208"/>
            <a:ext cx="6383459" cy="299223"/>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200" b="1">
                <a:solidFill>
                  <a:schemeClr val="tx1"/>
                </a:solidFill>
                <a:latin typeface="Arial" panose="020B0604020202020204" pitchFamily="34" charset="0"/>
                <a:cs typeface="Arial" panose="020B0604020202020204" pitchFamily="34" charset="0"/>
              </a:rPr>
              <a:t>DVT, </a:t>
            </a:r>
            <a:r>
              <a:rPr lang="fr-CA" sz="1200" b="1" err="1">
                <a:solidFill>
                  <a:schemeClr val="tx1"/>
                </a:solidFill>
                <a:latin typeface="Arial" panose="020B0604020202020204" pitchFamily="34" charset="0"/>
                <a:cs typeface="Arial" panose="020B0604020202020204" pitchFamily="34" charset="0"/>
              </a:rPr>
              <a:t>deep</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vein</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thrombosis</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Kearon</a:t>
            </a:r>
            <a:r>
              <a:rPr lang="fr-CA" sz="1200" b="1">
                <a:solidFill>
                  <a:schemeClr val="tx1"/>
                </a:solidFill>
                <a:latin typeface="Arial" panose="020B0604020202020204" pitchFamily="34" charset="0"/>
                <a:cs typeface="Arial" panose="020B0604020202020204" pitchFamily="34" charset="0"/>
              </a:rPr>
              <a:t> C </a:t>
            </a:r>
            <a:r>
              <a:rPr lang="fr-CA" sz="1200" b="1" i="1">
                <a:solidFill>
                  <a:schemeClr val="tx1"/>
                </a:solidFill>
                <a:latin typeface="Arial" panose="020B0604020202020204" pitchFamily="34" charset="0"/>
                <a:cs typeface="Arial" panose="020B0604020202020204" pitchFamily="34" charset="0"/>
              </a:rPr>
              <a:t>et al. </a:t>
            </a:r>
            <a:r>
              <a:rPr lang="fr-CA" sz="1200" b="1" i="1" err="1">
                <a:solidFill>
                  <a:schemeClr val="tx1"/>
                </a:solidFill>
                <a:latin typeface="Arial" panose="020B0604020202020204" pitchFamily="34" charset="0"/>
                <a:cs typeface="Arial" panose="020B0604020202020204" pitchFamily="34" charset="0"/>
              </a:rPr>
              <a:t>Chest</a:t>
            </a:r>
            <a:r>
              <a:rPr lang="fr-CA" sz="1200" b="1" i="1">
                <a:solidFill>
                  <a:schemeClr val="tx1"/>
                </a:solidFill>
                <a:latin typeface="Arial" panose="020B0604020202020204" pitchFamily="34" charset="0"/>
                <a:cs typeface="Arial" panose="020B0604020202020204" pitchFamily="34" charset="0"/>
              </a:rPr>
              <a:t> </a:t>
            </a:r>
            <a:r>
              <a:rPr lang="fr-CA" sz="1200" b="1">
                <a:solidFill>
                  <a:schemeClr val="tx1"/>
                </a:solidFill>
                <a:latin typeface="Arial" panose="020B0604020202020204" pitchFamily="34" charset="0"/>
                <a:cs typeface="Arial" panose="020B0604020202020204" pitchFamily="34" charset="0"/>
              </a:rPr>
              <a:t>2016; 149:315-52.</a:t>
            </a:r>
          </a:p>
        </p:txBody>
      </p:sp>
      <p:sp>
        <p:nvSpPr>
          <p:cNvPr id="3" name="Slide Number Placeholder 2"/>
          <p:cNvSpPr>
            <a:spLocks noGrp="1"/>
          </p:cNvSpPr>
          <p:nvPr>
            <p:ph type="sldNum" sz="quarter" idx="4"/>
          </p:nvPr>
        </p:nvSpPr>
        <p:spPr/>
        <p:txBody>
          <a:bodyPr/>
          <a:lstStyle/>
          <a:p>
            <a:r>
              <a:rPr lang="fr-CA"/>
              <a:t>1</a:t>
            </a:r>
          </a:p>
        </p:txBody>
      </p:sp>
      <p:sp>
        <p:nvSpPr>
          <p:cNvPr id="11" name="Titre 10">
            <a:extLst>
              <a:ext uri="{FF2B5EF4-FFF2-40B4-BE49-F238E27FC236}">
                <a16:creationId xmlns:a16="http://schemas.microsoft.com/office/drawing/2014/main" id="{FC8E7D6D-5C25-9641-9C6C-59B4D849580A}"/>
              </a:ext>
            </a:extLst>
          </p:cNvPr>
          <p:cNvSpPr txBox="1">
            <a:spLocks noGrp="1"/>
          </p:cNvSpPr>
          <p:nvPr>
            <p:ph type="title"/>
          </p:nvPr>
        </p:nvSpPr>
        <p:spPr>
          <a:xfrm>
            <a:off x="1495805" y="652908"/>
            <a:ext cx="6152390" cy="667875"/>
          </a:xfrm>
          <a:prstGeom prst="rect">
            <a:avLst/>
          </a:prstGeom>
          <a:noFill/>
        </p:spPr>
        <p:txBody>
          <a:bodyPr wrap="none">
            <a:spAutoFit/>
          </a:bodyPr>
          <a:lstStyle/>
          <a:p>
            <a:pPr eaLnBrk="1" hangingPunct="1">
              <a:defRPr/>
            </a:pPr>
            <a:r>
              <a:rPr lang="fr-CA" sz="4400" spc="3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traitement</a:t>
            </a:r>
            <a:endParaRPr lang="fr-CA" sz="4400" spc="3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cs typeface="ＭＳ Ｐゴシック" charset="0"/>
            </a:endParaRPr>
          </a:p>
        </p:txBody>
      </p:sp>
      <p:cxnSp>
        <p:nvCxnSpPr>
          <p:cNvPr id="4" name="Connecteur droit avec flèche 3">
            <a:extLst>
              <a:ext uri="{FF2B5EF4-FFF2-40B4-BE49-F238E27FC236}">
                <a16:creationId xmlns:a16="http://schemas.microsoft.com/office/drawing/2014/main" id="{6AC42DBE-FDCB-E742-A395-DFA82DA30379}"/>
              </a:ext>
            </a:extLst>
          </p:cNvPr>
          <p:cNvCxnSpPr/>
          <p:nvPr/>
        </p:nvCxnSpPr>
        <p:spPr bwMode="auto">
          <a:xfrm>
            <a:off x="4031940" y="3645024"/>
            <a:ext cx="1080120" cy="0"/>
          </a:xfrm>
          <a:prstGeom prst="straightConnector1">
            <a:avLst/>
          </a:prstGeom>
          <a:solidFill>
            <a:schemeClr val="accent1"/>
          </a:solidFill>
          <a:ln w="76200" cap="rnd" cmpd="sng" algn="ctr">
            <a:solidFill>
              <a:srgbClr val="285E90"/>
            </a:solidFill>
            <a:prstDash val="solid"/>
            <a:round/>
            <a:headEnd type="triangle"/>
            <a:tailEnd type="triangle"/>
          </a:ln>
          <a:effectLst/>
        </p:spPr>
      </p:cxnSp>
      <p:sp>
        <p:nvSpPr>
          <p:cNvPr id="5" name="ZoneTexte 4">
            <a:extLst>
              <a:ext uri="{FF2B5EF4-FFF2-40B4-BE49-F238E27FC236}">
                <a16:creationId xmlns:a16="http://schemas.microsoft.com/office/drawing/2014/main" id="{A6FD61D8-2B6C-A141-89B7-F5BA66F16E5A}"/>
              </a:ext>
            </a:extLst>
          </p:cNvPr>
          <p:cNvSpPr txBox="1"/>
          <p:nvPr/>
        </p:nvSpPr>
        <p:spPr>
          <a:xfrm>
            <a:off x="179512" y="5558761"/>
            <a:ext cx="3991990" cy="707886"/>
          </a:xfrm>
          <a:prstGeom prst="rect">
            <a:avLst/>
          </a:prstGeom>
          <a:noFill/>
        </p:spPr>
        <p:txBody>
          <a:bodyPr wrap="none" rtlCol="0">
            <a:spAutoFit/>
          </a:bodyPr>
          <a:lstStyle/>
          <a:p>
            <a:r>
              <a:rPr lang="fr-FR" sz="2000" b="1"/>
              <a:t>     50% risque extension / EP si</a:t>
            </a:r>
          </a:p>
          <a:p>
            <a:r>
              <a:rPr lang="fr-FR" sz="2000" b="1"/>
              <a:t> </a:t>
            </a:r>
            <a:r>
              <a:rPr lang="fr-FR" sz="2000" b="1" err="1"/>
              <a:t>Rx</a:t>
            </a:r>
            <a:r>
              <a:rPr lang="fr-FR" sz="2000" b="1"/>
              <a:t> 4 à 6 semaines seulement</a:t>
            </a:r>
          </a:p>
        </p:txBody>
      </p:sp>
      <p:sp>
        <p:nvSpPr>
          <p:cNvPr id="12" name="ZoneTexte 11">
            <a:extLst>
              <a:ext uri="{FF2B5EF4-FFF2-40B4-BE49-F238E27FC236}">
                <a16:creationId xmlns:a16="http://schemas.microsoft.com/office/drawing/2014/main" id="{BC8A5205-2A76-7843-AC75-4750FFD6E9D4}"/>
              </a:ext>
            </a:extLst>
          </p:cNvPr>
          <p:cNvSpPr txBox="1"/>
          <p:nvPr/>
        </p:nvSpPr>
        <p:spPr>
          <a:xfrm>
            <a:off x="5004048" y="5693186"/>
            <a:ext cx="4070345" cy="400110"/>
          </a:xfrm>
          <a:prstGeom prst="rect">
            <a:avLst/>
          </a:prstGeom>
          <a:noFill/>
        </p:spPr>
        <p:txBody>
          <a:bodyPr wrap="none" rtlCol="0">
            <a:spAutoFit/>
          </a:bodyPr>
          <a:lstStyle/>
          <a:p>
            <a:r>
              <a:rPr lang="fr-FR" sz="2000" b="1"/>
              <a:t>Pas de temps d ’arrêt déterminé</a:t>
            </a:r>
          </a:p>
        </p:txBody>
      </p:sp>
      <p:sp>
        <p:nvSpPr>
          <p:cNvPr id="6" name="Flèche vers le haut 5">
            <a:extLst>
              <a:ext uri="{FF2B5EF4-FFF2-40B4-BE49-F238E27FC236}">
                <a16:creationId xmlns:a16="http://schemas.microsoft.com/office/drawing/2014/main" id="{327DB472-F53B-8540-ADB2-EA5E698C82BC}"/>
              </a:ext>
            </a:extLst>
          </p:cNvPr>
          <p:cNvSpPr/>
          <p:nvPr/>
        </p:nvSpPr>
        <p:spPr bwMode="auto">
          <a:xfrm>
            <a:off x="395536" y="5511715"/>
            <a:ext cx="130800" cy="370211"/>
          </a:xfrm>
          <a:prstGeom prst="upArrow">
            <a:avLst/>
          </a:prstGeom>
          <a:solidFill>
            <a:schemeClr val="accent1"/>
          </a:solidFill>
          <a:ln w="28575" cap="rnd"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fr-FR" sz="1800" b="0" i="0" u="none" strike="noStrike" cap="none" normalizeH="0" baseline="0">
              <a:ln>
                <a:noFill/>
              </a:ln>
              <a:solidFill>
                <a:schemeClr val="tx2"/>
              </a:solidFill>
              <a:effectLst/>
              <a:latin typeface="Arial" charset="0"/>
              <a:cs typeface="Arial" charset="0"/>
            </a:endParaRPr>
          </a:p>
        </p:txBody>
      </p:sp>
      <p:sp>
        <p:nvSpPr>
          <p:cNvPr id="2" name="ZoneTexte 1">
            <a:extLst>
              <a:ext uri="{FF2B5EF4-FFF2-40B4-BE49-F238E27FC236}">
                <a16:creationId xmlns:a16="http://schemas.microsoft.com/office/drawing/2014/main" id="{5A1ED8A0-52E4-6948-A360-0CFF02EE7681}"/>
              </a:ext>
            </a:extLst>
          </p:cNvPr>
          <p:cNvSpPr txBox="1"/>
          <p:nvPr/>
        </p:nvSpPr>
        <p:spPr>
          <a:xfrm>
            <a:off x="179512" y="1484784"/>
            <a:ext cx="4217821" cy="369332"/>
          </a:xfrm>
          <a:prstGeom prst="rect">
            <a:avLst/>
          </a:prstGeom>
          <a:noFill/>
        </p:spPr>
        <p:txBody>
          <a:bodyPr wrap="none" rtlCol="0">
            <a:spAutoFit/>
          </a:bodyPr>
          <a:lstStyle/>
          <a:p>
            <a:r>
              <a:rPr lang="fr-CA" b="1" dirty="0"/>
              <a:t>Long terme = durée minimale de </a:t>
            </a:r>
            <a:r>
              <a:rPr lang="fr-CA" b="1" dirty="0" err="1"/>
              <a:t>Rx</a:t>
            </a:r>
            <a:endParaRPr lang="fr-CA" b="1" dirty="0"/>
          </a:p>
        </p:txBody>
      </p:sp>
    </p:spTree>
    <p:extLst>
      <p:ext uri="{BB962C8B-B14F-4D97-AF65-F5344CB8AC3E}">
        <p14:creationId xmlns:p14="http://schemas.microsoft.com/office/powerpoint/2010/main" val="121447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custDataLst>
              <p:tags r:id="rId1"/>
            </p:custDataLst>
          </p:nvPr>
        </p:nvGraphicFramePr>
        <p:xfrm>
          <a:off x="636883" y="1025446"/>
          <a:ext cx="8036581" cy="4865085"/>
        </p:xfrm>
        <a:graphic>
          <a:graphicData uri="http://schemas.openxmlformats.org/drawingml/2006/table">
            <a:tbl>
              <a:tblPr>
                <a:tableStyleId>{2D5ABB26-0587-4C30-8999-92F81FD0307C}</a:tableStyleId>
              </a:tblPr>
              <a:tblGrid>
                <a:gridCol w="4167823">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379220">
                  <a:extLst>
                    <a:ext uri="{9D8B030D-6E8A-4147-A177-3AD203B41FA5}">
                      <a16:colId xmlns:a16="http://schemas.microsoft.com/office/drawing/2014/main" val="20003"/>
                    </a:ext>
                  </a:extLst>
                </a:gridCol>
                <a:gridCol w="1232238">
                  <a:extLst>
                    <a:ext uri="{9D8B030D-6E8A-4147-A177-3AD203B41FA5}">
                      <a16:colId xmlns:a16="http://schemas.microsoft.com/office/drawing/2014/main" val="20004"/>
                    </a:ext>
                  </a:extLst>
                </a:gridCol>
              </a:tblGrid>
              <a:tr h="406181">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800" b="1" i="0" u="none" strike="noStrike" cap="none" normalizeH="0" baseline="0">
                        <a:ln>
                          <a:noFill/>
                        </a:ln>
                        <a:solidFill>
                          <a:schemeClr val="bg1"/>
                        </a:solidFill>
                        <a:effectLst/>
                        <a:latin typeface="+mj-lt"/>
                        <a:cs typeface="Arial"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u="none" strike="noStrike" cap="none" normalizeH="0" baseline="0">
                          <a:ln>
                            <a:noFill/>
                          </a:ln>
                          <a:solidFill>
                            <a:schemeClr val="bg1"/>
                          </a:solidFill>
                          <a:effectLst/>
                          <a:latin typeface="Arial" panose="020B0604020202020204" pitchFamily="34" charset="0"/>
                          <a:cs typeface="Arial" panose="020B0604020202020204" pitchFamily="34" charset="0"/>
                        </a:rPr>
                        <a:t>Apixaban</a:t>
                      </a:r>
                      <a:r>
                        <a:rPr kumimoji="0" lang="en-US" sz="1600" b="1" u="none" strike="noStrike" cap="none" normalizeH="0" baseline="30000">
                          <a:ln>
                            <a:noFill/>
                          </a:ln>
                          <a:solidFill>
                            <a:schemeClr val="bg1"/>
                          </a:solidFill>
                          <a:effectLst/>
                          <a:latin typeface="Arial" panose="020B0604020202020204" pitchFamily="34" charset="0"/>
                          <a:cs typeface="Arial" panose="020B0604020202020204" pitchFamily="34" charset="0"/>
                        </a:rPr>
                        <a:t>1</a:t>
                      </a:r>
                      <a:endParaRPr kumimoji="0" lang="en-US" sz="1600" b="1" i="0" u="none" strike="noStrike" cap="none" normalizeH="0" baseline="30000">
                        <a:ln>
                          <a:noFill/>
                        </a:ln>
                        <a:solidFill>
                          <a:schemeClr val="bg1"/>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u="none" strike="noStrike" cap="none" normalizeH="0" baseline="0">
                          <a:ln>
                            <a:noFill/>
                          </a:ln>
                          <a:solidFill>
                            <a:schemeClr val="bg1"/>
                          </a:solidFill>
                          <a:effectLst/>
                          <a:latin typeface="Arial" panose="020B0604020202020204" pitchFamily="34" charset="0"/>
                          <a:cs typeface="Arial" panose="020B0604020202020204" pitchFamily="34" charset="0"/>
                        </a:rPr>
                        <a:t>Dabigatran</a:t>
                      </a:r>
                      <a:r>
                        <a:rPr kumimoji="0" lang="en-US" sz="1600" b="1" u="none" strike="noStrike" cap="none" normalizeH="0" baseline="30000">
                          <a:ln>
                            <a:noFill/>
                          </a:ln>
                          <a:solidFill>
                            <a:schemeClr val="bg1"/>
                          </a:solidFill>
                          <a:effectLst/>
                          <a:latin typeface="Arial" panose="020B0604020202020204" pitchFamily="34" charset="0"/>
                          <a:cs typeface="Arial" panose="020B0604020202020204" pitchFamily="34" charset="0"/>
                        </a:rPr>
                        <a:t>2</a:t>
                      </a:r>
                      <a:endParaRPr kumimoji="0" lang="en-US" sz="1600" b="1" i="0" u="none" strike="noStrike" cap="none" normalizeH="0" baseline="30000">
                        <a:ln>
                          <a:noFill/>
                        </a:ln>
                        <a:solidFill>
                          <a:schemeClr val="bg1"/>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u="none" strike="noStrike" cap="none" normalizeH="0" baseline="0">
                          <a:ln>
                            <a:noFill/>
                          </a:ln>
                          <a:solidFill>
                            <a:schemeClr val="bg1"/>
                          </a:solidFill>
                          <a:effectLst/>
                          <a:latin typeface="Arial" panose="020B0604020202020204" pitchFamily="34" charset="0"/>
                          <a:cs typeface="Arial" panose="020B0604020202020204" pitchFamily="34" charset="0"/>
                        </a:rPr>
                        <a:t>Rivaroxab</a:t>
                      </a:r>
                      <a:r>
                        <a:rPr kumimoji="0" lang="en-US" sz="1600" b="1" u="none" strike="noStrike" cap="none" normalizeH="0" baseline="30000">
                          <a:ln>
                            <a:noFill/>
                          </a:ln>
                          <a:solidFill>
                            <a:schemeClr val="bg1"/>
                          </a:solidFill>
                          <a:effectLst/>
                          <a:latin typeface="Arial" panose="020B0604020202020204" pitchFamily="34" charset="0"/>
                          <a:cs typeface="Arial" panose="020B0604020202020204" pitchFamily="34" charset="0"/>
                        </a:rPr>
                        <a:t>3</a:t>
                      </a:r>
                      <a:endParaRPr kumimoji="0" lang="en-US" sz="1600" b="1" i="0" u="none" strike="noStrike" cap="none" normalizeH="0" baseline="30000">
                        <a:ln>
                          <a:noFill/>
                        </a:ln>
                        <a:solidFill>
                          <a:schemeClr val="bg1"/>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710820">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fr-CA" sz="1600" b="1" u="none" strike="noStrike" cap="none" normalizeH="0" baseline="0" noProof="0">
                          <a:ln>
                            <a:noFill/>
                          </a:ln>
                          <a:effectLst/>
                          <a:latin typeface="+mj-lt"/>
                          <a:cs typeface="Candara"/>
                        </a:rPr>
                        <a:t>Étude double insu</a:t>
                      </a:r>
                      <a:endParaRPr kumimoji="0" lang="fr-CA" sz="1600" b="1" i="0" u="none" strike="noStrike" cap="none" normalizeH="0" baseline="0" noProof="0">
                        <a:ln>
                          <a:noFill/>
                        </a:ln>
                        <a:solidFill>
                          <a:schemeClr val="accent4"/>
                        </a:solidFill>
                        <a:effectLst/>
                        <a:latin typeface="+mj-lt"/>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u="none" strike="noStrike" cap="none" normalizeH="0" baseline="0" noProof="0">
                          <a:ln>
                            <a:noFill/>
                          </a:ln>
                          <a:effectLst/>
                          <a:latin typeface="Arial" panose="020B0604020202020204" pitchFamily="34" charset="0"/>
                          <a:cs typeface="Arial" panose="020B0604020202020204" pitchFamily="34" charset="0"/>
                        </a:rPr>
                        <a:t>Oui</a:t>
                      </a:r>
                    </a:p>
                    <a:p>
                      <a:pPr marL="0" marR="0" lvl="0" indent="0" algn="ctr" defTabSz="914400" rtl="0" eaLnBrk="1" fontAlgn="base" latinLnBrk="0" hangingPunct="1">
                        <a:lnSpc>
                          <a:spcPct val="90000"/>
                        </a:lnSpc>
                        <a:spcBef>
                          <a:spcPct val="0"/>
                        </a:spcBef>
                        <a:spcAft>
                          <a:spcPct val="0"/>
                        </a:spcAft>
                        <a:buClrTx/>
                        <a:buSzTx/>
                        <a:buFontTx/>
                        <a:buNone/>
                        <a:tabLst/>
                        <a:defRPr/>
                      </a:pPr>
                      <a:r>
                        <a:rPr lang="fr-CA" sz="1800" b="0" noProof="0">
                          <a:latin typeface="Arial" panose="020B0604020202020204" pitchFamily="34" charset="0"/>
                          <a:cs typeface="Arial" panose="020B0604020202020204" pitchFamily="34" charset="0"/>
                        </a:rPr>
                        <a:t>N = 2482</a:t>
                      </a:r>
                      <a:endParaRPr kumimoji="0" lang="fr-CA" sz="1800" b="0"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0" u="none" strike="noStrike" kern="1200" cap="none" normalizeH="0" baseline="0" noProof="0">
                          <a:ln>
                            <a:noFill/>
                          </a:ln>
                          <a:effectLst/>
                          <a:latin typeface="Arial" panose="020B0604020202020204" pitchFamily="34" charset="0"/>
                          <a:cs typeface="Arial" panose="020B0604020202020204" pitchFamily="34" charset="0"/>
                        </a:rPr>
                        <a:t>Oui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N = 1353</a:t>
                      </a:r>
                      <a:endParaRPr kumimoji="0" lang="fr-CA" sz="1800" b="0"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u="none" strike="noStrike" kern="1200" cap="none" normalizeH="0" baseline="0" noProof="0">
                          <a:ln>
                            <a:noFill/>
                          </a:ln>
                          <a:effectLst/>
                          <a:latin typeface="Arial" panose="020B0604020202020204" pitchFamily="34" charset="0"/>
                          <a:cs typeface="Arial" panose="020B0604020202020204" pitchFamily="34" charset="0"/>
                        </a:rPr>
                        <a:t>Oui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N = 1196</a:t>
                      </a:r>
                      <a:r>
                        <a:rPr lang="fr-CA" sz="1800" b="0" noProof="0">
                          <a:latin typeface="Arial" panose="020B0604020202020204" pitchFamily="34" charset="0"/>
                          <a:cs typeface="Arial" panose="020B0604020202020204" pitchFamily="34" charset="0"/>
                        </a:rPr>
                        <a:t> </a:t>
                      </a:r>
                      <a:endParaRPr kumimoji="0" lang="fr-CA" sz="1800" b="0"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6181">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r>
                        <a:rPr kumimoji="0" lang="fr-CA" sz="1600" b="1" u="none" strike="noStrike" kern="1200" cap="none" normalizeH="0" baseline="0" noProof="0">
                          <a:ln>
                            <a:noFill/>
                          </a:ln>
                          <a:effectLst/>
                          <a:latin typeface="+mj-lt"/>
                          <a:cs typeface="Candara"/>
                        </a:rPr>
                        <a:t>Comparateur</a:t>
                      </a:r>
                      <a:endParaRPr kumimoji="0" lang="fr-CA" sz="1600" b="1" i="0" u="none" strike="noStrike" kern="1200" cap="none" normalizeH="0" baseline="0" noProof="0">
                        <a:ln>
                          <a:noFill/>
                        </a:ln>
                        <a:solidFill>
                          <a:schemeClr val="accent4"/>
                        </a:solidFill>
                        <a:effectLst/>
                        <a:latin typeface="+mj-lt"/>
                        <a:ea typeface="+mn-ea"/>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1" u="none" strike="noStrike" cap="none" normalizeH="0" baseline="0" noProof="0" dirty="0">
                          <a:ln>
                            <a:noFill/>
                          </a:ln>
                          <a:solidFill>
                            <a:srgbClr val="FF0000"/>
                          </a:solidFill>
                          <a:effectLst/>
                          <a:latin typeface="Arial" panose="020B0604020202020204" pitchFamily="34" charset="0"/>
                          <a:cs typeface="Arial" panose="020B0604020202020204" pitchFamily="34" charset="0"/>
                        </a:rPr>
                        <a:t>Placebo</a:t>
                      </a:r>
                      <a:endParaRPr kumimoji="0" lang="fr-CA" sz="1800" b="1" i="0" u="none" strike="noStrike" cap="none" normalizeH="0" baseline="0" noProof="0" dirty="0">
                        <a:ln>
                          <a:noFill/>
                        </a:ln>
                        <a:solidFill>
                          <a:srgbClr val="FF0000"/>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1" u="none" strike="noStrike" cap="none" normalizeH="0" baseline="0" noProof="0">
                          <a:ln>
                            <a:noFill/>
                          </a:ln>
                          <a:effectLst/>
                          <a:latin typeface="Arial" panose="020B0604020202020204" pitchFamily="34" charset="0"/>
                          <a:cs typeface="Arial" panose="020B0604020202020204" pitchFamily="34" charset="0"/>
                        </a:rPr>
                        <a:t>Placebo</a:t>
                      </a:r>
                      <a:endParaRPr kumimoji="0" lang="fr-CA" sz="1800" b="1"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1" u="none" strike="noStrike" cap="none" normalizeH="0" baseline="0" noProof="0" dirty="0">
                          <a:ln>
                            <a:noFill/>
                          </a:ln>
                          <a:solidFill>
                            <a:srgbClr val="FF0000"/>
                          </a:solidFill>
                          <a:effectLst/>
                          <a:latin typeface="Arial" panose="020B0604020202020204" pitchFamily="34" charset="0"/>
                          <a:cs typeface="Arial" panose="020B0604020202020204" pitchFamily="34" charset="0"/>
                        </a:rPr>
                        <a:t>Placebo</a:t>
                      </a:r>
                      <a:endParaRPr kumimoji="0" lang="fr-CA" sz="1800" b="1" i="0" u="none" strike="noStrike" cap="none" normalizeH="0" baseline="0" noProof="0" dirty="0">
                        <a:ln>
                          <a:noFill/>
                        </a:ln>
                        <a:solidFill>
                          <a:srgbClr val="FF0000"/>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6181">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defRPr/>
                      </a:pPr>
                      <a:r>
                        <a:rPr kumimoji="0" lang="fr-CA" sz="1600" b="1" u="none" strike="noStrike" kern="1200" cap="none" normalizeH="0" baseline="0" noProof="0">
                          <a:ln>
                            <a:noFill/>
                          </a:ln>
                          <a:effectLst/>
                          <a:latin typeface="+mj-lt"/>
                          <a:cs typeface="Candara"/>
                        </a:rPr>
                        <a:t>Durée du traitement</a:t>
                      </a:r>
                      <a:endParaRPr kumimoji="0" lang="fr-CA" sz="1600" b="1" i="0" u="none" strike="noStrike" kern="1200" cap="none" normalizeH="0" baseline="0" noProof="0">
                        <a:ln>
                          <a:noFill/>
                        </a:ln>
                        <a:solidFill>
                          <a:schemeClr val="accent4"/>
                        </a:solidFill>
                        <a:effectLst/>
                        <a:latin typeface="+mj-lt"/>
                        <a:ea typeface="+mn-ea"/>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1" u="none" strike="noStrike" cap="none" normalizeH="0" baseline="0" noProof="0">
                          <a:ln>
                            <a:noFill/>
                          </a:ln>
                          <a:effectLst/>
                          <a:latin typeface="Arial" panose="020B0604020202020204" pitchFamily="34" charset="0"/>
                          <a:cs typeface="Arial" panose="020B0604020202020204" pitchFamily="34" charset="0"/>
                        </a:rPr>
                        <a:t>12 mois</a:t>
                      </a:r>
                      <a:endParaRPr kumimoji="0" lang="fr-CA" sz="1800" b="1"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0" u="none" strike="noStrike" cap="none" normalizeH="0" baseline="0" noProof="0">
                          <a:ln>
                            <a:noFill/>
                          </a:ln>
                          <a:effectLst/>
                          <a:latin typeface="Arial" panose="020B0604020202020204" pitchFamily="34" charset="0"/>
                          <a:cs typeface="Arial" panose="020B0604020202020204" pitchFamily="34" charset="0"/>
                        </a:rPr>
                        <a:t>6 mois</a:t>
                      </a:r>
                      <a:endParaRPr kumimoji="0" lang="fr-CA" sz="1800" b="0"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1" u="none" strike="noStrike" kern="1200" cap="none" normalizeH="0" baseline="0" noProof="0">
                          <a:ln>
                            <a:noFill/>
                          </a:ln>
                          <a:effectLst/>
                          <a:latin typeface="Arial" panose="020B0604020202020204" pitchFamily="34" charset="0"/>
                          <a:cs typeface="Arial" panose="020B0604020202020204" pitchFamily="34" charset="0"/>
                        </a:rPr>
                        <a:t>6 ou 12 mois</a:t>
                      </a:r>
                      <a:endParaRPr kumimoji="0" lang="fr-CA" sz="18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181">
                <a:tc>
                  <a:txBody>
                    <a:bodyPr/>
                    <a:lstStyle/>
                    <a:p>
                      <a:pPr marL="17145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kern="1200" cap="none" normalizeH="0" baseline="0" noProof="0">
                          <a:ln>
                            <a:noFill/>
                          </a:ln>
                          <a:effectLst/>
                          <a:latin typeface="+mj-lt"/>
                          <a:cs typeface="Candara"/>
                        </a:rPr>
                        <a:t>Posologie</a:t>
                      </a:r>
                      <a:endParaRPr kumimoji="0" lang="fr-CA" sz="1600" b="1" i="0" u="none" strike="noStrike" kern="1200" cap="none" normalizeH="0" baseline="0" noProof="0">
                        <a:ln>
                          <a:noFill/>
                        </a:ln>
                        <a:solidFill>
                          <a:schemeClr val="accent4"/>
                        </a:solidFill>
                        <a:effectLst/>
                        <a:latin typeface="+mj-lt"/>
                        <a:ea typeface="+mn-ea"/>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0" i="0" u="none" strike="noStrike" cap="none" normalizeH="0" baseline="0" noProof="0" err="1">
                          <a:ln>
                            <a:noFill/>
                          </a:ln>
                          <a:solidFill>
                            <a:schemeClr val="tx1"/>
                          </a:solidFill>
                          <a:effectLst/>
                          <a:latin typeface="Arial" panose="020B0604020202020204" pitchFamily="34" charset="0"/>
                          <a:cs typeface="Arial" panose="020B0604020202020204" pitchFamily="34" charset="0"/>
                        </a:rPr>
                        <a:t>bid</a:t>
                      </a:r>
                      <a:endParaRPr kumimoji="0" lang="fr-CA"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u="none" strike="noStrike" kern="1200" cap="none" normalizeH="0" baseline="0" noProof="0" err="1">
                          <a:ln>
                            <a:noFill/>
                          </a:ln>
                          <a:solidFill>
                            <a:schemeClr val="tx1"/>
                          </a:solidFill>
                          <a:effectLst/>
                          <a:latin typeface="Arial" panose="020B0604020202020204" pitchFamily="34" charset="0"/>
                          <a:ea typeface="+mn-ea"/>
                          <a:cs typeface="Arial" panose="020B0604020202020204" pitchFamily="34" charset="0"/>
                        </a:rPr>
                        <a:t>bid</a:t>
                      </a:r>
                      <a:endParaRPr kumimoji="0" lang="fr-CA" sz="18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0" u="none" strike="noStrike" cap="none" normalizeH="0" baseline="0" noProof="0">
                          <a:ln>
                            <a:noFill/>
                          </a:ln>
                          <a:solidFill>
                            <a:schemeClr val="tx1"/>
                          </a:solidFill>
                          <a:effectLst/>
                          <a:latin typeface="Arial" panose="020B0604020202020204" pitchFamily="34" charset="0"/>
                          <a:cs typeface="Arial" panose="020B0604020202020204" pitchFamily="34" charset="0"/>
                        </a:rPr>
                        <a:t> die</a:t>
                      </a:r>
                      <a:endParaRPr kumimoji="0" lang="fr-CA" sz="18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675">
                <a:tc>
                  <a:txBody>
                    <a:bodyPr/>
                    <a:lstStyle/>
                    <a:p>
                      <a:pPr marL="17145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kern="1200" cap="none" normalizeH="0" baseline="0" noProof="0">
                          <a:ln>
                            <a:noFill/>
                          </a:ln>
                          <a:effectLst/>
                          <a:latin typeface="+mj-lt"/>
                          <a:cs typeface="Candara"/>
                        </a:rPr>
                        <a:t>Doses du AOD </a:t>
                      </a:r>
                      <a:endParaRPr kumimoji="0" lang="fr-CA" sz="1600" b="1" i="0" u="none" strike="noStrike" kern="1200" cap="none" normalizeH="0" baseline="0" noProof="0">
                        <a:ln>
                          <a:noFill/>
                        </a:ln>
                        <a:solidFill>
                          <a:schemeClr val="accent4"/>
                        </a:solidFill>
                        <a:effectLst/>
                        <a:latin typeface="+mj-lt"/>
                        <a:ea typeface="+mn-ea"/>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1" u="none" strike="noStrike" kern="1200" cap="none" normalizeH="0" baseline="0" noProof="0" dirty="0">
                          <a:ln>
                            <a:noFill/>
                          </a:ln>
                          <a:solidFill>
                            <a:srgbClr val="FF0000"/>
                          </a:solidFill>
                          <a:effectLst/>
                          <a:latin typeface="Arial" panose="020B0604020202020204" pitchFamily="34" charset="0"/>
                          <a:cs typeface="Arial" panose="020B0604020202020204" pitchFamily="34" charset="0"/>
                        </a:rPr>
                        <a:t>2,5 mg et 5 mg</a:t>
                      </a:r>
                      <a:endParaRPr kumimoji="0" lang="fr-CA" sz="1800" b="1" i="0" u="none" strike="noStrike" kern="1200" cap="none" normalizeH="0" baseline="0" noProof="0" dirty="0">
                        <a:ln>
                          <a:noFill/>
                        </a:ln>
                        <a:solidFill>
                          <a:srgbClr val="FF0000"/>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0" u="none" strike="noStrike" kern="1200" cap="none" spc="0" normalizeH="0" baseline="0" noProof="0">
                          <a:ln>
                            <a:noFill/>
                          </a:ln>
                          <a:effectLst/>
                          <a:uLnTx/>
                          <a:uFillTx/>
                          <a:latin typeface="Arial" panose="020B0604020202020204" pitchFamily="34" charset="0"/>
                          <a:cs typeface="Arial" panose="020B0604020202020204" pitchFamily="34" charset="0"/>
                          <a:sym typeface="Symbol"/>
                        </a:rPr>
                        <a:t>150 mg ou </a:t>
                      </a:r>
                    </a:p>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0" u="none" strike="noStrike" kern="1200" cap="none" spc="0" normalizeH="0" baseline="0" noProof="0">
                          <a:ln>
                            <a:noFill/>
                          </a:ln>
                          <a:effectLst/>
                          <a:uLnTx/>
                          <a:uFillTx/>
                          <a:latin typeface="Arial" panose="020B0604020202020204" pitchFamily="34" charset="0"/>
                          <a:cs typeface="Arial" panose="020B0604020202020204" pitchFamily="34" charset="0"/>
                          <a:sym typeface="Symbol"/>
                        </a:rPr>
                        <a:t>110 mg</a:t>
                      </a:r>
                      <a:r>
                        <a:rPr kumimoji="0" lang="fr-CA" sz="1800" b="1" u="none" strike="noStrike" kern="1200" cap="none" spc="0" normalizeH="0" baseline="0" noProof="0">
                          <a:ln>
                            <a:noFill/>
                          </a:ln>
                          <a:effectLst/>
                          <a:uLnTx/>
                          <a:uFillTx/>
                          <a:latin typeface="Arial" panose="020B0604020202020204" pitchFamily="34" charset="0"/>
                          <a:cs typeface="Arial" panose="020B0604020202020204" pitchFamily="34" charset="0"/>
                          <a:sym typeface="Symbol"/>
                        </a:rPr>
                        <a:t>*</a:t>
                      </a:r>
                      <a:endParaRPr kumimoji="0" lang="fr-CA" sz="18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80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Symbol"/>
                        </a:rPr>
                        <a:t>20 mg</a:t>
                      </a:r>
                      <a:endParaRPr kumimoji="0" lang="fr-CA" sz="1800" b="1" i="0" u="none" strike="noStrike" kern="1200" cap="none" normalizeH="0" baseline="0" noProof="0" dirty="0">
                        <a:ln>
                          <a:noFill/>
                        </a:ln>
                        <a:solidFill>
                          <a:srgbClr val="FF0000"/>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8675">
                <a:tc>
                  <a:txBody>
                    <a:bodyPr/>
                    <a:lstStyle/>
                    <a:p>
                      <a:pPr marL="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cap="none" normalizeH="0" baseline="0" noProof="0">
                          <a:ln>
                            <a:noFill/>
                          </a:ln>
                          <a:effectLst/>
                          <a:latin typeface="+mj-lt"/>
                          <a:cs typeface="Candara"/>
                        </a:rPr>
                        <a:t>Efficacité supérieure</a:t>
                      </a:r>
                    </a:p>
                    <a:p>
                      <a:pPr marL="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cap="none" normalizeH="0" baseline="0" noProof="0">
                          <a:ln>
                            <a:noFill/>
                          </a:ln>
                          <a:effectLst/>
                          <a:latin typeface="+mj-lt"/>
                          <a:cs typeface="Candara"/>
                        </a:rPr>
                        <a:t>         TEV récidivante / </a:t>
                      </a:r>
                      <a:r>
                        <a:rPr kumimoji="0" lang="fr-CA" sz="1600" b="1" u="none" strike="noStrike" cap="none" normalizeH="0" baseline="0" noProof="0">
                          <a:ln>
                            <a:noFill/>
                          </a:ln>
                          <a:solidFill>
                            <a:schemeClr val="tx1"/>
                          </a:solidFill>
                          <a:effectLst/>
                          <a:latin typeface="+mj-lt"/>
                          <a:cs typeface="Candara"/>
                        </a:rPr>
                        <a:t>mortelle </a:t>
                      </a: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28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Oui</a:t>
                      </a:r>
                      <a:endParaRPr kumimoji="0" lang="fr-CA" sz="2800" b="1"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2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Symbol"/>
                        </a:rPr>
                        <a:t>Oui</a:t>
                      </a:r>
                      <a:endParaRPr kumimoji="0" lang="fr-CA" sz="2800" b="0"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2800" b="1" i="0" u="none" strike="noStrike" cap="none" normalizeH="0" baseline="0" noProof="0">
                          <a:ln>
                            <a:noFill/>
                          </a:ln>
                          <a:solidFill>
                            <a:schemeClr val="tx1"/>
                          </a:solidFill>
                          <a:effectLst/>
                          <a:latin typeface="Arial" panose="020B0604020202020204" pitchFamily="34" charset="0"/>
                          <a:cs typeface="Arial" panose="020B0604020202020204" pitchFamily="34" charset="0"/>
                        </a:rPr>
                        <a:t>Oui</a:t>
                      </a:r>
                      <a:endParaRPr kumimoji="0" lang="fr-CA" sz="2800" b="1" i="0" u="none" strike="noStrike" cap="none" normalizeH="0" baseline="0" noProof="0">
                        <a:ln>
                          <a:noFill/>
                        </a:ln>
                        <a:solidFill>
                          <a:schemeClr val="accent4"/>
                        </a:solidFill>
                        <a:effectLst/>
                        <a:latin typeface="Arial" panose="020B0604020202020204" pitchFamily="34" charset="0"/>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6181">
                <a:tc>
                  <a:txBody>
                    <a:bodyPr/>
                    <a:lstStyle/>
                    <a:p>
                      <a:pPr marL="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kern="1200" cap="none" normalizeH="0" baseline="0" noProof="0">
                          <a:ln>
                            <a:noFill/>
                          </a:ln>
                          <a:effectLst/>
                          <a:latin typeface="+mj-lt"/>
                          <a:cs typeface="Candara"/>
                        </a:rPr>
                        <a:t>Hémorragie Majeure</a:t>
                      </a:r>
                    </a:p>
                    <a:p>
                      <a:pPr marL="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200" b="1" i="1" u="none" strike="noStrike" kern="1200" cap="none" normalizeH="0" baseline="0" noProof="0">
                          <a:ln>
                            <a:noFill/>
                          </a:ln>
                          <a:effectLst/>
                          <a:latin typeface="+mj-lt"/>
                          <a:cs typeface="Candara"/>
                        </a:rPr>
                        <a:t>             </a:t>
                      </a:r>
                      <a:endParaRPr kumimoji="0" lang="fr-CA" sz="1200" b="1" i="0" u="none" strike="noStrike" kern="1200" cap="none" normalizeH="0" baseline="0" noProof="0">
                        <a:ln>
                          <a:noFill/>
                        </a:ln>
                        <a:solidFill>
                          <a:schemeClr val="accent4"/>
                        </a:solidFill>
                        <a:effectLst/>
                        <a:latin typeface="+mj-lt"/>
                        <a:ea typeface="+mn-ea"/>
                        <a:cs typeface="Candara"/>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2000" b="1" u="none" strike="noStrike" kern="1200" cap="none" normalizeH="0" baseline="0" noProof="0">
                          <a:ln>
                            <a:noFill/>
                          </a:ln>
                          <a:effectLst/>
                          <a:latin typeface="Arial" panose="020B0604020202020204" pitchFamily="34" charset="0"/>
                          <a:cs typeface="Arial" panose="020B0604020202020204" pitchFamily="34" charset="0"/>
                        </a:rPr>
                        <a:t>DNS</a:t>
                      </a:r>
                      <a:endParaRPr kumimoji="0" lang="fr-CA" sz="20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2000" b="1" u="none" strike="noStrike" kern="1200" cap="none" normalizeH="0" baseline="0" noProof="0">
                          <a:ln>
                            <a:noFill/>
                          </a:ln>
                          <a:effectLst/>
                          <a:latin typeface="Arial" panose="020B0604020202020204" pitchFamily="34" charset="0"/>
                          <a:cs typeface="Arial" panose="020B0604020202020204" pitchFamily="34" charset="0"/>
                        </a:rPr>
                        <a:t>DNS</a:t>
                      </a:r>
                      <a:endParaRPr kumimoji="0" lang="fr-CA" sz="20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2000" b="1" u="none" strike="noStrike" kern="1200" cap="none" normalizeH="0" baseline="0" noProof="0">
                          <a:ln>
                            <a:noFill/>
                          </a:ln>
                          <a:effectLst/>
                          <a:latin typeface="Arial" panose="020B0604020202020204" pitchFamily="34" charset="0"/>
                          <a:cs typeface="Arial" panose="020B0604020202020204" pitchFamily="34" charset="0"/>
                        </a:rPr>
                        <a:t>DNS</a:t>
                      </a:r>
                      <a:endParaRPr kumimoji="0" lang="fr-CA" sz="20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10820">
                <a:tc>
                  <a:txBody>
                    <a:bodyPr/>
                    <a:lstStyle/>
                    <a:p>
                      <a:pPr marL="0" marR="0" lvl="0" indent="-171450" algn="l" defTabSz="914400" rtl="0" eaLnBrk="1" fontAlgn="base" latinLnBrk="0" hangingPunct="1">
                        <a:lnSpc>
                          <a:spcPct val="90000"/>
                        </a:lnSpc>
                        <a:spcBef>
                          <a:spcPct val="0"/>
                        </a:spcBef>
                        <a:spcAft>
                          <a:spcPct val="0"/>
                        </a:spcAft>
                        <a:buClr>
                          <a:schemeClr val="tx2"/>
                        </a:buClr>
                        <a:buSzPct val="80000"/>
                        <a:buFont typeface="Wingdings 3" pitchFamily="18" charset="2"/>
                        <a:buNone/>
                        <a:tabLst/>
                      </a:pPr>
                      <a:r>
                        <a:rPr kumimoji="0" lang="fr-CA" sz="1600" b="1" u="none" strike="noStrike" kern="1200" cap="none" normalizeH="0" baseline="0" noProof="0">
                          <a:ln>
                            <a:noFill/>
                          </a:ln>
                          <a:effectLst/>
                          <a:latin typeface="+mj-lt"/>
                          <a:cs typeface="Candara"/>
                        </a:rPr>
                        <a:t>Hémorragie majeure / CRNM</a:t>
                      </a: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r-CA" sz="1800" b="1" u="none" strike="noStrike" kern="1200" cap="none" normalizeH="0" baseline="0" noProof="0">
                          <a:ln>
                            <a:noFill/>
                          </a:ln>
                          <a:effectLst/>
                          <a:latin typeface="Arial" panose="020B0604020202020204" pitchFamily="34" charset="0"/>
                          <a:cs typeface="Arial" panose="020B0604020202020204" pitchFamily="34" charset="0"/>
                        </a:rPr>
                        <a:t>DNS</a:t>
                      </a:r>
                      <a:endParaRPr kumimoji="0" lang="fr-CA" sz="18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fr-CA" sz="1800" b="1" i="0" u="none" strike="noStrike" kern="1200" cap="none" normalizeH="0" baseline="0" noProof="0">
                        <a:ln>
                          <a:noFill/>
                        </a:ln>
                        <a:solidFill>
                          <a:schemeClr val="accent4"/>
                        </a:solidFill>
                        <a:effectLst/>
                        <a:latin typeface="Arial" panose="020B0604020202020204" pitchFamily="34" charset="0"/>
                        <a:ea typeface="+mn-ea"/>
                        <a:cs typeface="Arial" panose="020B0604020202020204" pitchFamily="34" charset="0"/>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r-CA" sz="1800" b="1" u="none" strike="noStrike" kern="1200" cap="none" spc="0" normalizeH="0" baseline="0" noProof="0" dirty="0">
                        <a:ln>
                          <a:noFill/>
                        </a:ln>
                        <a:effectLst/>
                        <a:uLnTx/>
                        <a:uFillTx/>
                        <a:latin typeface="Arial" panose="020B0604020202020204" pitchFamily="34" charset="0"/>
                        <a:cs typeface="Arial" panose="020B0604020202020204" pitchFamily="34" charset="0"/>
                        <a:sym typeface="Symbol"/>
                      </a:endParaRPr>
                    </a:p>
                  </a:txBody>
                  <a:tcPr marL="68594" marR="68594"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cxnSp>
        <p:nvCxnSpPr>
          <p:cNvPr id="12" name="Straight Arrow Connector 11"/>
          <p:cNvCxnSpPr>
            <a:cxnSpLocks/>
          </p:cNvCxnSpPr>
          <p:nvPr/>
        </p:nvCxnSpPr>
        <p:spPr>
          <a:xfrm flipV="1">
            <a:off x="6707244" y="5291875"/>
            <a:ext cx="0" cy="455648"/>
          </a:xfrm>
          <a:prstGeom prst="straightConnector1">
            <a:avLst/>
          </a:prstGeom>
          <a:ln w="57150">
            <a:solidFill>
              <a:srgbClr val="9C0B0D"/>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7968354" y="5291875"/>
            <a:ext cx="0" cy="455647"/>
          </a:xfrm>
          <a:prstGeom prst="straightConnector1">
            <a:avLst/>
          </a:prstGeom>
          <a:ln w="57150">
            <a:solidFill>
              <a:srgbClr val="9C0B0D"/>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00742" y="6005776"/>
            <a:ext cx="2901100" cy="375552"/>
          </a:xfrm>
          <a:prstGeom prst="rect">
            <a:avLst/>
          </a:prstGeom>
          <a:noFill/>
          <a:ln w="28575">
            <a:noFill/>
          </a:ln>
        </p:spPr>
        <p:txBody>
          <a:bodyPr wrap="square" rtlCol="0">
            <a:spAutoFit/>
          </a:bodyPr>
          <a:lstStyle/>
          <a:p>
            <a:pPr>
              <a:lnSpc>
                <a:spcPct val="150000"/>
              </a:lnSpc>
            </a:pPr>
            <a:r>
              <a:rPr lang="fr-CA" sz="1400">
                <a:solidFill>
                  <a:prstClr val="black"/>
                </a:solidFill>
                <a:latin typeface="+mj-lt"/>
                <a:cs typeface="Lato"/>
              </a:rPr>
              <a:t>Différence significative </a:t>
            </a:r>
            <a:r>
              <a:rPr lang="fr-CA" sz="1400" i="1">
                <a:solidFill>
                  <a:prstClr val="black"/>
                </a:solidFill>
                <a:latin typeface="+mj-lt"/>
                <a:cs typeface="Lato"/>
              </a:rPr>
              <a:t>p </a:t>
            </a:r>
            <a:r>
              <a:rPr lang="fr-CA" sz="1400">
                <a:solidFill>
                  <a:prstClr val="black"/>
                </a:solidFill>
                <a:latin typeface="+mj-lt"/>
                <a:cs typeface="Lato"/>
              </a:rPr>
              <a:t>&lt; 0,05</a:t>
            </a:r>
          </a:p>
        </p:txBody>
      </p:sp>
      <p:sp>
        <p:nvSpPr>
          <p:cNvPr id="16" name="Rectangle 15"/>
          <p:cNvSpPr/>
          <p:nvPr/>
        </p:nvSpPr>
        <p:spPr>
          <a:xfrm>
            <a:off x="-17485" y="6381908"/>
            <a:ext cx="9143995" cy="215444"/>
          </a:xfrm>
          <a:prstGeom prst="rect">
            <a:avLst/>
          </a:prstGeom>
        </p:spPr>
        <p:txBody>
          <a:bodyPr wrap="square">
            <a:spAutoFit/>
          </a:bodyPr>
          <a:lstStyle/>
          <a:p>
            <a:pPr algn="ctr"/>
            <a:r>
              <a:rPr lang="fr-CA" sz="800" b="1">
                <a:latin typeface="+mj-lt"/>
                <a:cs typeface="Lato"/>
              </a:rPr>
              <a:t>Jusqu’à présent, il n’y a pas eu d’essais comparatifs entre le </a:t>
            </a:r>
            <a:r>
              <a:rPr lang="fr-CA" sz="800" b="1" err="1">
                <a:latin typeface="+mj-lt"/>
                <a:cs typeface="Lato"/>
              </a:rPr>
              <a:t>dabigatran</a:t>
            </a:r>
            <a:r>
              <a:rPr lang="fr-CA" sz="800" b="1">
                <a:latin typeface="+mj-lt"/>
                <a:cs typeface="Lato"/>
              </a:rPr>
              <a:t>, l’</a:t>
            </a:r>
            <a:r>
              <a:rPr lang="fr-CA" sz="800" b="1" err="1">
                <a:latin typeface="+mj-lt"/>
                <a:cs typeface="Lato"/>
              </a:rPr>
              <a:t>apixaban</a:t>
            </a:r>
            <a:r>
              <a:rPr lang="fr-CA" sz="800" b="1">
                <a:latin typeface="+mj-lt"/>
                <a:cs typeface="Lato"/>
              </a:rPr>
              <a:t> et le rivaroxaban; de ce fait, l’efficacité et l’innocuité comparatives n’ont pas été déterminées</a:t>
            </a:r>
          </a:p>
        </p:txBody>
      </p:sp>
      <p:sp>
        <p:nvSpPr>
          <p:cNvPr id="2" name="Title 1">
            <a:extLst>
              <a:ext uri="{FF2B5EF4-FFF2-40B4-BE49-F238E27FC236}">
                <a16:creationId xmlns:a16="http://schemas.microsoft.com/office/drawing/2014/main" id="{708D4A3F-57F7-476C-8AAA-C301FF47D5BB}"/>
              </a:ext>
            </a:extLst>
          </p:cNvPr>
          <p:cNvSpPr>
            <a:spLocks noGrp="1"/>
          </p:cNvSpPr>
          <p:nvPr>
            <p:ph type="title"/>
          </p:nvPr>
        </p:nvSpPr>
        <p:spPr>
          <a:xfrm>
            <a:off x="899592" y="166080"/>
            <a:ext cx="8068733" cy="966303"/>
          </a:xfrm>
        </p:spPr>
        <p:txBody>
          <a:bodyPr>
            <a:normAutofit/>
          </a:bodyPr>
          <a:lstStyle/>
          <a:p>
            <a: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évidences traitement</a:t>
            </a:r>
            <a:r>
              <a:rPr lang="fr-CA">
                <a:solidFill>
                  <a:srgbClr val="285E90"/>
                </a:solidFill>
              </a:rPr>
              <a:t> ≥</a:t>
            </a:r>
            <a:r>
              <a:rPr lang="fr-CA">
                <a:latin typeface="Arial" panose="020B0604020202020204" pitchFamily="34" charset="0"/>
                <a:cs typeface="Arial" panose="020B0604020202020204" pitchFamily="34" charset="0"/>
              </a:rPr>
              <a:t> </a:t>
            </a:r>
            <a: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6 mois </a:t>
            </a:r>
            <a:b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r>
              <a:rPr lang="fr-CA"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18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comparaison indirecte de 2 études</a:t>
            </a:r>
            <a:endParaRPr lang="fr-CA" sz="1800">
              <a:latin typeface="Arial" panose="020B0604020202020204" pitchFamily="34" charset="0"/>
              <a:cs typeface="Arial" panose="020B0604020202020204" pitchFamily="34" charset="0"/>
            </a:endParaRPr>
          </a:p>
        </p:txBody>
      </p:sp>
      <p:cxnSp>
        <p:nvCxnSpPr>
          <p:cNvPr id="9" name="Straight Arrow Connector 8"/>
          <p:cNvCxnSpPr>
            <a:cxnSpLocks/>
          </p:cNvCxnSpPr>
          <p:nvPr/>
        </p:nvCxnSpPr>
        <p:spPr>
          <a:xfrm flipV="1">
            <a:off x="5724128" y="5958658"/>
            <a:ext cx="0" cy="422670"/>
          </a:xfrm>
          <a:prstGeom prst="straightConnector1">
            <a:avLst/>
          </a:prstGeom>
          <a:ln w="57150">
            <a:solidFill>
              <a:srgbClr val="9C0B0D"/>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fld id="{7088BEF1-D3AD-E34F-A3B9-A73E884A7AB2}" type="slidenum">
              <a:rPr lang="fr-CA" smtClean="0">
                <a:solidFill>
                  <a:srgbClr val="285E90"/>
                </a:solidFill>
              </a:rPr>
              <a:pPr/>
              <a:t>33</a:t>
            </a:fld>
            <a:endParaRPr lang="fr-CA">
              <a:solidFill>
                <a:srgbClr val="285E90"/>
              </a:solidFill>
            </a:endParaRPr>
          </a:p>
        </p:txBody>
      </p:sp>
      <p:sp>
        <p:nvSpPr>
          <p:cNvPr id="15" name="Footer Placeholder 2">
            <a:extLst>
              <a:ext uri="{FF2B5EF4-FFF2-40B4-BE49-F238E27FC236}">
                <a16:creationId xmlns:a16="http://schemas.microsoft.com/office/drawing/2014/main" id="{12B11B55-43EE-477B-AF73-939CBC7B4413}"/>
              </a:ext>
            </a:extLst>
          </p:cNvPr>
          <p:cNvSpPr txBox="1">
            <a:spLocks/>
          </p:cNvSpPr>
          <p:nvPr/>
        </p:nvSpPr>
        <p:spPr>
          <a:xfrm>
            <a:off x="487345" y="6597352"/>
            <a:ext cx="7878871" cy="288032"/>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cs typeface="Candara"/>
              </a:rPr>
              <a:t>* </a:t>
            </a:r>
            <a:r>
              <a:rPr lang="en-US" err="1">
                <a:solidFill>
                  <a:schemeClr val="tx1"/>
                </a:solidFill>
                <a:cs typeface="Candara"/>
              </a:rPr>
              <a:t>N’a</a:t>
            </a:r>
            <a:r>
              <a:rPr lang="en-US">
                <a:solidFill>
                  <a:schemeClr val="tx1"/>
                </a:solidFill>
                <a:cs typeface="Candara"/>
              </a:rPr>
              <a:t> pas fait </a:t>
            </a:r>
            <a:r>
              <a:rPr lang="en-US" err="1">
                <a:solidFill>
                  <a:schemeClr val="tx1"/>
                </a:solidFill>
                <a:cs typeface="Candara"/>
              </a:rPr>
              <a:t>l’objet</a:t>
            </a:r>
            <a:r>
              <a:rPr lang="en-US">
                <a:solidFill>
                  <a:schemeClr val="tx1"/>
                </a:solidFill>
                <a:cs typeface="Candara"/>
              </a:rPr>
              <a:t> </a:t>
            </a:r>
            <a:r>
              <a:rPr lang="en-US" err="1">
                <a:solidFill>
                  <a:schemeClr val="tx1"/>
                </a:solidFill>
                <a:cs typeface="Candara"/>
              </a:rPr>
              <a:t>d’études</a:t>
            </a:r>
            <a:r>
              <a:rPr lang="en-US">
                <a:solidFill>
                  <a:schemeClr val="tx1"/>
                </a:solidFill>
                <a:cs typeface="Candara"/>
              </a:rPr>
              <a:t>. A</a:t>
            </a:r>
            <a:r>
              <a:rPr lang="fr-CA">
                <a:solidFill>
                  <a:schemeClr val="tx1"/>
                </a:solidFill>
                <a:cs typeface="Lato"/>
              </a:rPr>
              <a:t>OD = anticoagulant oral direct; DNS = différence non significative; </a:t>
            </a:r>
            <a:r>
              <a:rPr lang="fr-CA" err="1">
                <a:solidFill>
                  <a:schemeClr val="tx1"/>
                </a:solidFill>
                <a:cs typeface="Lato"/>
              </a:rPr>
              <a:t>f.p.j</a:t>
            </a:r>
            <a:r>
              <a:rPr lang="fr-CA">
                <a:solidFill>
                  <a:schemeClr val="tx1"/>
                </a:solidFill>
                <a:cs typeface="Lato"/>
              </a:rPr>
              <a:t>. = fois par jour; TEV = </a:t>
            </a:r>
            <a:r>
              <a:rPr lang="fr-CA" err="1">
                <a:solidFill>
                  <a:schemeClr val="tx1"/>
                </a:solidFill>
                <a:cs typeface="Lato"/>
              </a:rPr>
              <a:t>thromboembolie</a:t>
            </a:r>
            <a:r>
              <a:rPr lang="fr-CA">
                <a:solidFill>
                  <a:schemeClr val="tx1"/>
                </a:solidFill>
                <a:cs typeface="Lato"/>
              </a:rPr>
              <a:t> veineuse</a:t>
            </a:r>
            <a:r>
              <a:rPr lang="en-US">
                <a:solidFill>
                  <a:schemeClr val="tx1"/>
                </a:solidFill>
                <a:ea typeface="Arial Unicode MS" pitchFamily="34" charset="-128"/>
                <a:cs typeface="Arial" charset="0"/>
              </a:rPr>
              <a:t> 1)</a:t>
            </a:r>
            <a:r>
              <a:rPr lang="en-US" err="1">
                <a:solidFill>
                  <a:schemeClr val="tx1"/>
                </a:solidFill>
                <a:ea typeface="Arial Unicode MS" pitchFamily="34" charset="-128"/>
                <a:cs typeface="Arial" charset="0"/>
              </a:rPr>
              <a:t>Agnelli</a:t>
            </a:r>
            <a:r>
              <a:rPr lang="en-US">
                <a:solidFill>
                  <a:schemeClr val="tx1"/>
                </a:solidFill>
                <a:ea typeface="Arial Unicode MS" pitchFamily="34" charset="-128"/>
                <a:cs typeface="Arial" charset="0"/>
              </a:rPr>
              <a:t> G, </a:t>
            </a:r>
            <a:r>
              <a:rPr lang="en-US" i="1">
                <a:solidFill>
                  <a:schemeClr val="tx1"/>
                </a:solidFill>
                <a:ea typeface="Arial Unicode MS" pitchFamily="34" charset="-128"/>
                <a:cs typeface="Arial" charset="0"/>
              </a:rPr>
              <a:t>et al. N </a:t>
            </a:r>
            <a:r>
              <a:rPr lang="en-US" i="1" err="1">
                <a:solidFill>
                  <a:schemeClr val="tx1"/>
                </a:solidFill>
                <a:ea typeface="Arial Unicode MS" pitchFamily="34" charset="-128"/>
                <a:cs typeface="Arial" charset="0"/>
              </a:rPr>
              <a:t>Engl</a:t>
            </a:r>
            <a:r>
              <a:rPr lang="en-US" i="1">
                <a:solidFill>
                  <a:schemeClr val="tx1"/>
                </a:solidFill>
                <a:ea typeface="Arial Unicode MS" pitchFamily="34" charset="-128"/>
                <a:cs typeface="Arial" charset="0"/>
              </a:rPr>
              <a:t> J Med</a:t>
            </a:r>
            <a:r>
              <a:rPr lang="en-US">
                <a:solidFill>
                  <a:schemeClr val="tx1"/>
                </a:solidFill>
                <a:ea typeface="Arial Unicode MS" pitchFamily="34" charset="-128"/>
                <a:cs typeface="Arial" charset="0"/>
              </a:rPr>
              <a:t>. 2013; 368:699-708. 2. </a:t>
            </a:r>
            <a:r>
              <a:rPr lang="en-CA">
                <a:solidFill>
                  <a:schemeClr val="tx1"/>
                </a:solidFill>
                <a:ea typeface="Arial Unicode MS" pitchFamily="34" charset="-128"/>
                <a:cs typeface="Arial" charset="0"/>
              </a:rPr>
              <a:t>Schulman S, </a:t>
            </a:r>
            <a:r>
              <a:rPr lang="en-CA" i="1">
                <a:solidFill>
                  <a:schemeClr val="tx1"/>
                </a:solidFill>
                <a:ea typeface="Arial Unicode MS" pitchFamily="34" charset="-128"/>
                <a:cs typeface="Arial" charset="0"/>
              </a:rPr>
              <a:t>et al. N </a:t>
            </a:r>
            <a:r>
              <a:rPr lang="en-CA" i="1" err="1">
                <a:solidFill>
                  <a:schemeClr val="tx1"/>
                </a:solidFill>
                <a:ea typeface="Arial Unicode MS" pitchFamily="34" charset="-128"/>
                <a:cs typeface="Arial" charset="0"/>
              </a:rPr>
              <a:t>Engl</a:t>
            </a:r>
            <a:r>
              <a:rPr lang="en-CA" i="1">
                <a:solidFill>
                  <a:schemeClr val="tx1"/>
                </a:solidFill>
                <a:ea typeface="Arial Unicode MS" pitchFamily="34" charset="-128"/>
                <a:cs typeface="Arial" charset="0"/>
              </a:rPr>
              <a:t> J Med.</a:t>
            </a:r>
            <a:r>
              <a:rPr lang="en-CA">
                <a:solidFill>
                  <a:schemeClr val="tx1"/>
                </a:solidFill>
                <a:ea typeface="Arial Unicode MS" pitchFamily="34" charset="-128"/>
                <a:cs typeface="Arial" charset="0"/>
              </a:rPr>
              <a:t> 2013; 368:709-18. 3. The EINSTEIN Investigators. </a:t>
            </a:r>
            <a:r>
              <a:rPr lang="en-CA" i="1">
                <a:solidFill>
                  <a:schemeClr val="tx1"/>
                </a:solidFill>
                <a:ea typeface="Arial Unicode MS" pitchFamily="34" charset="-128"/>
                <a:cs typeface="Arial" charset="0"/>
              </a:rPr>
              <a:t>N </a:t>
            </a:r>
            <a:r>
              <a:rPr lang="en-CA" i="1" err="1">
                <a:solidFill>
                  <a:schemeClr val="tx1"/>
                </a:solidFill>
                <a:ea typeface="Arial Unicode MS" pitchFamily="34" charset="-128"/>
                <a:cs typeface="Arial" charset="0"/>
              </a:rPr>
              <a:t>Engl</a:t>
            </a:r>
            <a:r>
              <a:rPr lang="en-CA" i="1">
                <a:solidFill>
                  <a:schemeClr val="tx1"/>
                </a:solidFill>
                <a:ea typeface="Arial Unicode MS" pitchFamily="34" charset="-128"/>
                <a:cs typeface="Arial" charset="0"/>
              </a:rPr>
              <a:t> J Med.</a:t>
            </a:r>
            <a:r>
              <a:rPr lang="en-CA">
                <a:solidFill>
                  <a:schemeClr val="tx1"/>
                </a:solidFill>
                <a:ea typeface="Arial Unicode MS" pitchFamily="34" charset="-128"/>
                <a:cs typeface="Arial" charset="0"/>
              </a:rPr>
              <a:t> 2010; 363:2499-510.</a:t>
            </a:r>
          </a:p>
        </p:txBody>
      </p:sp>
      <p:sp>
        <p:nvSpPr>
          <p:cNvPr id="6" name="Rectangle 5">
            <a:extLst>
              <a:ext uri="{FF2B5EF4-FFF2-40B4-BE49-F238E27FC236}">
                <a16:creationId xmlns:a16="http://schemas.microsoft.com/office/drawing/2014/main" id="{E600D7A5-B63D-D045-9D61-C1FD6439BB38}"/>
              </a:ext>
            </a:extLst>
          </p:cNvPr>
          <p:cNvSpPr/>
          <p:nvPr/>
        </p:nvSpPr>
        <p:spPr bwMode="auto">
          <a:xfrm>
            <a:off x="6059172" y="1063843"/>
            <a:ext cx="1296144" cy="5029453"/>
          </a:xfrm>
          <a:prstGeom prst="rect">
            <a:avLst/>
          </a:prstGeom>
          <a:solidFill>
            <a:schemeClr val="bg1"/>
          </a:solidFill>
          <a:ln w="28575" cap="rnd"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fr-FR" sz="1800" b="0" i="0" u="none" strike="noStrike" cap="none" normalizeH="0" baseline="0">
              <a:ln>
                <a:noFill/>
              </a:ln>
              <a:solidFill>
                <a:schemeClr val="tx2"/>
              </a:solidFill>
              <a:effectLst/>
              <a:latin typeface="Arial" charset="0"/>
              <a:cs typeface="Arial" charset="0"/>
            </a:endParaRPr>
          </a:p>
        </p:txBody>
      </p:sp>
      <p:cxnSp>
        <p:nvCxnSpPr>
          <p:cNvPr id="8" name="Connecteur droit 7">
            <a:extLst>
              <a:ext uri="{FF2B5EF4-FFF2-40B4-BE49-F238E27FC236}">
                <a16:creationId xmlns:a16="http://schemas.microsoft.com/office/drawing/2014/main" id="{CACA79D2-8FBE-7D47-879C-D1AC02550340}"/>
              </a:ext>
            </a:extLst>
          </p:cNvPr>
          <p:cNvCxnSpPr>
            <a:cxnSpLocks/>
          </p:cNvCxnSpPr>
          <p:nvPr/>
        </p:nvCxnSpPr>
        <p:spPr bwMode="auto">
          <a:xfrm>
            <a:off x="636883" y="2132856"/>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20" name="Connecteur droit 19">
            <a:extLst>
              <a:ext uri="{FF2B5EF4-FFF2-40B4-BE49-F238E27FC236}">
                <a16:creationId xmlns:a16="http://schemas.microsoft.com/office/drawing/2014/main" id="{8F363F05-2CA7-0442-B6A3-4A0311B72B23}"/>
              </a:ext>
            </a:extLst>
          </p:cNvPr>
          <p:cNvCxnSpPr>
            <a:cxnSpLocks/>
          </p:cNvCxnSpPr>
          <p:nvPr/>
        </p:nvCxnSpPr>
        <p:spPr bwMode="auto">
          <a:xfrm>
            <a:off x="636882" y="5157192"/>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21" name="Connecteur droit 20">
            <a:extLst>
              <a:ext uri="{FF2B5EF4-FFF2-40B4-BE49-F238E27FC236}">
                <a16:creationId xmlns:a16="http://schemas.microsoft.com/office/drawing/2014/main" id="{37BE8B2B-3991-2641-8EDB-5C9E5ED46307}"/>
              </a:ext>
            </a:extLst>
          </p:cNvPr>
          <p:cNvCxnSpPr>
            <a:cxnSpLocks/>
          </p:cNvCxnSpPr>
          <p:nvPr/>
        </p:nvCxnSpPr>
        <p:spPr bwMode="auto">
          <a:xfrm>
            <a:off x="636883" y="5877272"/>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37" name="Connecteur droit 36">
            <a:extLst>
              <a:ext uri="{FF2B5EF4-FFF2-40B4-BE49-F238E27FC236}">
                <a16:creationId xmlns:a16="http://schemas.microsoft.com/office/drawing/2014/main" id="{6F0AA1D8-F19C-E54A-84B6-F1A7DA05DB6B}"/>
              </a:ext>
            </a:extLst>
          </p:cNvPr>
          <p:cNvCxnSpPr>
            <a:cxnSpLocks/>
          </p:cNvCxnSpPr>
          <p:nvPr/>
        </p:nvCxnSpPr>
        <p:spPr bwMode="auto">
          <a:xfrm>
            <a:off x="636881" y="4725144"/>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38" name="Connecteur droit 37">
            <a:extLst>
              <a:ext uri="{FF2B5EF4-FFF2-40B4-BE49-F238E27FC236}">
                <a16:creationId xmlns:a16="http://schemas.microsoft.com/office/drawing/2014/main" id="{FD48C30A-581D-3E46-B9BF-EDD890DD9E61}"/>
              </a:ext>
            </a:extLst>
          </p:cNvPr>
          <p:cNvCxnSpPr>
            <a:cxnSpLocks/>
          </p:cNvCxnSpPr>
          <p:nvPr/>
        </p:nvCxnSpPr>
        <p:spPr bwMode="auto">
          <a:xfrm>
            <a:off x="693639" y="7461448"/>
            <a:ext cx="8036581" cy="0"/>
          </a:xfrm>
          <a:prstGeom prst="line">
            <a:avLst/>
          </a:prstGeom>
          <a:solidFill>
            <a:schemeClr val="accent1"/>
          </a:solidFill>
          <a:ln w="28575" cap="rnd" cmpd="sng" algn="ctr">
            <a:solidFill>
              <a:schemeClr val="tx2"/>
            </a:solidFill>
            <a:prstDash val="solid"/>
            <a:round/>
            <a:headEnd type="none" w="med" len="med"/>
            <a:tailEnd type="none" w="med" len="med"/>
          </a:ln>
          <a:effectLst/>
        </p:spPr>
      </p:cxnSp>
      <p:cxnSp>
        <p:nvCxnSpPr>
          <p:cNvPr id="39" name="Connecteur droit 38">
            <a:extLst>
              <a:ext uri="{FF2B5EF4-FFF2-40B4-BE49-F238E27FC236}">
                <a16:creationId xmlns:a16="http://schemas.microsoft.com/office/drawing/2014/main" id="{9DAB833F-B4F5-C446-A20B-A32DAB6CA6FF}"/>
              </a:ext>
            </a:extLst>
          </p:cNvPr>
          <p:cNvCxnSpPr>
            <a:cxnSpLocks/>
          </p:cNvCxnSpPr>
          <p:nvPr/>
        </p:nvCxnSpPr>
        <p:spPr bwMode="auto">
          <a:xfrm>
            <a:off x="665260" y="2564904"/>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40" name="Connecteur droit 39">
            <a:extLst>
              <a:ext uri="{FF2B5EF4-FFF2-40B4-BE49-F238E27FC236}">
                <a16:creationId xmlns:a16="http://schemas.microsoft.com/office/drawing/2014/main" id="{FC463A6F-9E2A-2940-AF65-AE0674687D89}"/>
              </a:ext>
            </a:extLst>
          </p:cNvPr>
          <p:cNvCxnSpPr>
            <a:cxnSpLocks/>
          </p:cNvCxnSpPr>
          <p:nvPr/>
        </p:nvCxnSpPr>
        <p:spPr bwMode="auto">
          <a:xfrm>
            <a:off x="693639" y="3068960"/>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41" name="Connecteur droit 40">
            <a:extLst>
              <a:ext uri="{FF2B5EF4-FFF2-40B4-BE49-F238E27FC236}">
                <a16:creationId xmlns:a16="http://schemas.microsoft.com/office/drawing/2014/main" id="{C6C28405-7B03-774E-AF90-2375BE4C282B}"/>
              </a:ext>
            </a:extLst>
          </p:cNvPr>
          <p:cNvCxnSpPr>
            <a:cxnSpLocks/>
          </p:cNvCxnSpPr>
          <p:nvPr/>
        </p:nvCxnSpPr>
        <p:spPr bwMode="auto">
          <a:xfrm>
            <a:off x="636882" y="3477835"/>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42" name="Connecteur droit 41">
            <a:extLst>
              <a:ext uri="{FF2B5EF4-FFF2-40B4-BE49-F238E27FC236}">
                <a16:creationId xmlns:a16="http://schemas.microsoft.com/office/drawing/2014/main" id="{1B8B636D-162C-8D4B-9219-EC83D90CC8B7}"/>
              </a:ext>
            </a:extLst>
          </p:cNvPr>
          <p:cNvCxnSpPr>
            <a:cxnSpLocks/>
          </p:cNvCxnSpPr>
          <p:nvPr/>
        </p:nvCxnSpPr>
        <p:spPr bwMode="auto">
          <a:xfrm>
            <a:off x="665259" y="4149080"/>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cxnSp>
        <p:nvCxnSpPr>
          <p:cNvPr id="43" name="Connecteur droit 42">
            <a:extLst>
              <a:ext uri="{FF2B5EF4-FFF2-40B4-BE49-F238E27FC236}">
                <a16:creationId xmlns:a16="http://schemas.microsoft.com/office/drawing/2014/main" id="{AAD9DF04-4D97-FD49-8502-EB258632A01A}"/>
              </a:ext>
            </a:extLst>
          </p:cNvPr>
          <p:cNvCxnSpPr>
            <a:cxnSpLocks/>
          </p:cNvCxnSpPr>
          <p:nvPr/>
        </p:nvCxnSpPr>
        <p:spPr bwMode="auto">
          <a:xfrm>
            <a:off x="636882" y="1412776"/>
            <a:ext cx="8036581" cy="0"/>
          </a:xfrm>
          <a:prstGeom prst="line">
            <a:avLst/>
          </a:prstGeom>
          <a:solidFill>
            <a:schemeClr val="accent1"/>
          </a:solidFill>
          <a:ln w="38100" cap="rnd"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3841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9"/>
          <p:cNvSpPr>
            <a:spLocks noGrp="1"/>
          </p:cNvSpPr>
          <p:nvPr>
            <p:ph type="title" idx="4294967295"/>
          </p:nvPr>
        </p:nvSpPr>
        <p:spPr>
          <a:xfrm>
            <a:off x="323528" y="76761"/>
            <a:ext cx="8064500" cy="994118"/>
          </a:xfrm>
          <a:extLst>
            <a:ext uri="{909E8E84-426E-40dd-AFC4-6F175D3DCCD1}"/>
            <a:ext uri="{91240B29-F687-4f45-9708-019B960494DF}"/>
          </a:extLst>
        </p:spPr>
        <p:txBody>
          <a:bodyPr lIns="0" tIns="0" rIns="0" bIns="0" anchor="b"/>
          <a:lstStyle/>
          <a:p>
            <a:pPr eaLnBrk="1" hangingPunct="1">
              <a:defRPr/>
            </a:pPr>
            <a:r>
              <a:rPr lang="fr-CA" sz="4400"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rPr>
              <a:t>AMPLIFY-EXT</a:t>
            </a:r>
            <a:r>
              <a:rPr lang="fr-CA" sz="4400" dirty="0">
                <a:solidFill>
                  <a:schemeClr val="bg1"/>
                </a:solidFill>
              </a:rPr>
              <a:t>          </a:t>
            </a:r>
            <a:r>
              <a:rPr lang="fr-CA" sz="4400" spc="50" dirty="0">
                <a:ln w="13500">
                  <a:solidFill>
                    <a:schemeClr val="accent1">
                      <a:shade val="2500"/>
                      <a:alpha val="6500"/>
                    </a:schemeClr>
                  </a:solidFill>
                  <a:prstDash val="solid"/>
                </a:ln>
                <a:solidFill>
                  <a:schemeClr val="bg1"/>
                </a:solidFill>
              </a:rPr>
              <a:t>6-12 mois </a:t>
            </a:r>
            <a:r>
              <a:rPr lang="en-US" sz="4400" dirty="0">
                <a:solidFill>
                  <a:schemeClr val="bg1"/>
                </a:solidFill>
              </a:rPr>
              <a:t>                           </a:t>
            </a:r>
            <a:br>
              <a:rPr lang="en-US" sz="2800" dirty="0">
                <a:solidFill>
                  <a:schemeClr val="bg1"/>
                </a:solidFill>
              </a:rPr>
            </a:br>
            <a:r>
              <a:rPr lang="en-US" sz="2800" dirty="0">
                <a:solidFill>
                  <a:schemeClr val="bg1"/>
                </a:solidFill>
              </a:rPr>
              <a:t>                      </a:t>
            </a:r>
            <a:r>
              <a:rPr lang="en-US" spc="50" dirty="0">
                <a:ln w="13500">
                  <a:solidFill>
                    <a:schemeClr val="accent1">
                      <a:shade val="2500"/>
                      <a:alpha val="6500"/>
                    </a:schemeClr>
                  </a:solidFill>
                  <a:prstDash val="solid"/>
                </a:ln>
                <a:solidFill>
                  <a:schemeClr val="bg1"/>
                </a:solidFill>
              </a:rPr>
              <a:t>TEV fatal - non fatal</a:t>
            </a:r>
          </a:p>
        </p:txBody>
      </p:sp>
      <p:sp>
        <p:nvSpPr>
          <p:cNvPr id="162818" name="Slide Number Placeholder 1"/>
          <p:cNvSpPr txBox="1">
            <a:spLocks noGrp="1"/>
          </p:cNvSpPr>
          <p:nvPr/>
        </p:nvSpPr>
        <p:spPr bwMode="auto">
          <a:xfrm>
            <a:off x="8647113" y="6510338"/>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fld id="{5C5854B4-9035-664E-BEAA-8021B8122FB1}" type="slidenum">
              <a:rPr lang="en-US" altLang="fr-FR" sz="1000">
                <a:solidFill>
                  <a:srgbClr val="FFFFFF"/>
                </a:solidFill>
              </a:rPr>
              <a:pPr algn="r" eaLnBrk="1" hangingPunct="1">
                <a:lnSpc>
                  <a:spcPct val="100000"/>
                </a:lnSpc>
                <a:spcBef>
                  <a:spcPct val="0"/>
                </a:spcBef>
                <a:buClrTx/>
                <a:buFontTx/>
                <a:buNone/>
              </a:pPr>
              <a:t>34</a:t>
            </a:fld>
            <a:endParaRPr lang="en-US" altLang="fr-FR" sz="1000">
              <a:solidFill>
                <a:srgbClr val="FFFFFF"/>
              </a:solidFill>
            </a:endParaRPr>
          </a:p>
        </p:txBody>
      </p:sp>
      <p:sp>
        <p:nvSpPr>
          <p:cNvPr id="162819" name="Text Box 10"/>
          <p:cNvSpPr txBox="1">
            <a:spLocks noChangeArrowheads="1"/>
          </p:cNvSpPr>
          <p:nvPr/>
        </p:nvSpPr>
        <p:spPr bwMode="gray">
          <a:xfrm>
            <a:off x="5000625" y="6399213"/>
            <a:ext cx="8572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en-US" altLang="fr-FR" sz="1400">
                <a:solidFill>
                  <a:schemeClr val="tx1"/>
                </a:solidFill>
              </a:rPr>
              <a:t> </a:t>
            </a:r>
          </a:p>
          <a:p>
            <a:pPr eaLnBrk="1" hangingPunct="1">
              <a:lnSpc>
                <a:spcPct val="100000"/>
              </a:lnSpc>
              <a:spcBef>
                <a:spcPct val="0"/>
              </a:spcBef>
              <a:buClrTx/>
              <a:buFontTx/>
              <a:buNone/>
            </a:pPr>
            <a:r>
              <a:rPr lang="en-GB" altLang="fr-FR" sz="1400">
                <a:solidFill>
                  <a:schemeClr val="tx1"/>
                </a:solidFill>
              </a:rPr>
              <a:t>Agnelli G et al.  N Engl J Med 2013; 368: 699-708</a:t>
            </a:r>
          </a:p>
        </p:txBody>
      </p:sp>
      <p:sp>
        <p:nvSpPr>
          <p:cNvPr id="162820" name="Freeform 7"/>
          <p:cNvSpPr>
            <a:spLocks/>
          </p:cNvSpPr>
          <p:nvPr/>
        </p:nvSpPr>
        <p:spPr bwMode="auto">
          <a:xfrm>
            <a:off x="2093913" y="4838700"/>
            <a:ext cx="6337300" cy="320675"/>
          </a:xfrm>
          <a:custGeom>
            <a:avLst/>
            <a:gdLst>
              <a:gd name="T0" fmla="*/ 0 w 3992"/>
              <a:gd name="T1" fmla="*/ 2147483646 h 202"/>
              <a:gd name="T2" fmla="*/ 2147483646 w 3992"/>
              <a:gd name="T3" fmla="*/ 2147483646 h 202"/>
              <a:gd name="T4" fmla="*/ 2147483646 w 3992"/>
              <a:gd name="T5" fmla="*/ 2147483646 h 202"/>
              <a:gd name="T6" fmla="*/ 2147483646 w 3992"/>
              <a:gd name="T7" fmla="*/ 2147483646 h 202"/>
              <a:gd name="T8" fmla="*/ 2147483646 w 3992"/>
              <a:gd name="T9" fmla="*/ 2147483646 h 202"/>
              <a:gd name="T10" fmla="*/ 2147483646 w 3992"/>
              <a:gd name="T11" fmla="*/ 2147483646 h 202"/>
              <a:gd name="T12" fmla="*/ 2147483646 w 3992"/>
              <a:gd name="T13" fmla="*/ 2147483646 h 202"/>
              <a:gd name="T14" fmla="*/ 2147483646 w 3992"/>
              <a:gd name="T15" fmla="*/ 2147483646 h 202"/>
              <a:gd name="T16" fmla="*/ 2147483646 w 3992"/>
              <a:gd name="T17" fmla="*/ 2147483646 h 202"/>
              <a:gd name="T18" fmla="*/ 2147483646 w 3992"/>
              <a:gd name="T19" fmla="*/ 2147483646 h 202"/>
              <a:gd name="T20" fmla="*/ 2147483646 w 3992"/>
              <a:gd name="T21" fmla="*/ 2147483646 h 202"/>
              <a:gd name="T22" fmla="*/ 2147483646 w 3992"/>
              <a:gd name="T23" fmla="*/ 2147483646 h 202"/>
              <a:gd name="T24" fmla="*/ 2147483646 w 3992"/>
              <a:gd name="T25" fmla="*/ 2147483646 h 202"/>
              <a:gd name="T26" fmla="*/ 2147483646 w 3992"/>
              <a:gd name="T27" fmla="*/ 2147483646 h 202"/>
              <a:gd name="T28" fmla="*/ 2147483646 w 3992"/>
              <a:gd name="T29" fmla="*/ 2147483646 h 202"/>
              <a:gd name="T30" fmla="*/ 2147483646 w 3992"/>
              <a:gd name="T31" fmla="*/ 2147483646 h 202"/>
              <a:gd name="T32" fmla="*/ 2147483646 w 3992"/>
              <a:gd name="T33" fmla="*/ 2147483646 h 202"/>
              <a:gd name="T34" fmla="*/ 2147483646 w 3992"/>
              <a:gd name="T35" fmla="*/ 2147483646 h 202"/>
              <a:gd name="T36" fmla="*/ 2147483646 w 3992"/>
              <a:gd name="T37" fmla="*/ 2147483646 h 202"/>
              <a:gd name="T38" fmla="*/ 2147483646 w 3992"/>
              <a:gd name="T39" fmla="*/ 2147483646 h 202"/>
              <a:gd name="T40" fmla="*/ 2147483646 w 3992"/>
              <a:gd name="T41" fmla="*/ 2147483646 h 202"/>
              <a:gd name="T42" fmla="*/ 2147483646 w 3992"/>
              <a:gd name="T43" fmla="*/ 2147483646 h 202"/>
              <a:gd name="T44" fmla="*/ 2147483646 w 3992"/>
              <a:gd name="T45" fmla="*/ 2147483646 h 202"/>
              <a:gd name="T46" fmla="*/ 2147483646 w 3992"/>
              <a:gd name="T47" fmla="*/ 2147483646 h 202"/>
              <a:gd name="T48" fmla="*/ 2147483646 w 3992"/>
              <a:gd name="T49" fmla="*/ 2147483646 h 202"/>
              <a:gd name="T50" fmla="*/ 2147483646 w 3992"/>
              <a:gd name="T51" fmla="*/ 2147483646 h 202"/>
              <a:gd name="T52" fmla="*/ 2147483646 w 3992"/>
              <a:gd name="T53" fmla="*/ 2147483646 h 202"/>
              <a:gd name="T54" fmla="*/ 2147483646 w 3992"/>
              <a:gd name="T55" fmla="*/ 2147483646 h 202"/>
              <a:gd name="T56" fmla="*/ 2147483646 w 3992"/>
              <a:gd name="T57" fmla="*/ 2147483646 h 202"/>
              <a:gd name="T58" fmla="*/ 2147483646 w 3992"/>
              <a:gd name="T59" fmla="*/ 2147483646 h 202"/>
              <a:gd name="T60" fmla="*/ 2147483646 w 3992"/>
              <a:gd name="T61" fmla="*/ 2147483646 h 202"/>
              <a:gd name="T62" fmla="*/ 2147483646 w 3992"/>
              <a:gd name="T63" fmla="*/ 2147483646 h 202"/>
              <a:gd name="T64" fmla="*/ 2147483646 w 3992"/>
              <a:gd name="T65" fmla="*/ 2147483646 h 202"/>
              <a:gd name="T66" fmla="*/ 2147483646 w 3992"/>
              <a:gd name="T67" fmla="*/ 2147483646 h 202"/>
              <a:gd name="T68" fmla="*/ 2147483646 w 3992"/>
              <a:gd name="T69" fmla="*/ 2147483646 h 202"/>
              <a:gd name="T70" fmla="*/ 2147483646 w 3992"/>
              <a:gd name="T71" fmla="*/ 2147483646 h 202"/>
              <a:gd name="T72" fmla="*/ 2147483646 w 3992"/>
              <a:gd name="T73" fmla="*/ 2147483646 h 202"/>
              <a:gd name="T74" fmla="*/ 2147483646 w 3992"/>
              <a:gd name="T75" fmla="*/ 2147483646 h 202"/>
              <a:gd name="T76" fmla="*/ 2147483646 w 3992"/>
              <a:gd name="T77" fmla="*/ 2147483646 h 202"/>
              <a:gd name="T78" fmla="*/ 2147483646 w 3992"/>
              <a:gd name="T79" fmla="*/ 2147483646 h 202"/>
              <a:gd name="T80" fmla="*/ 2147483646 w 3992"/>
              <a:gd name="T81" fmla="*/ 2147483646 h 202"/>
              <a:gd name="T82" fmla="*/ 2147483646 w 3992"/>
              <a:gd name="T83" fmla="*/ 2147483646 h 202"/>
              <a:gd name="T84" fmla="*/ 2147483646 w 3992"/>
              <a:gd name="T85" fmla="*/ 2147483646 h 202"/>
              <a:gd name="T86" fmla="*/ 2147483646 w 3992"/>
              <a:gd name="T87" fmla="*/ 2147483646 h 202"/>
              <a:gd name="T88" fmla="*/ 2147483646 w 3992"/>
              <a:gd name="T89" fmla="*/ 2147483646 h 202"/>
              <a:gd name="T90" fmla="*/ 2147483646 w 3992"/>
              <a:gd name="T91" fmla="*/ 2147483646 h 202"/>
              <a:gd name="T92" fmla="*/ 2147483646 w 3992"/>
              <a:gd name="T93" fmla="*/ 2147483646 h 202"/>
              <a:gd name="T94" fmla="*/ 2147483646 w 3992"/>
              <a:gd name="T95" fmla="*/ 2147483646 h 202"/>
              <a:gd name="T96" fmla="*/ 2147483646 w 3992"/>
              <a:gd name="T97" fmla="*/ 2147483646 h 202"/>
              <a:gd name="T98" fmla="*/ 2147483646 w 3992"/>
              <a:gd name="T99" fmla="*/ 2147483646 h 202"/>
              <a:gd name="T100" fmla="*/ 2147483646 w 3992"/>
              <a:gd name="T101" fmla="*/ 2147483646 h 202"/>
              <a:gd name="T102" fmla="*/ 2147483646 w 3992"/>
              <a:gd name="T103" fmla="*/ 2147483646 h 202"/>
              <a:gd name="T104" fmla="*/ 2147483646 w 3992"/>
              <a:gd name="T105" fmla="*/ 2147483646 h 202"/>
              <a:gd name="T106" fmla="*/ 2147483646 w 3992"/>
              <a:gd name="T107" fmla="*/ 2147483646 h 202"/>
              <a:gd name="T108" fmla="*/ 2147483646 w 3992"/>
              <a:gd name="T109" fmla="*/ 2147483646 h 202"/>
              <a:gd name="T110" fmla="*/ 2147483646 w 3992"/>
              <a:gd name="T111" fmla="*/ 2147483646 h 202"/>
              <a:gd name="T112" fmla="*/ 2147483646 w 3992"/>
              <a:gd name="T113" fmla="*/ 2147483646 h 202"/>
              <a:gd name="T114" fmla="*/ 2147483646 w 3992"/>
              <a:gd name="T115" fmla="*/ 2147483646 h 202"/>
              <a:gd name="T116" fmla="*/ 2147483646 w 3992"/>
              <a:gd name="T117" fmla="*/ 2147483646 h 202"/>
              <a:gd name="T118" fmla="*/ 2147483646 w 3992"/>
              <a:gd name="T119" fmla="*/ 0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92"/>
              <a:gd name="T181" fmla="*/ 0 h 202"/>
              <a:gd name="T182" fmla="*/ 3992 w 3992"/>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92" h="202">
                <a:moveTo>
                  <a:pt x="0" y="202"/>
                </a:moveTo>
                <a:lnTo>
                  <a:pt x="0" y="200"/>
                </a:lnTo>
                <a:lnTo>
                  <a:pt x="32" y="200"/>
                </a:lnTo>
                <a:lnTo>
                  <a:pt x="32" y="197"/>
                </a:lnTo>
                <a:lnTo>
                  <a:pt x="63" y="197"/>
                </a:lnTo>
                <a:lnTo>
                  <a:pt x="63" y="194"/>
                </a:lnTo>
                <a:lnTo>
                  <a:pt x="89" y="194"/>
                </a:lnTo>
                <a:lnTo>
                  <a:pt x="89" y="191"/>
                </a:lnTo>
                <a:lnTo>
                  <a:pt x="143" y="191"/>
                </a:lnTo>
                <a:lnTo>
                  <a:pt x="143" y="188"/>
                </a:lnTo>
                <a:lnTo>
                  <a:pt x="157" y="188"/>
                </a:lnTo>
                <a:lnTo>
                  <a:pt x="157" y="182"/>
                </a:lnTo>
                <a:lnTo>
                  <a:pt x="189" y="182"/>
                </a:lnTo>
                <a:lnTo>
                  <a:pt x="189" y="180"/>
                </a:lnTo>
                <a:lnTo>
                  <a:pt x="275" y="180"/>
                </a:lnTo>
                <a:lnTo>
                  <a:pt x="275" y="177"/>
                </a:lnTo>
                <a:lnTo>
                  <a:pt x="315" y="177"/>
                </a:lnTo>
                <a:lnTo>
                  <a:pt x="315" y="174"/>
                </a:lnTo>
                <a:lnTo>
                  <a:pt x="360" y="174"/>
                </a:lnTo>
                <a:lnTo>
                  <a:pt x="389" y="174"/>
                </a:lnTo>
                <a:lnTo>
                  <a:pt x="389" y="168"/>
                </a:lnTo>
                <a:lnTo>
                  <a:pt x="412" y="168"/>
                </a:lnTo>
                <a:lnTo>
                  <a:pt x="412" y="165"/>
                </a:lnTo>
                <a:lnTo>
                  <a:pt x="449" y="165"/>
                </a:lnTo>
                <a:lnTo>
                  <a:pt x="449" y="163"/>
                </a:lnTo>
                <a:lnTo>
                  <a:pt x="472" y="163"/>
                </a:lnTo>
                <a:lnTo>
                  <a:pt x="472" y="160"/>
                </a:lnTo>
                <a:lnTo>
                  <a:pt x="509" y="160"/>
                </a:lnTo>
                <a:lnTo>
                  <a:pt x="611" y="160"/>
                </a:lnTo>
                <a:lnTo>
                  <a:pt x="611" y="157"/>
                </a:lnTo>
                <a:lnTo>
                  <a:pt x="640" y="157"/>
                </a:lnTo>
                <a:lnTo>
                  <a:pt x="640" y="154"/>
                </a:lnTo>
                <a:lnTo>
                  <a:pt x="671" y="154"/>
                </a:lnTo>
                <a:lnTo>
                  <a:pt x="671" y="151"/>
                </a:lnTo>
                <a:lnTo>
                  <a:pt x="754" y="151"/>
                </a:lnTo>
                <a:lnTo>
                  <a:pt x="754" y="148"/>
                </a:lnTo>
                <a:lnTo>
                  <a:pt x="851" y="148"/>
                </a:lnTo>
                <a:lnTo>
                  <a:pt x="851" y="143"/>
                </a:lnTo>
                <a:lnTo>
                  <a:pt x="908" y="143"/>
                </a:lnTo>
                <a:lnTo>
                  <a:pt x="908" y="140"/>
                </a:lnTo>
                <a:lnTo>
                  <a:pt x="974" y="140"/>
                </a:lnTo>
                <a:lnTo>
                  <a:pt x="974" y="134"/>
                </a:lnTo>
                <a:lnTo>
                  <a:pt x="1005" y="134"/>
                </a:lnTo>
                <a:lnTo>
                  <a:pt x="1005" y="131"/>
                </a:lnTo>
                <a:lnTo>
                  <a:pt x="1100" y="131"/>
                </a:lnTo>
                <a:lnTo>
                  <a:pt x="1100" y="128"/>
                </a:lnTo>
                <a:lnTo>
                  <a:pt x="1145" y="128"/>
                </a:lnTo>
                <a:lnTo>
                  <a:pt x="1145" y="125"/>
                </a:lnTo>
                <a:lnTo>
                  <a:pt x="1171" y="125"/>
                </a:lnTo>
                <a:lnTo>
                  <a:pt x="1171" y="123"/>
                </a:lnTo>
                <a:lnTo>
                  <a:pt x="1259" y="123"/>
                </a:lnTo>
                <a:lnTo>
                  <a:pt x="1259" y="120"/>
                </a:lnTo>
                <a:lnTo>
                  <a:pt x="1291" y="120"/>
                </a:lnTo>
                <a:lnTo>
                  <a:pt x="1291" y="117"/>
                </a:lnTo>
                <a:lnTo>
                  <a:pt x="1422" y="117"/>
                </a:lnTo>
                <a:lnTo>
                  <a:pt x="1422" y="114"/>
                </a:lnTo>
                <a:lnTo>
                  <a:pt x="1476" y="114"/>
                </a:lnTo>
                <a:lnTo>
                  <a:pt x="1476" y="111"/>
                </a:lnTo>
                <a:lnTo>
                  <a:pt x="1568" y="111"/>
                </a:lnTo>
                <a:lnTo>
                  <a:pt x="1568" y="105"/>
                </a:lnTo>
                <a:lnTo>
                  <a:pt x="1611" y="105"/>
                </a:lnTo>
                <a:lnTo>
                  <a:pt x="1611" y="100"/>
                </a:lnTo>
                <a:lnTo>
                  <a:pt x="1659" y="100"/>
                </a:lnTo>
                <a:lnTo>
                  <a:pt x="1659" y="97"/>
                </a:lnTo>
                <a:lnTo>
                  <a:pt x="1693" y="97"/>
                </a:lnTo>
                <a:lnTo>
                  <a:pt x="1693" y="94"/>
                </a:lnTo>
                <a:lnTo>
                  <a:pt x="1716" y="94"/>
                </a:lnTo>
                <a:lnTo>
                  <a:pt x="1716" y="91"/>
                </a:lnTo>
                <a:lnTo>
                  <a:pt x="1742" y="91"/>
                </a:lnTo>
                <a:lnTo>
                  <a:pt x="1742" y="88"/>
                </a:lnTo>
                <a:lnTo>
                  <a:pt x="1759" y="88"/>
                </a:lnTo>
                <a:lnTo>
                  <a:pt x="1759" y="85"/>
                </a:lnTo>
                <a:lnTo>
                  <a:pt x="1842" y="85"/>
                </a:lnTo>
                <a:lnTo>
                  <a:pt x="1842" y="83"/>
                </a:lnTo>
                <a:lnTo>
                  <a:pt x="1945" y="83"/>
                </a:lnTo>
                <a:lnTo>
                  <a:pt x="1945" y="77"/>
                </a:lnTo>
                <a:lnTo>
                  <a:pt x="1979" y="77"/>
                </a:lnTo>
                <a:lnTo>
                  <a:pt x="1979" y="74"/>
                </a:lnTo>
                <a:lnTo>
                  <a:pt x="2065" y="74"/>
                </a:lnTo>
                <a:lnTo>
                  <a:pt x="2065" y="71"/>
                </a:lnTo>
                <a:lnTo>
                  <a:pt x="2227" y="71"/>
                </a:lnTo>
                <a:lnTo>
                  <a:pt x="2227" y="68"/>
                </a:lnTo>
                <a:lnTo>
                  <a:pt x="2284" y="68"/>
                </a:lnTo>
                <a:lnTo>
                  <a:pt x="2284" y="65"/>
                </a:lnTo>
                <a:lnTo>
                  <a:pt x="2327" y="65"/>
                </a:lnTo>
                <a:lnTo>
                  <a:pt x="2327" y="60"/>
                </a:lnTo>
                <a:lnTo>
                  <a:pt x="2381" y="60"/>
                </a:lnTo>
                <a:lnTo>
                  <a:pt x="2381" y="54"/>
                </a:lnTo>
                <a:lnTo>
                  <a:pt x="2487" y="54"/>
                </a:lnTo>
                <a:lnTo>
                  <a:pt x="2487" y="51"/>
                </a:lnTo>
                <a:lnTo>
                  <a:pt x="2624" y="51"/>
                </a:lnTo>
                <a:lnTo>
                  <a:pt x="2624" y="45"/>
                </a:lnTo>
                <a:lnTo>
                  <a:pt x="2667" y="45"/>
                </a:lnTo>
                <a:lnTo>
                  <a:pt x="2667" y="43"/>
                </a:lnTo>
                <a:lnTo>
                  <a:pt x="2733" y="43"/>
                </a:lnTo>
                <a:lnTo>
                  <a:pt x="2733" y="40"/>
                </a:lnTo>
                <a:lnTo>
                  <a:pt x="2807" y="40"/>
                </a:lnTo>
                <a:lnTo>
                  <a:pt x="2807" y="34"/>
                </a:lnTo>
                <a:lnTo>
                  <a:pt x="2927" y="34"/>
                </a:lnTo>
                <a:lnTo>
                  <a:pt x="2927" y="28"/>
                </a:lnTo>
                <a:lnTo>
                  <a:pt x="2978" y="28"/>
                </a:lnTo>
                <a:lnTo>
                  <a:pt x="2978" y="26"/>
                </a:lnTo>
                <a:lnTo>
                  <a:pt x="3124" y="26"/>
                </a:lnTo>
                <a:lnTo>
                  <a:pt x="3124" y="23"/>
                </a:lnTo>
                <a:lnTo>
                  <a:pt x="3209" y="23"/>
                </a:lnTo>
                <a:lnTo>
                  <a:pt x="3209" y="20"/>
                </a:lnTo>
                <a:lnTo>
                  <a:pt x="3289" y="20"/>
                </a:lnTo>
                <a:lnTo>
                  <a:pt x="3289" y="17"/>
                </a:lnTo>
                <a:lnTo>
                  <a:pt x="3383" y="17"/>
                </a:lnTo>
                <a:lnTo>
                  <a:pt x="3383" y="14"/>
                </a:lnTo>
                <a:lnTo>
                  <a:pt x="3418" y="14"/>
                </a:lnTo>
                <a:lnTo>
                  <a:pt x="3418" y="11"/>
                </a:lnTo>
                <a:lnTo>
                  <a:pt x="3446" y="11"/>
                </a:lnTo>
                <a:lnTo>
                  <a:pt x="3446" y="8"/>
                </a:lnTo>
                <a:lnTo>
                  <a:pt x="3797" y="8"/>
                </a:lnTo>
                <a:lnTo>
                  <a:pt x="3797" y="6"/>
                </a:lnTo>
                <a:lnTo>
                  <a:pt x="3815" y="6"/>
                </a:lnTo>
                <a:lnTo>
                  <a:pt x="3815" y="0"/>
                </a:lnTo>
                <a:lnTo>
                  <a:pt x="3992" y="0"/>
                </a:lnTo>
              </a:path>
            </a:pathLst>
          </a:cu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62821" name="Freeform 8"/>
          <p:cNvSpPr>
            <a:spLocks/>
          </p:cNvSpPr>
          <p:nvPr/>
        </p:nvSpPr>
        <p:spPr bwMode="auto">
          <a:xfrm>
            <a:off x="2130425" y="5097463"/>
            <a:ext cx="6399213" cy="46037"/>
          </a:xfrm>
          <a:custGeom>
            <a:avLst/>
            <a:gdLst>
              <a:gd name="T0" fmla="*/ 0 w 3974"/>
              <a:gd name="T1" fmla="*/ 2147483646 h 39"/>
              <a:gd name="T2" fmla="*/ 0 w 3974"/>
              <a:gd name="T3" fmla="*/ 2147483646 h 39"/>
              <a:gd name="T4" fmla="*/ 2147483646 w 3974"/>
              <a:gd name="T5" fmla="*/ 2147483646 h 39"/>
              <a:gd name="T6" fmla="*/ 2147483646 w 3974"/>
              <a:gd name="T7" fmla="*/ 2147483646 h 39"/>
              <a:gd name="T8" fmla="*/ 2147483646 w 3974"/>
              <a:gd name="T9" fmla="*/ 2147483646 h 39"/>
              <a:gd name="T10" fmla="*/ 2147483646 w 3974"/>
              <a:gd name="T11" fmla="*/ 2147483646 h 39"/>
              <a:gd name="T12" fmla="*/ 2147483646 w 3974"/>
              <a:gd name="T13" fmla="*/ 2147483646 h 39"/>
              <a:gd name="T14" fmla="*/ 2147483646 w 3974"/>
              <a:gd name="T15" fmla="*/ 2147483646 h 39"/>
              <a:gd name="T16" fmla="*/ 2147483646 w 3974"/>
              <a:gd name="T17" fmla="*/ 2147483646 h 39"/>
              <a:gd name="T18" fmla="*/ 2147483646 w 3974"/>
              <a:gd name="T19" fmla="*/ 2147483646 h 39"/>
              <a:gd name="T20" fmla="*/ 2147483646 w 3974"/>
              <a:gd name="T21" fmla="*/ 2147483646 h 39"/>
              <a:gd name="T22" fmla="*/ 2147483646 w 3974"/>
              <a:gd name="T23" fmla="*/ 2147483646 h 39"/>
              <a:gd name="T24" fmla="*/ 2147483646 w 3974"/>
              <a:gd name="T25" fmla="*/ 2147483646 h 39"/>
              <a:gd name="T26" fmla="*/ 2147483646 w 3974"/>
              <a:gd name="T27" fmla="*/ 2147483646 h 39"/>
              <a:gd name="T28" fmla="*/ 2147483646 w 3974"/>
              <a:gd name="T29" fmla="*/ 2147483646 h 39"/>
              <a:gd name="T30" fmla="*/ 2147483646 w 3974"/>
              <a:gd name="T31" fmla="*/ 2147483646 h 39"/>
              <a:gd name="T32" fmla="*/ 2147483646 w 3974"/>
              <a:gd name="T33" fmla="*/ 2147483646 h 39"/>
              <a:gd name="T34" fmla="*/ 2147483646 w 3974"/>
              <a:gd name="T35" fmla="*/ 2147483646 h 39"/>
              <a:gd name="T36" fmla="*/ 2147483646 w 3974"/>
              <a:gd name="T37" fmla="*/ 2147483646 h 39"/>
              <a:gd name="T38" fmla="*/ 2147483646 w 3974"/>
              <a:gd name="T39" fmla="*/ 2147483646 h 39"/>
              <a:gd name="T40" fmla="*/ 2147483646 w 3974"/>
              <a:gd name="T41" fmla="*/ 2147483646 h 39"/>
              <a:gd name="T42" fmla="*/ 2147483646 w 3974"/>
              <a:gd name="T43" fmla="*/ 2147483646 h 39"/>
              <a:gd name="T44" fmla="*/ 2147483646 w 3974"/>
              <a:gd name="T45" fmla="*/ 2147483646 h 39"/>
              <a:gd name="T46" fmla="*/ 2147483646 w 3974"/>
              <a:gd name="T47" fmla="*/ 2147483646 h 39"/>
              <a:gd name="T48" fmla="*/ 2147483646 w 3974"/>
              <a:gd name="T49" fmla="*/ 2147483646 h 39"/>
              <a:gd name="T50" fmla="*/ 2147483646 w 3974"/>
              <a:gd name="T51" fmla="*/ 2147483646 h 39"/>
              <a:gd name="T52" fmla="*/ 2147483646 w 3974"/>
              <a:gd name="T53" fmla="*/ 2147483646 h 39"/>
              <a:gd name="T54" fmla="*/ 2147483646 w 3974"/>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74"/>
              <a:gd name="T85" fmla="*/ 0 h 39"/>
              <a:gd name="T86" fmla="*/ 3974 w 3974"/>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74" h="39">
                <a:moveTo>
                  <a:pt x="0" y="39"/>
                </a:moveTo>
                <a:lnTo>
                  <a:pt x="0" y="37"/>
                </a:lnTo>
                <a:lnTo>
                  <a:pt x="274" y="37"/>
                </a:lnTo>
                <a:lnTo>
                  <a:pt x="274" y="34"/>
                </a:lnTo>
                <a:lnTo>
                  <a:pt x="443" y="34"/>
                </a:lnTo>
                <a:lnTo>
                  <a:pt x="443" y="31"/>
                </a:lnTo>
                <a:lnTo>
                  <a:pt x="626" y="31"/>
                </a:lnTo>
                <a:lnTo>
                  <a:pt x="626" y="28"/>
                </a:lnTo>
                <a:lnTo>
                  <a:pt x="982" y="28"/>
                </a:lnTo>
                <a:lnTo>
                  <a:pt x="982" y="25"/>
                </a:lnTo>
                <a:lnTo>
                  <a:pt x="1388" y="25"/>
                </a:lnTo>
                <a:lnTo>
                  <a:pt x="1388" y="22"/>
                </a:lnTo>
                <a:lnTo>
                  <a:pt x="1491" y="22"/>
                </a:lnTo>
                <a:lnTo>
                  <a:pt x="1491" y="19"/>
                </a:lnTo>
                <a:lnTo>
                  <a:pt x="1522" y="19"/>
                </a:lnTo>
                <a:lnTo>
                  <a:pt x="1522" y="17"/>
                </a:lnTo>
                <a:lnTo>
                  <a:pt x="1865" y="17"/>
                </a:lnTo>
                <a:lnTo>
                  <a:pt x="1865" y="14"/>
                </a:lnTo>
                <a:lnTo>
                  <a:pt x="2207" y="14"/>
                </a:lnTo>
                <a:lnTo>
                  <a:pt x="2207" y="11"/>
                </a:lnTo>
                <a:lnTo>
                  <a:pt x="3035" y="11"/>
                </a:lnTo>
                <a:lnTo>
                  <a:pt x="3518" y="11"/>
                </a:lnTo>
                <a:lnTo>
                  <a:pt x="3518" y="8"/>
                </a:lnTo>
                <a:lnTo>
                  <a:pt x="3832" y="8"/>
                </a:lnTo>
                <a:lnTo>
                  <a:pt x="3832" y="5"/>
                </a:lnTo>
                <a:lnTo>
                  <a:pt x="3974" y="5"/>
                </a:lnTo>
                <a:lnTo>
                  <a:pt x="3974" y="0"/>
                </a:lnTo>
              </a:path>
            </a:pathLst>
          </a:custGeom>
          <a:noFill/>
          <a:ln w="381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62822" name="Freeform 9"/>
          <p:cNvSpPr>
            <a:spLocks/>
          </p:cNvSpPr>
          <p:nvPr/>
        </p:nvSpPr>
        <p:spPr bwMode="auto">
          <a:xfrm>
            <a:off x="1922463" y="5097463"/>
            <a:ext cx="6521450" cy="61912"/>
          </a:xfrm>
          <a:custGeom>
            <a:avLst/>
            <a:gdLst>
              <a:gd name="T0" fmla="*/ 0 w 4108"/>
              <a:gd name="T1" fmla="*/ 2147483646 h 39"/>
              <a:gd name="T2" fmla="*/ 2147483646 w 4108"/>
              <a:gd name="T3" fmla="*/ 2147483646 h 39"/>
              <a:gd name="T4" fmla="*/ 2147483646 w 4108"/>
              <a:gd name="T5" fmla="*/ 2147483646 h 39"/>
              <a:gd name="T6" fmla="*/ 2147483646 w 4108"/>
              <a:gd name="T7" fmla="*/ 2147483646 h 39"/>
              <a:gd name="T8" fmla="*/ 2147483646 w 4108"/>
              <a:gd name="T9" fmla="*/ 2147483646 h 39"/>
              <a:gd name="T10" fmla="*/ 2147483646 w 4108"/>
              <a:gd name="T11" fmla="*/ 2147483646 h 39"/>
              <a:gd name="T12" fmla="*/ 2147483646 w 4108"/>
              <a:gd name="T13" fmla="*/ 2147483646 h 39"/>
              <a:gd name="T14" fmla="*/ 2147483646 w 4108"/>
              <a:gd name="T15" fmla="*/ 2147483646 h 39"/>
              <a:gd name="T16" fmla="*/ 2147483646 w 4108"/>
              <a:gd name="T17" fmla="*/ 2147483646 h 39"/>
              <a:gd name="T18" fmla="*/ 2147483646 w 4108"/>
              <a:gd name="T19" fmla="*/ 2147483646 h 39"/>
              <a:gd name="T20" fmla="*/ 2147483646 w 4108"/>
              <a:gd name="T21" fmla="*/ 2147483646 h 39"/>
              <a:gd name="T22" fmla="*/ 2147483646 w 4108"/>
              <a:gd name="T23" fmla="*/ 2147483646 h 39"/>
              <a:gd name="T24" fmla="*/ 2147483646 w 4108"/>
              <a:gd name="T25" fmla="*/ 2147483646 h 39"/>
              <a:gd name="T26" fmla="*/ 2147483646 w 4108"/>
              <a:gd name="T27" fmla="*/ 2147483646 h 39"/>
              <a:gd name="T28" fmla="*/ 2147483646 w 4108"/>
              <a:gd name="T29" fmla="*/ 2147483646 h 39"/>
              <a:gd name="T30" fmla="*/ 2147483646 w 4108"/>
              <a:gd name="T31" fmla="*/ 2147483646 h 39"/>
              <a:gd name="T32" fmla="*/ 2147483646 w 4108"/>
              <a:gd name="T33" fmla="*/ 2147483646 h 39"/>
              <a:gd name="T34" fmla="*/ 2147483646 w 4108"/>
              <a:gd name="T35" fmla="*/ 2147483646 h 39"/>
              <a:gd name="T36" fmla="*/ 2147483646 w 4108"/>
              <a:gd name="T37" fmla="*/ 2147483646 h 39"/>
              <a:gd name="T38" fmla="*/ 2147483646 w 4108"/>
              <a:gd name="T39" fmla="*/ 2147483646 h 39"/>
              <a:gd name="T40" fmla="*/ 2147483646 w 4108"/>
              <a:gd name="T41" fmla="*/ 2147483646 h 39"/>
              <a:gd name="T42" fmla="*/ 2147483646 w 4108"/>
              <a:gd name="T43" fmla="*/ 2147483646 h 39"/>
              <a:gd name="T44" fmla="*/ 2147483646 w 4108"/>
              <a:gd name="T45" fmla="*/ 2147483646 h 39"/>
              <a:gd name="T46" fmla="*/ 2147483646 w 4108"/>
              <a:gd name="T47" fmla="*/ 2147483646 h 39"/>
              <a:gd name="T48" fmla="*/ 2147483646 w 4108"/>
              <a:gd name="T49" fmla="*/ 2147483646 h 39"/>
              <a:gd name="T50" fmla="*/ 2147483646 w 4108"/>
              <a:gd name="T51" fmla="*/ 2147483646 h 39"/>
              <a:gd name="T52" fmla="*/ 2147483646 w 4108"/>
              <a:gd name="T53" fmla="*/ 2147483646 h 39"/>
              <a:gd name="T54" fmla="*/ 2147483646 w 4108"/>
              <a:gd name="T55" fmla="*/ 2147483646 h 39"/>
              <a:gd name="T56" fmla="*/ 2147483646 w 4108"/>
              <a:gd name="T57" fmla="*/ 0 h 39"/>
              <a:gd name="T58" fmla="*/ 2147483646 w 4108"/>
              <a:gd name="T59" fmla="*/ 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08"/>
              <a:gd name="T91" fmla="*/ 0 h 39"/>
              <a:gd name="T92" fmla="*/ 4108 w 410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08" h="39">
                <a:moveTo>
                  <a:pt x="0" y="39"/>
                </a:moveTo>
                <a:lnTo>
                  <a:pt x="939" y="39"/>
                </a:lnTo>
                <a:lnTo>
                  <a:pt x="939" y="37"/>
                </a:lnTo>
                <a:lnTo>
                  <a:pt x="1025" y="37"/>
                </a:lnTo>
                <a:lnTo>
                  <a:pt x="1025" y="34"/>
                </a:lnTo>
                <a:lnTo>
                  <a:pt x="1053" y="34"/>
                </a:lnTo>
                <a:lnTo>
                  <a:pt x="1053" y="31"/>
                </a:lnTo>
                <a:lnTo>
                  <a:pt x="1550" y="31"/>
                </a:lnTo>
                <a:lnTo>
                  <a:pt x="1550" y="28"/>
                </a:lnTo>
                <a:lnTo>
                  <a:pt x="1784" y="28"/>
                </a:lnTo>
                <a:lnTo>
                  <a:pt x="1784" y="25"/>
                </a:lnTo>
                <a:lnTo>
                  <a:pt x="1824" y="25"/>
                </a:lnTo>
                <a:lnTo>
                  <a:pt x="1824" y="22"/>
                </a:lnTo>
                <a:lnTo>
                  <a:pt x="3086" y="22"/>
                </a:lnTo>
                <a:lnTo>
                  <a:pt x="3086" y="19"/>
                </a:lnTo>
                <a:lnTo>
                  <a:pt x="3098" y="19"/>
                </a:lnTo>
                <a:lnTo>
                  <a:pt x="3098" y="17"/>
                </a:lnTo>
                <a:lnTo>
                  <a:pt x="3297" y="17"/>
                </a:lnTo>
                <a:lnTo>
                  <a:pt x="3297" y="14"/>
                </a:lnTo>
                <a:lnTo>
                  <a:pt x="3520" y="14"/>
                </a:lnTo>
                <a:lnTo>
                  <a:pt x="3520" y="11"/>
                </a:lnTo>
                <a:lnTo>
                  <a:pt x="3700" y="11"/>
                </a:lnTo>
                <a:lnTo>
                  <a:pt x="3700" y="8"/>
                </a:lnTo>
                <a:lnTo>
                  <a:pt x="3757" y="8"/>
                </a:lnTo>
                <a:lnTo>
                  <a:pt x="3757" y="5"/>
                </a:lnTo>
                <a:lnTo>
                  <a:pt x="3823" y="5"/>
                </a:lnTo>
                <a:lnTo>
                  <a:pt x="3823" y="2"/>
                </a:lnTo>
                <a:lnTo>
                  <a:pt x="4048" y="2"/>
                </a:lnTo>
                <a:lnTo>
                  <a:pt x="4048" y="0"/>
                </a:lnTo>
                <a:lnTo>
                  <a:pt x="4108" y="0"/>
                </a:lnTo>
              </a:path>
            </a:pathLst>
          </a:cu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cxnSp>
        <p:nvCxnSpPr>
          <p:cNvPr id="162823" name="Straight Connector 6"/>
          <p:cNvCxnSpPr>
            <a:cxnSpLocks noChangeShapeType="1"/>
          </p:cNvCxnSpPr>
          <p:nvPr/>
        </p:nvCxnSpPr>
        <p:spPr bwMode="auto">
          <a:xfrm>
            <a:off x="1884363" y="1503363"/>
            <a:ext cx="0" cy="36337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62824" name="Straight Connector 8"/>
          <p:cNvCxnSpPr>
            <a:cxnSpLocks noChangeShapeType="1"/>
          </p:cNvCxnSpPr>
          <p:nvPr/>
        </p:nvCxnSpPr>
        <p:spPr bwMode="auto">
          <a:xfrm>
            <a:off x="1879600" y="5151438"/>
            <a:ext cx="65484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2825" name="Straight Connector 9"/>
          <p:cNvCxnSpPr>
            <a:cxnSpLocks noChangeShapeType="1"/>
          </p:cNvCxnSpPr>
          <p:nvPr/>
        </p:nvCxnSpPr>
        <p:spPr bwMode="auto">
          <a:xfrm>
            <a:off x="1758950" y="514667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26" name="Straight Connector 13"/>
          <p:cNvCxnSpPr>
            <a:cxnSpLocks noChangeShapeType="1"/>
          </p:cNvCxnSpPr>
          <p:nvPr/>
        </p:nvCxnSpPr>
        <p:spPr bwMode="auto">
          <a:xfrm>
            <a:off x="1758950" y="442277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27" name="Straight Connector 14"/>
          <p:cNvCxnSpPr>
            <a:cxnSpLocks noChangeShapeType="1"/>
          </p:cNvCxnSpPr>
          <p:nvPr/>
        </p:nvCxnSpPr>
        <p:spPr bwMode="auto">
          <a:xfrm>
            <a:off x="1758950" y="3695700"/>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28" name="Straight Connector 15"/>
          <p:cNvCxnSpPr>
            <a:cxnSpLocks noChangeShapeType="1"/>
          </p:cNvCxnSpPr>
          <p:nvPr/>
        </p:nvCxnSpPr>
        <p:spPr bwMode="auto">
          <a:xfrm>
            <a:off x="1758950" y="2970213"/>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29" name="Straight Connector 16"/>
          <p:cNvCxnSpPr>
            <a:cxnSpLocks noChangeShapeType="1"/>
          </p:cNvCxnSpPr>
          <p:nvPr/>
        </p:nvCxnSpPr>
        <p:spPr bwMode="auto">
          <a:xfrm>
            <a:off x="1758950" y="2254250"/>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0" name="Straight Connector 17"/>
          <p:cNvCxnSpPr>
            <a:cxnSpLocks noChangeShapeType="1"/>
          </p:cNvCxnSpPr>
          <p:nvPr/>
        </p:nvCxnSpPr>
        <p:spPr bwMode="auto">
          <a:xfrm>
            <a:off x="1758950" y="152717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1" name="Straight Connector 19"/>
          <p:cNvCxnSpPr>
            <a:cxnSpLocks noChangeShapeType="1"/>
          </p:cNvCxnSpPr>
          <p:nvPr/>
        </p:nvCxnSpPr>
        <p:spPr bwMode="auto">
          <a:xfrm rot="-5400000">
            <a:off x="1825625"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2" name="Straight Connector 21"/>
          <p:cNvCxnSpPr>
            <a:cxnSpLocks noChangeShapeType="1"/>
          </p:cNvCxnSpPr>
          <p:nvPr/>
        </p:nvCxnSpPr>
        <p:spPr bwMode="auto">
          <a:xfrm rot="-5400000">
            <a:off x="2371725"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3" name="Straight Connector 22"/>
          <p:cNvCxnSpPr>
            <a:cxnSpLocks noChangeShapeType="1"/>
          </p:cNvCxnSpPr>
          <p:nvPr/>
        </p:nvCxnSpPr>
        <p:spPr bwMode="auto">
          <a:xfrm rot="-5400000">
            <a:off x="29162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4" name="Straight Connector 23"/>
          <p:cNvCxnSpPr>
            <a:cxnSpLocks noChangeShapeType="1"/>
          </p:cNvCxnSpPr>
          <p:nvPr/>
        </p:nvCxnSpPr>
        <p:spPr bwMode="auto">
          <a:xfrm rot="-5400000">
            <a:off x="34623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5" name="Straight Connector 24"/>
          <p:cNvCxnSpPr>
            <a:cxnSpLocks noChangeShapeType="1"/>
          </p:cNvCxnSpPr>
          <p:nvPr/>
        </p:nvCxnSpPr>
        <p:spPr bwMode="auto">
          <a:xfrm rot="-5400000">
            <a:off x="4010025"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6" name="Straight Connector 26"/>
          <p:cNvCxnSpPr>
            <a:cxnSpLocks noChangeShapeType="1"/>
          </p:cNvCxnSpPr>
          <p:nvPr/>
        </p:nvCxnSpPr>
        <p:spPr bwMode="auto">
          <a:xfrm rot="-5400000">
            <a:off x="51006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7" name="Straight Connector 27"/>
          <p:cNvCxnSpPr>
            <a:cxnSpLocks noChangeShapeType="1"/>
          </p:cNvCxnSpPr>
          <p:nvPr/>
        </p:nvCxnSpPr>
        <p:spPr bwMode="auto">
          <a:xfrm rot="-5400000">
            <a:off x="56467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8" name="Straight Connector 28"/>
          <p:cNvCxnSpPr>
            <a:cxnSpLocks noChangeShapeType="1"/>
          </p:cNvCxnSpPr>
          <p:nvPr/>
        </p:nvCxnSpPr>
        <p:spPr bwMode="auto">
          <a:xfrm rot="-5400000">
            <a:off x="6181725"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39" name="Straight Connector 29"/>
          <p:cNvCxnSpPr>
            <a:cxnSpLocks noChangeShapeType="1"/>
          </p:cNvCxnSpPr>
          <p:nvPr/>
        </p:nvCxnSpPr>
        <p:spPr bwMode="auto">
          <a:xfrm rot="-5400000">
            <a:off x="6727825"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40" name="Straight Connector 30"/>
          <p:cNvCxnSpPr>
            <a:cxnSpLocks noChangeShapeType="1"/>
          </p:cNvCxnSpPr>
          <p:nvPr/>
        </p:nvCxnSpPr>
        <p:spPr bwMode="auto">
          <a:xfrm rot="-5400000">
            <a:off x="72723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41" name="Straight Connector 31"/>
          <p:cNvCxnSpPr>
            <a:cxnSpLocks noChangeShapeType="1"/>
          </p:cNvCxnSpPr>
          <p:nvPr/>
        </p:nvCxnSpPr>
        <p:spPr bwMode="auto">
          <a:xfrm rot="-5400000">
            <a:off x="7818438" y="5229225"/>
            <a:ext cx="13335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42" name="Straight Connector 32"/>
          <p:cNvCxnSpPr>
            <a:cxnSpLocks noChangeShapeType="1"/>
          </p:cNvCxnSpPr>
          <p:nvPr/>
        </p:nvCxnSpPr>
        <p:spPr bwMode="auto">
          <a:xfrm rot="-5400000">
            <a:off x="8347075" y="5229225"/>
            <a:ext cx="133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62843" name="TextBox 33"/>
          <p:cNvSpPr txBox="1">
            <a:spLocks noChangeArrowheads="1"/>
          </p:cNvSpPr>
          <p:nvPr/>
        </p:nvSpPr>
        <p:spPr bwMode="auto">
          <a:xfrm>
            <a:off x="1162050" y="13525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100</a:t>
            </a:r>
          </a:p>
        </p:txBody>
      </p:sp>
      <p:sp>
        <p:nvSpPr>
          <p:cNvPr id="162844" name="TextBox 34"/>
          <p:cNvSpPr txBox="1">
            <a:spLocks noChangeArrowheads="1"/>
          </p:cNvSpPr>
          <p:nvPr/>
        </p:nvSpPr>
        <p:spPr bwMode="auto">
          <a:xfrm>
            <a:off x="1162050" y="2085975"/>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80</a:t>
            </a:r>
          </a:p>
        </p:txBody>
      </p:sp>
      <p:sp>
        <p:nvSpPr>
          <p:cNvPr id="162845" name="TextBox 35"/>
          <p:cNvSpPr txBox="1">
            <a:spLocks noChangeArrowheads="1"/>
          </p:cNvSpPr>
          <p:nvPr/>
        </p:nvSpPr>
        <p:spPr bwMode="auto">
          <a:xfrm>
            <a:off x="1162050" y="278130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60</a:t>
            </a:r>
          </a:p>
        </p:txBody>
      </p:sp>
      <p:sp>
        <p:nvSpPr>
          <p:cNvPr id="162846" name="TextBox 36"/>
          <p:cNvSpPr txBox="1">
            <a:spLocks noChangeArrowheads="1"/>
          </p:cNvSpPr>
          <p:nvPr/>
        </p:nvSpPr>
        <p:spPr bwMode="auto">
          <a:xfrm>
            <a:off x="1162050" y="3514725"/>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40</a:t>
            </a:r>
          </a:p>
        </p:txBody>
      </p:sp>
      <p:sp>
        <p:nvSpPr>
          <p:cNvPr id="162847" name="TextBox 37"/>
          <p:cNvSpPr txBox="1">
            <a:spLocks noChangeArrowheads="1"/>
          </p:cNvSpPr>
          <p:nvPr/>
        </p:nvSpPr>
        <p:spPr bwMode="auto">
          <a:xfrm>
            <a:off x="1162050" y="42481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20</a:t>
            </a:r>
          </a:p>
        </p:txBody>
      </p:sp>
      <p:sp>
        <p:nvSpPr>
          <p:cNvPr id="162848" name="TextBox 38"/>
          <p:cNvSpPr txBox="1">
            <a:spLocks noChangeArrowheads="1"/>
          </p:cNvSpPr>
          <p:nvPr/>
        </p:nvSpPr>
        <p:spPr bwMode="auto">
          <a:xfrm>
            <a:off x="1150938" y="4995863"/>
            <a:ext cx="62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800">
                <a:solidFill>
                  <a:schemeClr val="bg1"/>
                </a:solidFill>
              </a:rPr>
              <a:t>0</a:t>
            </a:r>
          </a:p>
        </p:txBody>
      </p:sp>
      <p:sp>
        <p:nvSpPr>
          <p:cNvPr id="162849" name="TextBox 39"/>
          <p:cNvSpPr txBox="1">
            <a:spLocks noChangeArrowheads="1"/>
          </p:cNvSpPr>
          <p:nvPr/>
        </p:nvSpPr>
        <p:spPr bwMode="auto">
          <a:xfrm>
            <a:off x="165735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0</a:t>
            </a:r>
          </a:p>
        </p:txBody>
      </p:sp>
      <p:sp>
        <p:nvSpPr>
          <p:cNvPr id="162850" name="TextBox 40"/>
          <p:cNvSpPr txBox="1">
            <a:spLocks noChangeArrowheads="1"/>
          </p:cNvSpPr>
          <p:nvPr/>
        </p:nvSpPr>
        <p:spPr bwMode="auto">
          <a:xfrm>
            <a:off x="22098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1</a:t>
            </a:r>
          </a:p>
        </p:txBody>
      </p:sp>
      <p:sp>
        <p:nvSpPr>
          <p:cNvPr id="162851" name="TextBox 41"/>
          <p:cNvSpPr txBox="1">
            <a:spLocks noChangeArrowheads="1"/>
          </p:cNvSpPr>
          <p:nvPr/>
        </p:nvSpPr>
        <p:spPr bwMode="auto">
          <a:xfrm>
            <a:off x="27432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2</a:t>
            </a:r>
          </a:p>
        </p:txBody>
      </p:sp>
      <p:sp>
        <p:nvSpPr>
          <p:cNvPr id="162852" name="TextBox 42"/>
          <p:cNvSpPr txBox="1">
            <a:spLocks noChangeArrowheads="1"/>
          </p:cNvSpPr>
          <p:nvPr/>
        </p:nvSpPr>
        <p:spPr bwMode="auto">
          <a:xfrm>
            <a:off x="32766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3</a:t>
            </a:r>
          </a:p>
        </p:txBody>
      </p:sp>
      <p:sp>
        <p:nvSpPr>
          <p:cNvPr id="162853" name="TextBox 43"/>
          <p:cNvSpPr txBox="1">
            <a:spLocks noChangeArrowheads="1"/>
          </p:cNvSpPr>
          <p:nvPr/>
        </p:nvSpPr>
        <p:spPr bwMode="auto">
          <a:xfrm>
            <a:off x="38481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4</a:t>
            </a:r>
          </a:p>
        </p:txBody>
      </p:sp>
      <p:sp>
        <p:nvSpPr>
          <p:cNvPr id="162854" name="TextBox 44"/>
          <p:cNvSpPr txBox="1">
            <a:spLocks noChangeArrowheads="1"/>
          </p:cNvSpPr>
          <p:nvPr/>
        </p:nvSpPr>
        <p:spPr bwMode="auto">
          <a:xfrm>
            <a:off x="4386263"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5</a:t>
            </a:r>
          </a:p>
        </p:txBody>
      </p:sp>
      <p:sp>
        <p:nvSpPr>
          <p:cNvPr id="162855" name="TextBox 45"/>
          <p:cNvSpPr txBox="1">
            <a:spLocks noChangeArrowheads="1"/>
          </p:cNvSpPr>
          <p:nvPr/>
        </p:nvSpPr>
        <p:spPr bwMode="auto">
          <a:xfrm>
            <a:off x="493395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6</a:t>
            </a:r>
          </a:p>
        </p:txBody>
      </p:sp>
      <p:sp>
        <p:nvSpPr>
          <p:cNvPr id="162856" name="TextBox 46"/>
          <p:cNvSpPr txBox="1">
            <a:spLocks noChangeArrowheads="1"/>
          </p:cNvSpPr>
          <p:nvPr/>
        </p:nvSpPr>
        <p:spPr bwMode="auto">
          <a:xfrm>
            <a:off x="54864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7</a:t>
            </a:r>
          </a:p>
        </p:txBody>
      </p:sp>
      <p:sp>
        <p:nvSpPr>
          <p:cNvPr id="162857" name="TextBox 47"/>
          <p:cNvSpPr txBox="1">
            <a:spLocks noChangeArrowheads="1"/>
          </p:cNvSpPr>
          <p:nvPr/>
        </p:nvSpPr>
        <p:spPr bwMode="auto">
          <a:xfrm>
            <a:off x="60198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8</a:t>
            </a:r>
          </a:p>
        </p:txBody>
      </p:sp>
      <p:sp>
        <p:nvSpPr>
          <p:cNvPr id="162858" name="TextBox 48"/>
          <p:cNvSpPr txBox="1">
            <a:spLocks noChangeArrowheads="1"/>
          </p:cNvSpPr>
          <p:nvPr/>
        </p:nvSpPr>
        <p:spPr bwMode="auto">
          <a:xfrm>
            <a:off x="65532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9</a:t>
            </a:r>
          </a:p>
        </p:txBody>
      </p:sp>
      <p:sp>
        <p:nvSpPr>
          <p:cNvPr id="162859" name="TextBox 49"/>
          <p:cNvSpPr txBox="1">
            <a:spLocks noChangeArrowheads="1"/>
          </p:cNvSpPr>
          <p:nvPr/>
        </p:nvSpPr>
        <p:spPr bwMode="auto">
          <a:xfrm>
            <a:off x="7091363"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10</a:t>
            </a:r>
          </a:p>
        </p:txBody>
      </p:sp>
      <p:sp>
        <p:nvSpPr>
          <p:cNvPr id="162860" name="TextBox 50"/>
          <p:cNvSpPr txBox="1">
            <a:spLocks noChangeArrowheads="1"/>
          </p:cNvSpPr>
          <p:nvPr/>
        </p:nvSpPr>
        <p:spPr bwMode="auto">
          <a:xfrm>
            <a:off x="7658100" y="53006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11</a:t>
            </a:r>
          </a:p>
        </p:txBody>
      </p:sp>
      <p:sp>
        <p:nvSpPr>
          <p:cNvPr id="162861" name="TextBox 51"/>
          <p:cNvSpPr txBox="1">
            <a:spLocks noChangeArrowheads="1"/>
          </p:cNvSpPr>
          <p:nvPr/>
        </p:nvSpPr>
        <p:spPr bwMode="auto">
          <a:xfrm>
            <a:off x="8177213" y="5300663"/>
            <a:ext cx="466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12</a:t>
            </a:r>
          </a:p>
        </p:txBody>
      </p:sp>
      <p:sp>
        <p:nvSpPr>
          <p:cNvPr id="162862" name="TextBox 52"/>
          <p:cNvSpPr txBox="1">
            <a:spLocks noChangeArrowheads="1"/>
          </p:cNvSpPr>
          <p:nvPr/>
        </p:nvSpPr>
        <p:spPr bwMode="auto">
          <a:xfrm rot="-5400000">
            <a:off x="-727868" y="2956353"/>
            <a:ext cx="331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dirty="0" err="1">
                <a:solidFill>
                  <a:schemeClr val="bg1"/>
                </a:solidFill>
              </a:rPr>
              <a:t>Taux</a:t>
            </a:r>
            <a:r>
              <a:rPr lang="en-GB" altLang="fr-FR" sz="1800" dirty="0">
                <a:solidFill>
                  <a:schemeClr val="bg1"/>
                </a:solidFill>
              </a:rPr>
              <a:t> </a:t>
            </a:r>
            <a:r>
              <a:rPr lang="en-GB" altLang="fr-FR" sz="1800" dirty="0" err="1">
                <a:solidFill>
                  <a:schemeClr val="bg1"/>
                </a:solidFill>
              </a:rPr>
              <a:t>cumulatif</a:t>
            </a:r>
            <a:r>
              <a:rPr lang="en-GB" altLang="fr-FR" sz="1800" dirty="0">
                <a:solidFill>
                  <a:schemeClr val="bg1"/>
                </a:solidFill>
              </a:rPr>
              <a:t> </a:t>
            </a:r>
            <a:r>
              <a:rPr lang="en-GB" altLang="fr-FR" sz="1800" dirty="0" err="1">
                <a:solidFill>
                  <a:schemeClr val="bg1"/>
                </a:solidFill>
              </a:rPr>
              <a:t>d</a:t>
            </a:r>
            <a:r>
              <a:rPr lang="en-GB" altLang="fr-CA" sz="1800" dirty="0" err="1">
                <a:solidFill>
                  <a:schemeClr val="bg1"/>
                </a:solidFill>
              </a:rPr>
              <a:t>’</a:t>
            </a:r>
            <a:r>
              <a:rPr lang="en-GB" altLang="fr-FR" sz="1800" dirty="0" err="1">
                <a:solidFill>
                  <a:schemeClr val="bg1"/>
                </a:solidFill>
              </a:rPr>
              <a:t>évènements</a:t>
            </a:r>
            <a:r>
              <a:rPr lang="en-GB" altLang="fr-FR" sz="1800" dirty="0">
                <a:solidFill>
                  <a:schemeClr val="bg1"/>
                </a:solidFill>
              </a:rPr>
              <a:t> (%)</a:t>
            </a:r>
          </a:p>
        </p:txBody>
      </p:sp>
      <p:sp>
        <p:nvSpPr>
          <p:cNvPr id="162863" name="TextBox 54"/>
          <p:cNvSpPr txBox="1">
            <a:spLocks noChangeArrowheads="1"/>
          </p:cNvSpPr>
          <p:nvPr/>
        </p:nvSpPr>
        <p:spPr bwMode="auto">
          <a:xfrm>
            <a:off x="4210050" y="5514975"/>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a:solidFill>
                  <a:schemeClr val="bg1"/>
                </a:solidFill>
              </a:rPr>
              <a:t>Mois</a:t>
            </a:r>
          </a:p>
        </p:txBody>
      </p:sp>
      <p:sp>
        <p:nvSpPr>
          <p:cNvPr id="162864" name="TextBox 107"/>
          <p:cNvSpPr txBox="1">
            <a:spLocks noChangeArrowheads="1"/>
          </p:cNvSpPr>
          <p:nvPr/>
        </p:nvSpPr>
        <p:spPr bwMode="auto">
          <a:xfrm>
            <a:off x="1519238" y="5507038"/>
            <a:ext cx="86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200">
                <a:solidFill>
                  <a:srgbClr val="FFFFFF"/>
                </a:solidFill>
              </a:rPr>
              <a:t>Baseline</a:t>
            </a:r>
          </a:p>
          <a:p>
            <a:pPr algn="ctr" eaLnBrk="1" hangingPunct="1">
              <a:lnSpc>
                <a:spcPct val="100000"/>
              </a:lnSpc>
              <a:spcBef>
                <a:spcPct val="0"/>
              </a:spcBef>
              <a:buClrTx/>
              <a:buFontTx/>
              <a:buNone/>
            </a:pPr>
            <a:r>
              <a:rPr lang="en-GB" altLang="fr-FR" sz="1200">
                <a:solidFill>
                  <a:srgbClr val="FFFFFF"/>
                </a:solidFill>
              </a:rPr>
              <a:t>840</a:t>
            </a:r>
          </a:p>
          <a:p>
            <a:pPr algn="ctr" eaLnBrk="1" hangingPunct="1">
              <a:lnSpc>
                <a:spcPct val="100000"/>
              </a:lnSpc>
              <a:spcBef>
                <a:spcPct val="0"/>
              </a:spcBef>
              <a:buClrTx/>
              <a:buFontTx/>
              <a:buNone/>
            </a:pPr>
            <a:r>
              <a:rPr lang="en-GB" altLang="fr-FR" sz="1200">
                <a:solidFill>
                  <a:srgbClr val="FFFFFF"/>
                </a:solidFill>
              </a:rPr>
              <a:t>813</a:t>
            </a:r>
          </a:p>
          <a:p>
            <a:pPr algn="ctr" eaLnBrk="1" hangingPunct="1">
              <a:lnSpc>
                <a:spcPct val="100000"/>
              </a:lnSpc>
              <a:spcBef>
                <a:spcPct val="0"/>
              </a:spcBef>
              <a:buClrTx/>
              <a:buFontTx/>
              <a:buNone/>
            </a:pPr>
            <a:r>
              <a:rPr lang="en-GB" altLang="fr-FR" sz="1200">
                <a:solidFill>
                  <a:srgbClr val="FFFFFF"/>
                </a:solidFill>
              </a:rPr>
              <a:t>826</a:t>
            </a:r>
          </a:p>
          <a:p>
            <a:pPr algn="ctr" eaLnBrk="1" hangingPunct="1">
              <a:lnSpc>
                <a:spcPct val="100000"/>
              </a:lnSpc>
              <a:spcBef>
                <a:spcPct val="0"/>
              </a:spcBef>
              <a:buClrTx/>
              <a:buFontTx/>
              <a:buNone/>
            </a:pPr>
            <a:endParaRPr lang="en-GB" altLang="fr-FR" sz="1200">
              <a:solidFill>
                <a:srgbClr val="FFFFFF"/>
              </a:solidFill>
            </a:endParaRPr>
          </a:p>
        </p:txBody>
      </p:sp>
      <p:sp>
        <p:nvSpPr>
          <p:cNvPr id="162865" name="TextBox 108"/>
          <p:cNvSpPr txBox="1">
            <a:spLocks noChangeArrowheads="1"/>
          </p:cNvSpPr>
          <p:nvPr/>
        </p:nvSpPr>
        <p:spPr bwMode="auto">
          <a:xfrm>
            <a:off x="2916238" y="5548313"/>
            <a:ext cx="87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200">
                <a:solidFill>
                  <a:schemeClr val="bg1"/>
                </a:solidFill>
              </a:rPr>
              <a:t>Mois 3</a:t>
            </a:r>
          </a:p>
          <a:p>
            <a:pPr algn="ctr" eaLnBrk="1" hangingPunct="1">
              <a:lnSpc>
                <a:spcPct val="100000"/>
              </a:lnSpc>
              <a:spcBef>
                <a:spcPct val="0"/>
              </a:spcBef>
              <a:buClrTx/>
              <a:buFontTx/>
              <a:buNone/>
            </a:pPr>
            <a:r>
              <a:rPr lang="en-GB" altLang="fr-FR" sz="1200">
                <a:solidFill>
                  <a:schemeClr val="bg1"/>
                </a:solidFill>
              </a:rPr>
              <a:t>836</a:t>
            </a:r>
          </a:p>
          <a:p>
            <a:pPr algn="ctr" eaLnBrk="1" hangingPunct="1">
              <a:lnSpc>
                <a:spcPct val="100000"/>
              </a:lnSpc>
              <a:spcBef>
                <a:spcPct val="0"/>
              </a:spcBef>
              <a:buClrTx/>
              <a:buFontTx/>
              <a:buNone/>
            </a:pPr>
            <a:r>
              <a:rPr lang="en-GB" altLang="fr-FR" sz="1200">
                <a:solidFill>
                  <a:schemeClr val="bg1"/>
                </a:solidFill>
              </a:rPr>
              <a:t>807</a:t>
            </a:r>
          </a:p>
          <a:p>
            <a:pPr algn="ctr" eaLnBrk="1" hangingPunct="1">
              <a:lnSpc>
                <a:spcPct val="100000"/>
              </a:lnSpc>
              <a:spcBef>
                <a:spcPct val="0"/>
              </a:spcBef>
              <a:buClrTx/>
              <a:buFontTx/>
              <a:buNone/>
            </a:pPr>
            <a:r>
              <a:rPr lang="en-GB" altLang="fr-FR" sz="1200">
                <a:solidFill>
                  <a:schemeClr val="bg1"/>
                </a:solidFill>
              </a:rPr>
              <a:t>796</a:t>
            </a:r>
          </a:p>
        </p:txBody>
      </p:sp>
      <p:sp>
        <p:nvSpPr>
          <p:cNvPr id="162866" name="TextBox 109"/>
          <p:cNvSpPr txBox="1">
            <a:spLocks noChangeArrowheads="1"/>
          </p:cNvSpPr>
          <p:nvPr/>
        </p:nvSpPr>
        <p:spPr bwMode="auto">
          <a:xfrm>
            <a:off x="3986213" y="5526088"/>
            <a:ext cx="971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200">
                <a:solidFill>
                  <a:srgbClr val="FFFFFF"/>
                </a:solidFill>
              </a:rPr>
              <a:t>Mois 6</a:t>
            </a:r>
          </a:p>
          <a:p>
            <a:pPr algn="ctr" eaLnBrk="1" hangingPunct="1">
              <a:lnSpc>
                <a:spcPct val="100000"/>
              </a:lnSpc>
              <a:spcBef>
                <a:spcPct val="0"/>
              </a:spcBef>
              <a:buClrTx/>
              <a:buFontTx/>
              <a:buNone/>
            </a:pPr>
            <a:r>
              <a:rPr lang="en-GB" altLang="fr-FR" sz="1200">
                <a:solidFill>
                  <a:srgbClr val="FFFFFF"/>
                </a:solidFill>
              </a:rPr>
              <a:t>825</a:t>
            </a:r>
          </a:p>
          <a:p>
            <a:pPr algn="ctr" eaLnBrk="1" hangingPunct="1">
              <a:lnSpc>
                <a:spcPct val="100000"/>
              </a:lnSpc>
              <a:spcBef>
                <a:spcPct val="0"/>
              </a:spcBef>
              <a:buClrTx/>
              <a:buFontTx/>
              <a:buNone/>
            </a:pPr>
            <a:r>
              <a:rPr lang="en-GB" altLang="fr-FR" sz="1200">
                <a:solidFill>
                  <a:srgbClr val="FFFFFF"/>
                </a:solidFill>
              </a:rPr>
              <a:t>799</a:t>
            </a:r>
          </a:p>
          <a:p>
            <a:pPr algn="ctr" eaLnBrk="1" hangingPunct="1">
              <a:lnSpc>
                <a:spcPct val="100000"/>
              </a:lnSpc>
              <a:spcBef>
                <a:spcPct val="0"/>
              </a:spcBef>
              <a:buClrTx/>
              <a:buFontTx/>
              <a:buNone/>
            </a:pPr>
            <a:r>
              <a:rPr lang="en-GB" altLang="fr-FR" sz="1200">
                <a:solidFill>
                  <a:srgbClr val="FFFFFF"/>
                </a:solidFill>
              </a:rPr>
              <a:t>768</a:t>
            </a:r>
          </a:p>
        </p:txBody>
      </p:sp>
      <p:sp>
        <p:nvSpPr>
          <p:cNvPr id="162867" name="TextBox 110"/>
          <p:cNvSpPr txBox="1">
            <a:spLocks noChangeArrowheads="1"/>
          </p:cNvSpPr>
          <p:nvPr/>
        </p:nvSpPr>
        <p:spPr bwMode="auto">
          <a:xfrm>
            <a:off x="6119813" y="5507038"/>
            <a:ext cx="87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200">
                <a:solidFill>
                  <a:schemeClr val="bg1"/>
                </a:solidFill>
              </a:rPr>
              <a:t>Mois 9</a:t>
            </a:r>
          </a:p>
          <a:p>
            <a:pPr algn="ctr" eaLnBrk="1" hangingPunct="1">
              <a:lnSpc>
                <a:spcPct val="100000"/>
              </a:lnSpc>
              <a:spcBef>
                <a:spcPct val="0"/>
              </a:spcBef>
              <a:buClrTx/>
              <a:buFontTx/>
              <a:buNone/>
            </a:pPr>
            <a:r>
              <a:rPr lang="en-GB" altLang="fr-FR" sz="1200">
                <a:solidFill>
                  <a:schemeClr val="bg1"/>
                </a:solidFill>
              </a:rPr>
              <a:t>818</a:t>
            </a:r>
          </a:p>
          <a:p>
            <a:pPr algn="ctr" eaLnBrk="1" hangingPunct="1">
              <a:lnSpc>
                <a:spcPct val="100000"/>
              </a:lnSpc>
              <a:spcBef>
                <a:spcPct val="0"/>
              </a:spcBef>
              <a:buClrTx/>
              <a:buFontTx/>
              <a:buNone/>
            </a:pPr>
            <a:r>
              <a:rPr lang="en-GB" altLang="fr-FR" sz="1200">
                <a:solidFill>
                  <a:schemeClr val="bg1"/>
                </a:solidFill>
              </a:rPr>
              <a:t>791</a:t>
            </a:r>
          </a:p>
          <a:p>
            <a:pPr algn="ctr" eaLnBrk="1" hangingPunct="1">
              <a:lnSpc>
                <a:spcPct val="100000"/>
              </a:lnSpc>
              <a:spcBef>
                <a:spcPct val="0"/>
              </a:spcBef>
              <a:buClrTx/>
              <a:buFontTx/>
              <a:buNone/>
            </a:pPr>
            <a:r>
              <a:rPr lang="en-GB" altLang="fr-FR" sz="1200">
                <a:solidFill>
                  <a:schemeClr val="bg1"/>
                </a:solidFill>
              </a:rPr>
              <a:t>743</a:t>
            </a:r>
          </a:p>
        </p:txBody>
      </p:sp>
      <p:sp>
        <p:nvSpPr>
          <p:cNvPr id="162868" name="TextBox 111"/>
          <p:cNvSpPr txBox="1">
            <a:spLocks noChangeArrowheads="1"/>
          </p:cNvSpPr>
          <p:nvPr/>
        </p:nvSpPr>
        <p:spPr bwMode="auto">
          <a:xfrm>
            <a:off x="7969250" y="5529263"/>
            <a:ext cx="83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200">
                <a:solidFill>
                  <a:schemeClr val="bg1"/>
                </a:solidFill>
              </a:rPr>
              <a:t>Mois 12</a:t>
            </a:r>
          </a:p>
          <a:p>
            <a:pPr algn="ctr" eaLnBrk="1" hangingPunct="1">
              <a:lnSpc>
                <a:spcPct val="100000"/>
              </a:lnSpc>
              <a:spcBef>
                <a:spcPct val="0"/>
              </a:spcBef>
              <a:buClrTx/>
              <a:buFontTx/>
              <a:buNone/>
            </a:pPr>
            <a:r>
              <a:rPr lang="en-GB" altLang="fr-FR" sz="1200">
                <a:solidFill>
                  <a:schemeClr val="bg1"/>
                </a:solidFill>
              </a:rPr>
              <a:t>533</a:t>
            </a:r>
          </a:p>
          <a:p>
            <a:pPr algn="ctr" eaLnBrk="1" hangingPunct="1">
              <a:lnSpc>
                <a:spcPct val="100000"/>
              </a:lnSpc>
              <a:spcBef>
                <a:spcPct val="0"/>
              </a:spcBef>
              <a:buClrTx/>
              <a:buFontTx/>
              <a:buNone/>
            </a:pPr>
            <a:r>
              <a:rPr lang="en-GB" altLang="fr-FR" sz="1200">
                <a:solidFill>
                  <a:schemeClr val="bg1"/>
                </a:solidFill>
              </a:rPr>
              <a:t>513</a:t>
            </a:r>
          </a:p>
          <a:p>
            <a:pPr algn="ctr" eaLnBrk="1" hangingPunct="1">
              <a:lnSpc>
                <a:spcPct val="100000"/>
              </a:lnSpc>
              <a:spcBef>
                <a:spcPct val="0"/>
              </a:spcBef>
              <a:buClrTx/>
              <a:buFontTx/>
              <a:buNone/>
            </a:pPr>
            <a:r>
              <a:rPr lang="en-GB" altLang="fr-FR" sz="1200">
                <a:solidFill>
                  <a:schemeClr val="bg1"/>
                </a:solidFill>
              </a:rPr>
              <a:t>471</a:t>
            </a:r>
          </a:p>
        </p:txBody>
      </p:sp>
      <p:sp>
        <p:nvSpPr>
          <p:cNvPr id="162869" name="TextBox 112"/>
          <p:cNvSpPr txBox="1">
            <a:spLocks noChangeArrowheads="1"/>
          </p:cNvSpPr>
          <p:nvPr/>
        </p:nvSpPr>
        <p:spPr bwMode="auto">
          <a:xfrm>
            <a:off x="250825" y="5534025"/>
            <a:ext cx="1409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en-GB" altLang="fr-FR" sz="1200">
                <a:solidFill>
                  <a:schemeClr val="bg1"/>
                </a:solidFill>
              </a:rPr>
              <a:t>No. à risque</a:t>
            </a:r>
          </a:p>
          <a:p>
            <a:pPr eaLnBrk="1" hangingPunct="1">
              <a:lnSpc>
                <a:spcPct val="100000"/>
              </a:lnSpc>
              <a:spcBef>
                <a:spcPct val="0"/>
              </a:spcBef>
              <a:buClrTx/>
              <a:buFontTx/>
              <a:buNone/>
            </a:pPr>
            <a:r>
              <a:rPr lang="en-GB" altLang="fr-FR" sz="1200">
                <a:solidFill>
                  <a:schemeClr val="bg1"/>
                </a:solidFill>
              </a:rPr>
              <a:t>Apixaban 2.5 mg</a:t>
            </a:r>
          </a:p>
          <a:p>
            <a:pPr eaLnBrk="1" hangingPunct="1">
              <a:lnSpc>
                <a:spcPct val="100000"/>
              </a:lnSpc>
              <a:spcBef>
                <a:spcPct val="0"/>
              </a:spcBef>
              <a:buClrTx/>
              <a:buFontTx/>
              <a:buNone/>
            </a:pPr>
            <a:r>
              <a:rPr lang="en-GB" altLang="fr-FR" sz="1200">
                <a:solidFill>
                  <a:schemeClr val="bg1"/>
                </a:solidFill>
              </a:rPr>
              <a:t>Apixaban 5 mg</a:t>
            </a:r>
          </a:p>
          <a:p>
            <a:pPr eaLnBrk="1" hangingPunct="1">
              <a:lnSpc>
                <a:spcPct val="100000"/>
              </a:lnSpc>
              <a:spcBef>
                <a:spcPct val="0"/>
              </a:spcBef>
              <a:buClrTx/>
              <a:buFontTx/>
              <a:buNone/>
            </a:pPr>
            <a:r>
              <a:rPr lang="en-GB" altLang="fr-FR" sz="1200">
                <a:solidFill>
                  <a:schemeClr val="bg1"/>
                </a:solidFill>
              </a:rPr>
              <a:t>Placebo</a:t>
            </a:r>
          </a:p>
          <a:p>
            <a:pPr eaLnBrk="1" hangingPunct="1">
              <a:lnSpc>
                <a:spcPct val="100000"/>
              </a:lnSpc>
              <a:spcBef>
                <a:spcPct val="0"/>
              </a:spcBef>
              <a:buClrTx/>
              <a:buFontTx/>
              <a:buNone/>
            </a:pPr>
            <a:endParaRPr lang="en-GB" altLang="fr-FR" sz="1200">
              <a:solidFill>
                <a:schemeClr val="bg1"/>
              </a:solidFill>
            </a:endParaRPr>
          </a:p>
        </p:txBody>
      </p:sp>
      <p:grpSp>
        <p:nvGrpSpPr>
          <p:cNvPr id="162870" name="Group 115"/>
          <p:cNvGrpSpPr>
            <a:grpSpLocks/>
          </p:cNvGrpSpPr>
          <p:nvPr/>
        </p:nvGrpSpPr>
        <p:grpSpPr bwMode="auto">
          <a:xfrm>
            <a:off x="3436938" y="1208088"/>
            <a:ext cx="2395537" cy="830262"/>
            <a:chOff x="5021263" y="1208088"/>
            <a:chExt cx="2395537" cy="830262"/>
          </a:xfrm>
        </p:grpSpPr>
        <p:sp>
          <p:nvSpPr>
            <p:cNvPr id="162932" name="TextBox 130"/>
            <p:cNvSpPr txBox="1">
              <a:spLocks noChangeArrowheads="1"/>
            </p:cNvSpPr>
            <p:nvPr/>
          </p:nvSpPr>
          <p:spPr bwMode="auto">
            <a:xfrm>
              <a:off x="5381625" y="1208088"/>
              <a:ext cx="2035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en-GB" altLang="fr-FR" sz="1600">
                  <a:solidFill>
                    <a:schemeClr val="bg1"/>
                  </a:solidFill>
                </a:rPr>
                <a:t>Placebo</a:t>
              </a:r>
            </a:p>
            <a:p>
              <a:pPr eaLnBrk="1" hangingPunct="1">
                <a:lnSpc>
                  <a:spcPct val="100000"/>
                </a:lnSpc>
                <a:spcBef>
                  <a:spcPct val="0"/>
                </a:spcBef>
                <a:buClrTx/>
                <a:buFontTx/>
                <a:buNone/>
              </a:pPr>
              <a:r>
                <a:rPr lang="en-GB" altLang="fr-FR" sz="1600">
                  <a:solidFill>
                    <a:schemeClr val="bg1"/>
                  </a:solidFill>
                </a:rPr>
                <a:t>Apixaban 2.5 mg</a:t>
              </a:r>
            </a:p>
            <a:p>
              <a:pPr eaLnBrk="1" hangingPunct="1">
                <a:lnSpc>
                  <a:spcPct val="100000"/>
                </a:lnSpc>
                <a:spcBef>
                  <a:spcPct val="0"/>
                </a:spcBef>
                <a:buClrTx/>
                <a:buFontTx/>
                <a:buNone/>
              </a:pPr>
              <a:r>
                <a:rPr lang="en-GB" altLang="fr-FR" sz="1600">
                  <a:solidFill>
                    <a:schemeClr val="bg1"/>
                  </a:solidFill>
                </a:rPr>
                <a:t>Apixaban 5 mg</a:t>
              </a:r>
            </a:p>
          </p:txBody>
        </p:sp>
        <p:cxnSp>
          <p:nvCxnSpPr>
            <p:cNvPr id="162933" name="Straight Connector 131"/>
            <p:cNvCxnSpPr>
              <a:cxnSpLocks noChangeShapeType="1"/>
            </p:cNvCxnSpPr>
            <p:nvPr/>
          </p:nvCxnSpPr>
          <p:spPr bwMode="auto">
            <a:xfrm>
              <a:off x="5021263" y="1371600"/>
              <a:ext cx="334962" cy="0"/>
            </a:xfrm>
            <a:prstGeom prst="line">
              <a:avLst/>
            </a:prstGeom>
            <a:noFill/>
            <a:ln w="38100">
              <a:solidFill>
                <a:schemeClr val="accent2"/>
              </a:solidFill>
              <a:miter lim="800000"/>
              <a:headEnd/>
              <a:tailEnd/>
            </a:ln>
            <a:extLst>
              <a:ext uri="{909E8E84-426E-40DD-AFC4-6F175D3DCCD1}">
                <a14:hiddenFill xmlns:a14="http://schemas.microsoft.com/office/drawing/2010/main">
                  <a:noFill/>
                </a14:hiddenFill>
              </a:ext>
            </a:extLst>
          </p:spPr>
        </p:cxnSp>
        <p:cxnSp>
          <p:nvCxnSpPr>
            <p:cNvPr id="162934" name="Straight Connector 132"/>
            <p:cNvCxnSpPr>
              <a:cxnSpLocks noChangeShapeType="1"/>
            </p:cNvCxnSpPr>
            <p:nvPr/>
          </p:nvCxnSpPr>
          <p:spPr bwMode="auto">
            <a:xfrm>
              <a:off x="5051685" y="1633928"/>
              <a:ext cx="289550" cy="7547"/>
            </a:xfrm>
            <a:prstGeom prst="line">
              <a:avLst/>
            </a:prstGeom>
            <a:noFill/>
            <a:ln w="38100" cap="sq">
              <a:solidFill>
                <a:srgbClr val="00B0F0"/>
              </a:solidFill>
              <a:miter lim="800000"/>
              <a:headEnd/>
              <a:tailEnd/>
            </a:ln>
            <a:extLst>
              <a:ext uri="{909E8E84-426E-40DD-AFC4-6F175D3DCCD1}">
                <a14:hiddenFill xmlns:a14="http://schemas.microsoft.com/office/drawing/2010/main">
                  <a:noFill/>
                </a14:hiddenFill>
              </a:ext>
            </a:extLst>
          </p:spPr>
        </p:cxnSp>
        <p:cxnSp>
          <p:nvCxnSpPr>
            <p:cNvPr id="162935" name="Straight Connector 133"/>
            <p:cNvCxnSpPr>
              <a:cxnSpLocks noChangeShapeType="1"/>
            </p:cNvCxnSpPr>
            <p:nvPr/>
          </p:nvCxnSpPr>
          <p:spPr bwMode="auto">
            <a:xfrm>
              <a:off x="5021263" y="1897063"/>
              <a:ext cx="334962" cy="0"/>
            </a:xfrm>
            <a:prstGeom prst="line">
              <a:avLst/>
            </a:prstGeom>
            <a:noFill/>
            <a:ln w="38100">
              <a:solidFill>
                <a:srgbClr val="92D050"/>
              </a:solidFill>
              <a:miter lim="800000"/>
              <a:headEnd/>
              <a:tailEnd/>
            </a:ln>
            <a:extLst>
              <a:ext uri="{909E8E84-426E-40DD-AFC4-6F175D3DCCD1}">
                <a14:hiddenFill xmlns:a14="http://schemas.microsoft.com/office/drawing/2010/main">
                  <a:noFill/>
                </a14:hiddenFill>
              </a:ext>
            </a:extLst>
          </p:spPr>
        </p:cxnSp>
      </p:grpSp>
      <p:grpSp>
        <p:nvGrpSpPr>
          <p:cNvPr id="162871" name="Group 114"/>
          <p:cNvGrpSpPr>
            <a:grpSpLocks/>
          </p:cNvGrpSpPr>
          <p:nvPr/>
        </p:nvGrpSpPr>
        <p:grpSpPr bwMode="auto">
          <a:xfrm>
            <a:off x="2138363" y="1154113"/>
            <a:ext cx="5416550" cy="3527425"/>
            <a:chOff x="3228459" y="1136650"/>
            <a:chExt cx="5415479" cy="3527425"/>
          </a:xfrm>
        </p:grpSpPr>
        <p:sp>
          <p:nvSpPr>
            <p:cNvPr id="142341" name="Freeform 14"/>
            <p:cNvSpPr>
              <a:spLocks/>
            </p:cNvSpPr>
            <p:nvPr/>
          </p:nvSpPr>
          <p:spPr bwMode="auto">
            <a:xfrm>
              <a:off x="4201404" y="1624012"/>
              <a:ext cx="4217154" cy="2559050"/>
            </a:xfrm>
            <a:custGeom>
              <a:avLst/>
              <a:gdLst>
                <a:gd name="T0" fmla="*/ 0 w 2656"/>
                <a:gd name="T1" fmla="*/ 2147483647 h 1612"/>
                <a:gd name="T2" fmla="*/ 2147483647 w 2656"/>
                <a:gd name="T3" fmla="*/ 2147483647 h 1612"/>
                <a:gd name="T4" fmla="*/ 2147483647 w 2656"/>
                <a:gd name="T5" fmla="*/ 2147483647 h 1612"/>
                <a:gd name="T6" fmla="*/ 2147483647 w 2656"/>
                <a:gd name="T7" fmla="*/ 2147483647 h 1612"/>
                <a:gd name="T8" fmla="*/ 2147483647 w 2656"/>
                <a:gd name="T9" fmla="*/ 2147483647 h 1612"/>
                <a:gd name="T10" fmla="*/ 2147483647 w 2656"/>
                <a:gd name="T11" fmla="*/ 2147483647 h 1612"/>
                <a:gd name="T12" fmla="*/ 2147483647 w 2656"/>
                <a:gd name="T13" fmla="*/ 2147483647 h 1612"/>
                <a:gd name="T14" fmla="*/ 2147483647 w 2656"/>
                <a:gd name="T15" fmla="*/ 2147483647 h 1612"/>
                <a:gd name="T16" fmla="*/ 2147483647 w 2656"/>
                <a:gd name="T17" fmla="*/ 2147483647 h 1612"/>
                <a:gd name="T18" fmla="*/ 2147483647 w 2656"/>
                <a:gd name="T19" fmla="*/ 2147483647 h 1612"/>
                <a:gd name="T20" fmla="*/ 2147483647 w 2656"/>
                <a:gd name="T21" fmla="*/ 2147483647 h 1612"/>
                <a:gd name="T22" fmla="*/ 2147483647 w 2656"/>
                <a:gd name="T23" fmla="*/ 2147483647 h 1612"/>
                <a:gd name="T24" fmla="*/ 2147483647 w 2656"/>
                <a:gd name="T25" fmla="*/ 2147483647 h 1612"/>
                <a:gd name="T26" fmla="*/ 2147483647 w 2656"/>
                <a:gd name="T27" fmla="*/ 2147483647 h 1612"/>
                <a:gd name="T28" fmla="*/ 2147483647 w 2656"/>
                <a:gd name="T29" fmla="*/ 2147483647 h 1612"/>
                <a:gd name="T30" fmla="*/ 2147483647 w 2656"/>
                <a:gd name="T31" fmla="*/ 2147483647 h 1612"/>
                <a:gd name="T32" fmla="*/ 2147483647 w 2656"/>
                <a:gd name="T33" fmla="*/ 2147483647 h 1612"/>
                <a:gd name="T34" fmla="*/ 2147483647 w 2656"/>
                <a:gd name="T35" fmla="*/ 2147483647 h 1612"/>
                <a:gd name="T36" fmla="*/ 2147483647 w 2656"/>
                <a:gd name="T37" fmla="*/ 2147483647 h 1612"/>
                <a:gd name="T38" fmla="*/ 2147483647 w 2656"/>
                <a:gd name="T39" fmla="*/ 2147483647 h 1612"/>
                <a:gd name="T40" fmla="*/ 2147483647 w 2656"/>
                <a:gd name="T41" fmla="*/ 2147483647 h 1612"/>
                <a:gd name="T42" fmla="*/ 2147483647 w 2656"/>
                <a:gd name="T43" fmla="*/ 2147483647 h 1612"/>
                <a:gd name="T44" fmla="*/ 2147483647 w 2656"/>
                <a:gd name="T45" fmla="*/ 2147483647 h 1612"/>
                <a:gd name="T46" fmla="*/ 2147483647 w 2656"/>
                <a:gd name="T47" fmla="*/ 2147483647 h 1612"/>
                <a:gd name="T48" fmla="*/ 2147483647 w 2656"/>
                <a:gd name="T49" fmla="*/ 2147483647 h 1612"/>
                <a:gd name="T50" fmla="*/ 2147483647 w 2656"/>
                <a:gd name="T51" fmla="*/ 2147483647 h 1612"/>
                <a:gd name="T52" fmla="*/ 2147483647 w 2656"/>
                <a:gd name="T53" fmla="*/ 2147483647 h 1612"/>
                <a:gd name="T54" fmla="*/ 2147483647 w 2656"/>
                <a:gd name="T55" fmla="*/ 2147483647 h 1612"/>
                <a:gd name="T56" fmla="*/ 2147483647 w 2656"/>
                <a:gd name="T57" fmla="*/ 2147483647 h 1612"/>
                <a:gd name="T58" fmla="*/ 2147483647 w 2656"/>
                <a:gd name="T59" fmla="*/ 2147483647 h 1612"/>
                <a:gd name="T60" fmla="*/ 2147483647 w 2656"/>
                <a:gd name="T61" fmla="*/ 2147483647 h 1612"/>
                <a:gd name="T62" fmla="*/ 2147483647 w 2656"/>
                <a:gd name="T63" fmla="*/ 2147483647 h 1612"/>
                <a:gd name="T64" fmla="*/ 2147483647 w 2656"/>
                <a:gd name="T65" fmla="*/ 2147483647 h 1612"/>
                <a:gd name="T66" fmla="*/ 2147483647 w 2656"/>
                <a:gd name="T67" fmla="*/ 2147483647 h 1612"/>
                <a:gd name="T68" fmla="*/ 2147483647 w 2656"/>
                <a:gd name="T69" fmla="*/ 2147483647 h 1612"/>
                <a:gd name="T70" fmla="*/ 2147483647 w 2656"/>
                <a:gd name="T71" fmla="*/ 2147483647 h 1612"/>
                <a:gd name="T72" fmla="*/ 2147483647 w 2656"/>
                <a:gd name="T73" fmla="*/ 2147483647 h 1612"/>
                <a:gd name="T74" fmla="*/ 2147483647 w 2656"/>
                <a:gd name="T75" fmla="*/ 2147483647 h 1612"/>
                <a:gd name="T76" fmla="*/ 2147483647 w 2656"/>
                <a:gd name="T77" fmla="*/ 2147483647 h 1612"/>
                <a:gd name="T78" fmla="*/ 2147483647 w 2656"/>
                <a:gd name="T79" fmla="*/ 2147483647 h 1612"/>
                <a:gd name="T80" fmla="*/ 2147483647 w 2656"/>
                <a:gd name="T81" fmla="*/ 2147483647 h 1612"/>
                <a:gd name="T82" fmla="*/ 2147483647 w 2656"/>
                <a:gd name="T83" fmla="*/ 2147483647 h 1612"/>
                <a:gd name="T84" fmla="*/ 2147483647 w 2656"/>
                <a:gd name="T85" fmla="*/ 2147483647 h 1612"/>
                <a:gd name="T86" fmla="*/ 2147483647 w 2656"/>
                <a:gd name="T87" fmla="*/ 2147483647 h 1612"/>
                <a:gd name="T88" fmla="*/ 2147483647 w 2656"/>
                <a:gd name="T89" fmla="*/ 2147483647 h 1612"/>
                <a:gd name="T90" fmla="*/ 2147483647 w 2656"/>
                <a:gd name="T91" fmla="*/ 2147483647 h 1612"/>
                <a:gd name="T92" fmla="*/ 2147483647 w 2656"/>
                <a:gd name="T93" fmla="*/ 2147483647 h 1612"/>
                <a:gd name="T94" fmla="*/ 2147483647 w 2656"/>
                <a:gd name="T95" fmla="*/ 2147483647 h 1612"/>
                <a:gd name="T96" fmla="*/ 2147483647 w 2656"/>
                <a:gd name="T97" fmla="*/ 2147483647 h 1612"/>
                <a:gd name="T98" fmla="*/ 2147483647 w 2656"/>
                <a:gd name="T99" fmla="*/ 2147483647 h 1612"/>
                <a:gd name="T100" fmla="*/ 2147483647 w 2656"/>
                <a:gd name="T101" fmla="*/ 2147483647 h 1612"/>
                <a:gd name="T102" fmla="*/ 2147483647 w 2656"/>
                <a:gd name="T103" fmla="*/ 2147483647 h 1612"/>
                <a:gd name="T104" fmla="*/ 2147483647 w 2656"/>
                <a:gd name="T105" fmla="*/ 2147483647 h 1612"/>
                <a:gd name="T106" fmla="*/ 2147483647 w 2656"/>
                <a:gd name="T107" fmla="*/ 2147483647 h 1612"/>
                <a:gd name="T108" fmla="*/ 2147483647 w 2656"/>
                <a:gd name="T109" fmla="*/ 2147483647 h 1612"/>
                <a:gd name="T110" fmla="*/ 2147483647 w 2656"/>
                <a:gd name="T111" fmla="*/ 2147483647 h 1612"/>
                <a:gd name="T112" fmla="*/ 2147483647 w 2656"/>
                <a:gd name="T113" fmla="*/ 2147483647 h 1612"/>
                <a:gd name="T114" fmla="*/ 2147483647 w 2656"/>
                <a:gd name="T115" fmla="*/ 2147483647 h 1612"/>
                <a:gd name="T116" fmla="*/ 2147483647 w 2656"/>
                <a:gd name="T117" fmla="*/ 2147483647 h 1612"/>
                <a:gd name="T118" fmla="*/ 2147483647 w 2656"/>
                <a:gd name="T119" fmla="*/ 0 h 16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6"/>
                <a:gd name="T181" fmla="*/ 0 h 1612"/>
                <a:gd name="T182" fmla="*/ 2656 w 2656"/>
                <a:gd name="T183" fmla="*/ 1612 h 16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6" h="1612">
                  <a:moveTo>
                    <a:pt x="0" y="1612"/>
                  </a:moveTo>
                  <a:lnTo>
                    <a:pt x="0" y="1584"/>
                  </a:lnTo>
                  <a:lnTo>
                    <a:pt x="20" y="1584"/>
                  </a:lnTo>
                  <a:lnTo>
                    <a:pt x="20" y="1558"/>
                  </a:lnTo>
                  <a:lnTo>
                    <a:pt x="43" y="1558"/>
                  </a:lnTo>
                  <a:lnTo>
                    <a:pt x="43" y="1535"/>
                  </a:lnTo>
                  <a:lnTo>
                    <a:pt x="60" y="1535"/>
                  </a:lnTo>
                  <a:lnTo>
                    <a:pt x="60" y="1521"/>
                  </a:lnTo>
                  <a:lnTo>
                    <a:pt x="94" y="1521"/>
                  </a:lnTo>
                  <a:lnTo>
                    <a:pt x="94" y="1490"/>
                  </a:lnTo>
                  <a:lnTo>
                    <a:pt x="102" y="1490"/>
                  </a:lnTo>
                  <a:lnTo>
                    <a:pt x="102" y="1458"/>
                  </a:lnTo>
                  <a:lnTo>
                    <a:pt x="125" y="1458"/>
                  </a:lnTo>
                  <a:lnTo>
                    <a:pt x="125" y="1433"/>
                  </a:lnTo>
                  <a:lnTo>
                    <a:pt x="182" y="1433"/>
                  </a:lnTo>
                  <a:lnTo>
                    <a:pt x="182" y="1419"/>
                  </a:lnTo>
                  <a:lnTo>
                    <a:pt x="208" y="1419"/>
                  </a:lnTo>
                  <a:lnTo>
                    <a:pt x="208" y="1390"/>
                  </a:lnTo>
                  <a:lnTo>
                    <a:pt x="239" y="1390"/>
                  </a:lnTo>
                  <a:lnTo>
                    <a:pt x="239" y="1373"/>
                  </a:lnTo>
                  <a:lnTo>
                    <a:pt x="256" y="1373"/>
                  </a:lnTo>
                  <a:lnTo>
                    <a:pt x="256" y="1342"/>
                  </a:lnTo>
                  <a:lnTo>
                    <a:pt x="273" y="1342"/>
                  </a:lnTo>
                  <a:lnTo>
                    <a:pt x="273" y="1324"/>
                  </a:lnTo>
                  <a:lnTo>
                    <a:pt x="299" y="1324"/>
                  </a:lnTo>
                  <a:lnTo>
                    <a:pt x="299" y="1287"/>
                  </a:lnTo>
                  <a:lnTo>
                    <a:pt x="313" y="1287"/>
                  </a:lnTo>
                  <a:lnTo>
                    <a:pt x="313" y="1273"/>
                  </a:lnTo>
                  <a:lnTo>
                    <a:pt x="339" y="1273"/>
                  </a:lnTo>
                  <a:lnTo>
                    <a:pt x="339" y="1259"/>
                  </a:lnTo>
                  <a:lnTo>
                    <a:pt x="407" y="1259"/>
                  </a:lnTo>
                  <a:lnTo>
                    <a:pt x="407" y="1236"/>
                  </a:lnTo>
                  <a:lnTo>
                    <a:pt x="424" y="1236"/>
                  </a:lnTo>
                  <a:lnTo>
                    <a:pt x="424" y="1216"/>
                  </a:lnTo>
                  <a:lnTo>
                    <a:pt x="447" y="1216"/>
                  </a:lnTo>
                  <a:lnTo>
                    <a:pt x="447" y="1191"/>
                  </a:lnTo>
                  <a:lnTo>
                    <a:pt x="501" y="1191"/>
                  </a:lnTo>
                  <a:lnTo>
                    <a:pt x="501" y="1173"/>
                  </a:lnTo>
                  <a:lnTo>
                    <a:pt x="567" y="1173"/>
                  </a:lnTo>
                  <a:lnTo>
                    <a:pt x="567" y="1134"/>
                  </a:lnTo>
                  <a:lnTo>
                    <a:pt x="604" y="1134"/>
                  </a:lnTo>
                  <a:lnTo>
                    <a:pt x="604" y="1114"/>
                  </a:lnTo>
                  <a:lnTo>
                    <a:pt x="649" y="1114"/>
                  </a:lnTo>
                  <a:lnTo>
                    <a:pt x="649" y="1071"/>
                  </a:lnTo>
                  <a:lnTo>
                    <a:pt x="669" y="1071"/>
                  </a:lnTo>
                  <a:lnTo>
                    <a:pt x="669" y="1040"/>
                  </a:lnTo>
                  <a:lnTo>
                    <a:pt x="729" y="1040"/>
                  </a:lnTo>
                  <a:lnTo>
                    <a:pt x="729" y="1017"/>
                  </a:lnTo>
                  <a:lnTo>
                    <a:pt x="761" y="1017"/>
                  </a:lnTo>
                  <a:lnTo>
                    <a:pt x="761" y="997"/>
                  </a:lnTo>
                  <a:lnTo>
                    <a:pt x="778" y="997"/>
                  </a:lnTo>
                  <a:lnTo>
                    <a:pt x="778" y="974"/>
                  </a:lnTo>
                  <a:lnTo>
                    <a:pt x="838" y="974"/>
                  </a:lnTo>
                  <a:lnTo>
                    <a:pt x="838" y="948"/>
                  </a:lnTo>
                  <a:lnTo>
                    <a:pt x="860" y="948"/>
                  </a:lnTo>
                  <a:lnTo>
                    <a:pt x="860" y="928"/>
                  </a:lnTo>
                  <a:lnTo>
                    <a:pt x="946" y="928"/>
                  </a:lnTo>
                  <a:lnTo>
                    <a:pt x="946" y="911"/>
                  </a:lnTo>
                  <a:lnTo>
                    <a:pt x="983" y="911"/>
                  </a:lnTo>
                  <a:lnTo>
                    <a:pt x="983" y="891"/>
                  </a:lnTo>
                  <a:lnTo>
                    <a:pt x="1043" y="891"/>
                  </a:lnTo>
                  <a:lnTo>
                    <a:pt x="1043" y="843"/>
                  </a:lnTo>
                  <a:lnTo>
                    <a:pt x="1071" y="843"/>
                  </a:lnTo>
                  <a:lnTo>
                    <a:pt x="1071" y="792"/>
                  </a:lnTo>
                  <a:lnTo>
                    <a:pt x="1103" y="792"/>
                  </a:lnTo>
                  <a:lnTo>
                    <a:pt x="1103" y="772"/>
                  </a:lnTo>
                  <a:lnTo>
                    <a:pt x="1125" y="772"/>
                  </a:lnTo>
                  <a:lnTo>
                    <a:pt x="1125" y="757"/>
                  </a:lnTo>
                  <a:lnTo>
                    <a:pt x="1142" y="757"/>
                  </a:lnTo>
                  <a:lnTo>
                    <a:pt x="1142" y="723"/>
                  </a:lnTo>
                  <a:lnTo>
                    <a:pt x="1160" y="723"/>
                  </a:lnTo>
                  <a:lnTo>
                    <a:pt x="1160" y="695"/>
                  </a:lnTo>
                  <a:lnTo>
                    <a:pt x="1171" y="695"/>
                  </a:lnTo>
                  <a:lnTo>
                    <a:pt x="1171" y="678"/>
                  </a:lnTo>
                  <a:lnTo>
                    <a:pt x="1225" y="678"/>
                  </a:lnTo>
                  <a:lnTo>
                    <a:pt x="1225" y="652"/>
                  </a:lnTo>
                  <a:lnTo>
                    <a:pt x="1293" y="652"/>
                  </a:lnTo>
                  <a:lnTo>
                    <a:pt x="1293" y="612"/>
                  </a:lnTo>
                  <a:lnTo>
                    <a:pt x="1316" y="612"/>
                  </a:lnTo>
                  <a:lnTo>
                    <a:pt x="1316" y="581"/>
                  </a:lnTo>
                  <a:lnTo>
                    <a:pt x="1373" y="581"/>
                  </a:lnTo>
                  <a:lnTo>
                    <a:pt x="1373" y="555"/>
                  </a:lnTo>
                  <a:lnTo>
                    <a:pt x="1482" y="555"/>
                  </a:lnTo>
                  <a:lnTo>
                    <a:pt x="1482" y="532"/>
                  </a:lnTo>
                  <a:lnTo>
                    <a:pt x="1519" y="532"/>
                  </a:lnTo>
                  <a:lnTo>
                    <a:pt x="1519" y="510"/>
                  </a:lnTo>
                  <a:lnTo>
                    <a:pt x="1547" y="510"/>
                  </a:lnTo>
                  <a:lnTo>
                    <a:pt x="1547" y="470"/>
                  </a:lnTo>
                  <a:lnTo>
                    <a:pt x="1584" y="470"/>
                  </a:lnTo>
                  <a:lnTo>
                    <a:pt x="1584" y="424"/>
                  </a:lnTo>
                  <a:lnTo>
                    <a:pt x="1652" y="424"/>
                  </a:lnTo>
                  <a:lnTo>
                    <a:pt x="1652" y="404"/>
                  </a:lnTo>
                  <a:lnTo>
                    <a:pt x="1747" y="404"/>
                  </a:lnTo>
                  <a:lnTo>
                    <a:pt x="1747" y="359"/>
                  </a:lnTo>
                  <a:lnTo>
                    <a:pt x="1775" y="359"/>
                  </a:lnTo>
                  <a:lnTo>
                    <a:pt x="1775" y="333"/>
                  </a:lnTo>
                  <a:lnTo>
                    <a:pt x="1818" y="333"/>
                  </a:lnTo>
                  <a:lnTo>
                    <a:pt x="1818" y="313"/>
                  </a:lnTo>
                  <a:lnTo>
                    <a:pt x="1866" y="313"/>
                  </a:lnTo>
                  <a:lnTo>
                    <a:pt x="1866" y="267"/>
                  </a:lnTo>
                  <a:lnTo>
                    <a:pt x="1946" y="267"/>
                  </a:lnTo>
                  <a:lnTo>
                    <a:pt x="1946" y="222"/>
                  </a:lnTo>
                  <a:lnTo>
                    <a:pt x="1980" y="222"/>
                  </a:lnTo>
                  <a:lnTo>
                    <a:pt x="1980" y="199"/>
                  </a:lnTo>
                  <a:lnTo>
                    <a:pt x="2080" y="199"/>
                  </a:lnTo>
                  <a:lnTo>
                    <a:pt x="2080" y="176"/>
                  </a:lnTo>
                  <a:lnTo>
                    <a:pt x="2134" y="176"/>
                  </a:lnTo>
                  <a:lnTo>
                    <a:pt x="2134" y="153"/>
                  </a:lnTo>
                  <a:lnTo>
                    <a:pt x="2188" y="153"/>
                  </a:lnTo>
                  <a:lnTo>
                    <a:pt x="2188" y="133"/>
                  </a:lnTo>
                  <a:lnTo>
                    <a:pt x="2251" y="133"/>
                  </a:lnTo>
                  <a:lnTo>
                    <a:pt x="2251" y="105"/>
                  </a:lnTo>
                  <a:lnTo>
                    <a:pt x="2274" y="105"/>
                  </a:lnTo>
                  <a:lnTo>
                    <a:pt x="2274" y="82"/>
                  </a:lnTo>
                  <a:lnTo>
                    <a:pt x="2294" y="82"/>
                  </a:lnTo>
                  <a:lnTo>
                    <a:pt x="2294" y="68"/>
                  </a:lnTo>
                  <a:lnTo>
                    <a:pt x="2524" y="68"/>
                  </a:lnTo>
                  <a:lnTo>
                    <a:pt x="2524" y="42"/>
                  </a:lnTo>
                  <a:lnTo>
                    <a:pt x="2539" y="42"/>
                  </a:lnTo>
                  <a:lnTo>
                    <a:pt x="2539" y="0"/>
                  </a:lnTo>
                  <a:lnTo>
                    <a:pt x="2656" y="0"/>
                  </a:lnTo>
                </a:path>
              </a:pathLst>
            </a:custGeom>
            <a:noFill/>
            <a:ln w="38100">
              <a:solidFill>
                <a:schemeClr val="accent2">
                  <a:lumMod val="75000"/>
                </a:schemeClr>
              </a:solidFill>
              <a:miter lim="800000"/>
              <a:headEnd/>
              <a:tailEnd/>
            </a:ln>
          </p:spPr>
          <p:txBody>
            <a:bodyPr/>
            <a:lstStyle/>
            <a:p>
              <a:pPr eaLnBrk="1" hangingPunct="1">
                <a:defRPr/>
              </a:pPr>
              <a:endParaRPr lang="en-GB">
                <a:solidFill>
                  <a:schemeClr val="bg1"/>
                </a:solidFill>
                <a:ea typeface="ＭＳ Ｐゴシック" charset="0"/>
                <a:cs typeface="ＭＳ Ｐゴシック" charset="0"/>
              </a:endParaRPr>
            </a:p>
          </p:txBody>
        </p:sp>
        <p:sp>
          <p:nvSpPr>
            <p:cNvPr id="162880" name="Freeform 15"/>
            <p:cNvSpPr>
              <a:spLocks/>
            </p:cNvSpPr>
            <p:nvPr/>
          </p:nvSpPr>
          <p:spPr bwMode="auto">
            <a:xfrm>
              <a:off x="4224338" y="3683000"/>
              <a:ext cx="4202112" cy="492125"/>
            </a:xfrm>
            <a:custGeom>
              <a:avLst/>
              <a:gdLst>
                <a:gd name="T0" fmla="*/ 0 w 2647"/>
                <a:gd name="T1" fmla="*/ 2147483646 h 310"/>
                <a:gd name="T2" fmla="*/ 0 w 2647"/>
                <a:gd name="T3" fmla="*/ 2147483646 h 310"/>
                <a:gd name="T4" fmla="*/ 2147483646 w 2647"/>
                <a:gd name="T5" fmla="*/ 2147483646 h 310"/>
                <a:gd name="T6" fmla="*/ 2147483646 w 2647"/>
                <a:gd name="T7" fmla="*/ 2147483646 h 310"/>
                <a:gd name="T8" fmla="*/ 2147483646 w 2647"/>
                <a:gd name="T9" fmla="*/ 2147483646 h 310"/>
                <a:gd name="T10" fmla="*/ 2147483646 w 2647"/>
                <a:gd name="T11" fmla="*/ 2147483646 h 310"/>
                <a:gd name="T12" fmla="*/ 2147483646 w 2647"/>
                <a:gd name="T13" fmla="*/ 2147483646 h 310"/>
                <a:gd name="T14" fmla="*/ 2147483646 w 2647"/>
                <a:gd name="T15" fmla="*/ 2147483646 h 310"/>
                <a:gd name="T16" fmla="*/ 2147483646 w 2647"/>
                <a:gd name="T17" fmla="*/ 2147483646 h 310"/>
                <a:gd name="T18" fmla="*/ 2147483646 w 2647"/>
                <a:gd name="T19" fmla="*/ 2147483646 h 310"/>
                <a:gd name="T20" fmla="*/ 2147483646 w 2647"/>
                <a:gd name="T21" fmla="*/ 2147483646 h 310"/>
                <a:gd name="T22" fmla="*/ 2147483646 w 2647"/>
                <a:gd name="T23" fmla="*/ 2147483646 h 310"/>
                <a:gd name="T24" fmla="*/ 2147483646 w 2647"/>
                <a:gd name="T25" fmla="*/ 2147483646 h 310"/>
                <a:gd name="T26" fmla="*/ 2147483646 w 2647"/>
                <a:gd name="T27" fmla="*/ 2147483646 h 310"/>
                <a:gd name="T28" fmla="*/ 2147483646 w 2647"/>
                <a:gd name="T29" fmla="*/ 2147483646 h 310"/>
                <a:gd name="T30" fmla="*/ 2147483646 w 2647"/>
                <a:gd name="T31" fmla="*/ 2147483646 h 310"/>
                <a:gd name="T32" fmla="*/ 2147483646 w 2647"/>
                <a:gd name="T33" fmla="*/ 2147483646 h 310"/>
                <a:gd name="T34" fmla="*/ 2147483646 w 2647"/>
                <a:gd name="T35" fmla="*/ 2147483646 h 310"/>
                <a:gd name="T36" fmla="*/ 2147483646 w 2647"/>
                <a:gd name="T37" fmla="*/ 2147483646 h 310"/>
                <a:gd name="T38" fmla="*/ 2147483646 w 2647"/>
                <a:gd name="T39" fmla="*/ 2147483646 h 310"/>
                <a:gd name="T40" fmla="*/ 2147483646 w 2647"/>
                <a:gd name="T41" fmla="*/ 2147483646 h 310"/>
                <a:gd name="T42" fmla="*/ 2147483646 w 2647"/>
                <a:gd name="T43" fmla="*/ 2147483646 h 310"/>
                <a:gd name="T44" fmla="*/ 2147483646 w 2647"/>
                <a:gd name="T45" fmla="*/ 2147483646 h 310"/>
                <a:gd name="T46" fmla="*/ 2147483646 w 2647"/>
                <a:gd name="T47" fmla="*/ 2147483646 h 310"/>
                <a:gd name="T48" fmla="*/ 2147483646 w 2647"/>
                <a:gd name="T49" fmla="*/ 2147483646 h 310"/>
                <a:gd name="T50" fmla="*/ 2147483646 w 2647"/>
                <a:gd name="T51" fmla="*/ 2147483646 h 310"/>
                <a:gd name="T52" fmla="*/ 2147483646 w 2647"/>
                <a:gd name="T53" fmla="*/ 2147483646 h 310"/>
                <a:gd name="T54" fmla="*/ 2147483646 w 2647"/>
                <a:gd name="T55" fmla="*/ 0 h 3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47"/>
                <a:gd name="T85" fmla="*/ 0 h 310"/>
                <a:gd name="T86" fmla="*/ 2647 w 2647"/>
                <a:gd name="T87" fmla="*/ 310 h 3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47" h="310">
                  <a:moveTo>
                    <a:pt x="0" y="310"/>
                  </a:moveTo>
                  <a:lnTo>
                    <a:pt x="0" y="290"/>
                  </a:lnTo>
                  <a:lnTo>
                    <a:pt x="182" y="290"/>
                  </a:lnTo>
                  <a:lnTo>
                    <a:pt x="182" y="271"/>
                  </a:lnTo>
                  <a:lnTo>
                    <a:pt x="296" y="271"/>
                  </a:lnTo>
                  <a:lnTo>
                    <a:pt x="296" y="248"/>
                  </a:lnTo>
                  <a:lnTo>
                    <a:pt x="416" y="248"/>
                  </a:lnTo>
                  <a:lnTo>
                    <a:pt x="416" y="228"/>
                  </a:lnTo>
                  <a:lnTo>
                    <a:pt x="655" y="228"/>
                  </a:lnTo>
                  <a:lnTo>
                    <a:pt x="655" y="202"/>
                  </a:lnTo>
                  <a:lnTo>
                    <a:pt x="923" y="202"/>
                  </a:lnTo>
                  <a:lnTo>
                    <a:pt x="923" y="179"/>
                  </a:lnTo>
                  <a:lnTo>
                    <a:pt x="992" y="179"/>
                  </a:lnTo>
                  <a:lnTo>
                    <a:pt x="992" y="154"/>
                  </a:lnTo>
                  <a:lnTo>
                    <a:pt x="1014" y="154"/>
                  </a:lnTo>
                  <a:lnTo>
                    <a:pt x="1014" y="139"/>
                  </a:lnTo>
                  <a:lnTo>
                    <a:pt x="1242" y="139"/>
                  </a:lnTo>
                  <a:lnTo>
                    <a:pt x="1242" y="111"/>
                  </a:lnTo>
                  <a:lnTo>
                    <a:pt x="1468" y="111"/>
                  </a:lnTo>
                  <a:lnTo>
                    <a:pt x="1468" y="91"/>
                  </a:lnTo>
                  <a:lnTo>
                    <a:pt x="2020" y="91"/>
                  </a:lnTo>
                  <a:lnTo>
                    <a:pt x="2020" y="74"/>
                  </a:lnTo>
                  <a:lnTo>
                    <a:pt x="2342" y="74"/>
                  </a:lnTo>
                  <a:lnTo>
                    <a:pt x="2342" y="51"/>
                  </a:lnTo>
                  <a:lnTo>
                    <a:pt x="2550" y="51"/>
                  </a:lnTo>
                  <a:lnTo>
                    <a:pt x="2550" y="28"/>
                  </a:lnTo>
                  <a:lnTo>
                    <a:pt x="2647" y="28"/>
                  </a:lnTo>
                  <a:lnTo>
                    <a:pt x="2647" y="0"/>
                  </a:lnTo>
                </a:path>
              </a:pathLst>
            </a:custGeom>
            <a:noFill/>
            <a:ln w="38100" cap="rnd">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A">
                <a:solidFill>
                  <a:schemeClr val="bg1"/>
                </a:solidFill>
              </a:endParaRPr>
            </a:p>
          </p:txBody>
        </p:sp>
        <p:sp>
          <p:nvSpPr>
            <p:cNvPr id="162881" name="Freeform 16"/>
            <p:cNvSpPr>
              <a:spLocks/>
            </p:cNvSpPr>
            <p:nvPr/>
          </p:nvSpPr>
          <p:spPr bwMode="auto">
            <a:xfrm>
              <a:off x="4084638" y="3684588"/>
              <a:ext cx="4346575" cy="488950"/>
            </a:xfrm>
            <a:custGeom>
              <a:avLst/>
              <a:gdLst>
                <a:gd name="T0" fmla="*/ 0 w 2738"/>
                <a:gd name="T1" fmla="*/ 2147483646 h 308"/>
                <a:gd name="T2" fmla="*/ 2147483646 w 2738"/>
                <a:gd name="T3" fmla="*/ 2147483646 h 308"/>
                <a:gd name="T4" fmla="*/ 2147483646 w 2738"/>
                <a:gd name="T5" fmla="*/ 2147483646 h 308"/>
                <a:gd name="T6" fmla="*/ 2147483646 w 2738"/>
                <a:gd name="T7" fmla="*/ 2147483646 h 308"/>
                <a:gd name="T8" fmla="*/ 2147483646 w 2738"/>
                <a:gd name="T9" fmla="*/ 2147483646 h 308"/>
                <a:gd name="T10" fmla="*/ 2147483646 w 2738"/>
                <a:gd name="T11" fmla="*/ 2147483646 h 308"/>
                <a:gd name="T12" fmla="*/ 2147483646 w 2738"/>
                <a:gd name="T13" fmla="*/ 2147483646 h 308"/>
                <a:gd name="T14" fmla="*/ 2147483646 w 2738"/>
                <a:gd name="T15" fmla="*/ 2147483646 h 308"/>
                <a:gd name="T16" fmla="*/ 2147483646 w 2738"/>
                <a:gd name="T17" fmla="*/ 2147483646 h 308"/>
                <a:gd name="T18" fmla="*/ 2147483646 w 2738"/>
                <a:gd name="T19" fmla="*/ 2147483646 h 308"/>
                <a:gd name="T20" fmla="*/ 2147483646 w 2738"/>
                <a:gd name="T21" fmla="*/ 2147483646 h 308"/>
                <a:gd name="T22" fmla="*/ 2147483646 w 2738"/>
                <a:gd name="T23" fmla="*/ 2147483646 h 308"/>
                <a:gd name="T24" fmla="*/ 2147483646 w 2738"/>
                <a:gd name="T25" fmla="*/ 2147483646 h 308"/>
                <a:gd name="T26" fmla="*/ 2147483646 w 2738"/>
                <a:gd name="T27" fmla="*/ 2147483646 h 308"/>
                <a:gd name="T28" fmla="*/ 2147483646 w 2738"/>
                <a:gd name="T29" fmla="*/ 2147483646 h 308"/>
                <a:gd name="T30" fmla="*/ 2147483646 w 2738"/>
                <a:gd name="T31" fmla="*/ 2147483646 h 308"/>
                <a:gd name="T32" fmla="*/ 2147483646 w 2738"/>
                <a:gd name="T33" fmla="*/ 2147483646 h 308"/>
                <a:gd name="T34" fmla="*/ 2147483646 w 2738"/>
                <a:gd name="T35" fmla="*/ 2147483646 h 308"/>
                <a:gd name="T36" fmla="*/ 2147483646 w 2738"/>
                <a:gd name="T37" fmla="*/ 2147483646 h 308"/>
                <a:gd name="T38" fmla="*/ 2147483646 w 2738"/>
                <a:gd name="T39" fmla="*/ 2147483646 h 308"/>
                <a:gd name="T40" fmla="*/ 2147483646 w 2738"/>
                <a:gd name="T41" fmla="*/ 2147483646 h 308"/>
                <a:gd name="T42" fmla="*/ 2147483646 w 2738"/>
                <a:gd name="T43" fmla="*/ 2147483646 h 308"/>
                <a:gd name="T44" fmla="*/ 2147483646 w 2738"/>
                <a:gd name="T45" fmla="*/ 2147483646 h 308"/>
                <a:gd name="T46" fmla="*/ 2147483646 w 2738"/>
                <a:gd name="T47" fmla="*/ 2147483646 h 308"/>
                <a:gd name="T48" fmla="*/ 2147483646 w 2738"/>
                <a:gd name="T49" fmla="*/ 2147483646 h 308"/>
                <a:gd name="T50" fmla="*/ 2147483646 w 2738"/>
                <a:gd name="T51" fmla="*/ 2147483646 h 308"/>
                <a:gd name="T52" fmla="*/ 2147483646 w 2738"/>
                <a:gd name="T53" fmla="*/ 2147483646 h 308"/>
                <a:gd name="T54" fmla="*/ 2147483646 w 2738"/>
                <a:gd name="T55" fmla="*/ 2147483646 h 308"/>
                <a:gd name="T56" fmla="*/ 2147483646 w 2738"/>
                <a:gd name="T57" fmla="*/ 0 h 308"/>
                <a:gd name="T58" fmla="*/ 2147483646 w 2738"/>
                <a:gd name="T59" fmla="*/ 0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38"/>
                <a:gd name="T91" fmla="*/ 0 h 308"/>
                <a:gd name="T92" fmla="*/ 2738 w 2738"/>
                <a:gd name="T93" fmla="*/ 308 h 3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38" h="308">
                  <a:moveTo>
                    <a:pt x="0" y="308"/>
                  </a:moveTo>
                  <a:lnTo>
                    <a:pt x="627" y="308"/>
                  </a:lnTo>
                  <a:lnTo>
                    <a:pt x="627" y="288"/>
                  </a:lnTo>
                  <a:lnTo>
                    <a:pt x="684" y="288"/>
                  </a:lnTo>
                  <a:lnTo>
                    <a:pt x="684" y="268"/>
                  </a:lnTo>
                  <a:lnTo>
                    <a:pt x="701" y="268"/>
                  </a:lnTo>
                  <a:lnTo>
                    <a:pt x="701" y="242"/>
                  </a:lnTo>
                  <a:lnTo>
                    <a:pt x="1034" y="242"/>
                  </a:lnTo>
                  <a:lnTo>
                    <a:pt x="1034" y="219"/>
                  </a:lnTo>
                  <a:lnTo>
                    <a:pt x="1188" y="219"/>
                  </a:lnTo>
                  <a:lnTo>
                    <a:pt x="1188" y="196"/>
                  </a:lnTo>
                  <a:lnTo>
                    <a:pt x="1216" y="196"/>
                  </a:lnTo>
                  <a:lnTo>
                    <a:pt x="1216" y="171"/>
                  </a:lnTo>
                  <a:lnTo>
                    <a:pt x="2054" y="171"/>
                  </a:lnTo>
                  <a:lnTo>
                    <a:pt x="2054" y="157"/>
                  </a:lnTo>
                  <a:lnTo>
                    <a:pt x="2063" y="157"/>
                  </a:lnTo>
                  <a:lnTo>
                    <a:pt x="2063" y="134"/>
                  </a:lnTo>
                  <a:lnTo>
                    <a:pt x="2197" y="134"/>
                  </a:lnTo>
                  <a:lnTo>
                    <a:pt x="2197" y="114"/>
                  </a:lnTo>
                  <a:lnTo>
                    <a:pt x="2345" y="114"/>
                  </a:lnTo>
                  <a:lnTo>
                    <a:pt x="2345" y="85"/>
                  </a:lnTo>
                  <a:lnTo>
                    <a:pt x="2462" y="85"/>
                  </a:lnTo>
                  <a:lnTo>
                    <a:pt x="2462" y="63"/>
                  </a:lnTo>
                  <a:lnTo>
                    <a:pt x="2502" y="63"/>
                  </a:lnTo>
                  <a:lnTo>
                    <a:pt x="2502" y="43"/>
                  </a:lnTo>
                  <a:lnTo>
                    <a:pt x="2547" y="43"/>
                  </a:lnTo>
                  <a:lnTo>
                    <a:pt x="2547" y="20"/>
                  </a:lnTo>
                  <a:lnTo>
                    <a:pt x="2695" y="20"/>
                  </a:lnTo>
                  <a:lnTo>
                    <a:pt x="2695" y="0"/>
                  </a:lnTo>
                  <a:lnTo>
                    <a:pt x="2738" y="0"/>
                  </a:lnTo>
                </a:path>
              </a:pathLst>
            </a:cu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solidFill>
                  <a:schemeClr val="bg1"/>
                </a:solidFill>
              </a:endParaRPr>
            </a:p>
          </p:txBody>
        </p:sp>
        <p:cxnSp>
          <p:nvCxnSpPr>
            <p:cNvPr id="162882" name="Straight Connector 55"/>
            <p:cNvCxnSpPr>
              <a:cxnSpLocks noChangeShapeType="1"/>
            </p:cNvCxnSpPr>
            <p:nvPr/>
          </p:nvCxnSpPr>
          <p:spPr bwMode="auto">
            <a:xfrm>
              <a:off x="4060825" y="1308100"/>
              <a:ext cx="0" cy="28717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83" name="Straight Connector 57"/>
            <p:cNvCxnSpPr>
              <a:cxnSpLocks noChangeShapeType="1"/>
            </p:cNvCxnSpPr>
            <p:nvPr/>
          </p:nvCxnSpPr>
          <p:spPr bwMode="auto">
            <a:xfrm>
              <a:off x="4060825" y="4179888"/>
              <a:ext cx="4367213"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2884" name="Straight Connector 59"/>
            <p:cNvCxnSpPr>
              <a:cxnSpLocks noChangeShapeType="1"/>
            </p:cNvCxnSpPr>
            <p:nvPr/>
          </p:nvCxnSpPr>
          <p:spPr bwMode="auto">
            <a:xfrm rot="-5400000">
              <a:off x="8346281"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85" name="TextBox 60"/>
            <p:cNvSpPr txBox="1">
              <a:spLocks noChangeArrowheads="1"/>
            </p:cNvSpPr>
            <p:nvPr/>
          </p:nvSpPr>
          <p:spPr bwMode="auto">
            <a:xfrm>
              <a:off x="8177213"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12</a:t>
              </a:r>
            </a:p>
          </p:txBody>
        </p:sp>
        <p:cxnSp>
          <p:nvCxnSpPr>
            <p:cNvPr id="162886" name="Straight Connector 61"/>
            <p:cNvCxnSpPr>
              <a:cxnSpLocks noChangeShapeType="1"/>
            </p:cNvCxnSpPr>
            <p:nvPr/>
          </p:nvCxnSpPr>
          <p:spPr bwMode="auto">
            <a:xfrm rot="-5400000">
              <a:off x="7985919"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87" name="TextBox 62"/>
            <p:cNvSpPr txBox="1">
              <a:spLocks noChangeArrowheads="1"/>
            </p:cNvSpPr>
            <p:nvPr/>
          </p:nvSpPr>
          <p:spPr bwMode="auto">
            <a:xfrm>
              <a:off x="7818438"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11</a:t>
              </a:r>
            </a:p>
          </p:txBody>
        </p:sp>
        <p:cxnSp>
          <p:nvCxnSpPr>
            <p:cNvPr id="162888" name="Straight Connector 63"/>
            <p:cNvCxnSpPr>
              <a:cxnSpLocks noChangeShapeType="1"/>
            </p:cNvCxnSpPr>
            <p:nvPr/>
          </p:nvCxnSpPr>
          <p:spPr bwMode="auto">
            <a:xfrm rot="-5400000">
              <a:off x="7636669"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89" name="TextBox 64"/>
            <p:cNvSpPr txBox="1">
              <a:spLocks noChangeArrowheads="1"/>
            </p:cNvSpPr>
            <p:nvPr/>
          </p:nvSpPr>
          <p:spPr bwMode="auto">
            <a:xfrm>
              <a:off x="7467600"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10</a:t>
              </a:r>
            </a:p>
          </p:txBody>
        </p:sp>
        <p:cxnSp>
          <p:nvCxnSpPr>
            <p:cNvPr id="162890" name="Straight Connector 65"/>
            <p:cNvCxnSpPr>
              <a:cxnSpLocks noChangeShapeType="1"/>
            </p:cNvCxnSpPr>
            <p:nvPr/>
          </p:nvCxnSpPr>
          <p:spPr bwMode="auto">
            <a:xfrm rot="-5400000">
              <a:off x="7255669"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91" name="TextBox 66"/>
            <p:cNvSpPr txBox="1">
              <a:spLocks noChangeArrowheads="1"/>
            </p:cNvSpPr>
            <p:nvPr/>
          </p:nvSpPr>
          <p:spPr bwMode="auto">
            <a:xfrm>
              <a:off x="7088188"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9</a:t>
              </a:r>
            </a:p>
          </p:txBody>
        </p:sp>
        <p:cxnSp>
          <p:nvCxnSpPr>
            <p:cNvPr id="162892" name="Straight Connector 67"/>
            <p:cNvCxnSpPr>
              <a:cxnSpLocks noChangeShapeType="1"/>
            </p:cNvCxnSpPr>
            <p:nvPr/>
          </p:nvCxnSpPr>
          <p:spPr bwMode="auto">
            <a:xfrm rot="-5400000">
              <a:off x="6896894"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93" name="TextBox 68"/>
            <p:cNvSpPr txBox="1">
              <a:spLocks noChangeArrowheads="1"/>
            </p:cNvSpPr>
            <p:nvPr/>
          </p:nvSpPr>
          <p:spPr bwMode="auto">
            <a:xfrm>
              <a:off x="6727825"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8</a:t>
              </a:r>
            </a:p>
          </p:txBody>
        </p:sp>
        <p:cxnSp>
          <p:nvCxnSpPr>
            <p:cNvPr id="162894" name="Straight Connector 69"/>
            <p:cNvCxnSpPr>
              <a:cxnSpLocks noChangeShapeType="1"/>
            </p:cNvCxnSpPr>
            <p:nvPr/>
          </p:nvCxnSpPr>
          <p:spPr bwMode="auto">
            <a:xfrm rot="-5400000">
              <a:off x="6546056"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95" name="TextBox 70"/>
            <p:cNvSpPr txBox="1">
              <a:spLocks noChangeArrowheads="1"/>
            </p:cNvSpPr>
            <p:nvPr/>
          </p:nvSpPr>
          <p:spPr bwMode="auto">
            <a:xfrm>
              <a:off x="6378575"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7</a:t>
              </a:r>
            </a:p>
          </p:txBody>
        </p:sp>
        <p:cxnSp>
          <p:nvCxnSpPr>
            <p:cNvPr id="162896" name="Straight Connector 71"/>
            <p:cNvCxnSpPr>
              <a:cxnSpLocks noChangeShapeType="1"/>
            </p:cNvCxnSpPr>
            <p:nvPr/>
          </p:nvCxnSpPr>
          <p:spPr bwMode="auto">
            <a:xfrm rot="-5400000">
              <a:off x="6166644"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97" name="TextBox 72"/>
            <p:cNvSpPr txBox="1">
              <a:spLocks noChangeArrowheads="1"/>
            </p:cNvSpPr>
            <p:nvPr/>
          </p:nvSpPr>
          <p:spPr bwMode="auto">
            <a:xfrm>
              <a:off x="5997575"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6</a:t>
              </a:r>
            </a:p>
          </p:txBody>
        </p:sp>
        <p:cxnSp>
          <p:nvCxnSpPr>
            <p:cNvPr id="162898" name="Straight Connector 73"/>
            <p:cNvCxnSpPr>
              <a:cxnSpLocks noChangeShapeType="1"/>
            </p:cNvCxnSpPr>
            <p:nvPr/>
          </p:nvCxnSpPr>
          <p:spPr bwMode="auto">
            <a:xfrm rot="-5400000">
              <a:off x="5807869"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899" name="TextBox 74"/>
            <p:cNvSpPr txBox="1">
              <a:spLocks noChangeArrowheads="1"/>
            </p:cNvSpPr>
            <p:nvPr/>
          </p:nvSpPr>
          <p:spPr bwMode="auto">
            <a:xfrm>
              <a:off x="5638800"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5</a:t>
              </a:r>
            </a:p>
          </p:txBody>
        </p:sp>
        <p:cxnSp>
          <p:nvCxnSpPr>
            <p:cNvPr id="162900" name="Straight Connector 75"/>
            <p:cNvCxnSpPr>
              <a:cxnSpLocks noChangeShapeType="1"/>
            </p:cNvCxnSpPr>
            <p:nvPr/>
          </p:nvCxnSpPr>
          <p:spPr bwMode="auto">
            <a:xfrm rot="-5400000">
              <a:off x="5457031"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01" name="TextBox 76"/>
            <p:cNvSpPr txBox="1">
              <a:spLocks noChangeArrowheads="1"/>
            </p:cNvSpPr>
            <p:nvPr/>
          </p:nvSpPr>
          <p:spPr bwMode="auto">
            <a:xfrm>
              <a:off x="5287963"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4</a:t>
              </a:r>
            </a:p>
          </p:txBody>
        </p:sp>
        <p:cxnSp>
          <p:nvCxnSpPr>
            <p:cNvPr id="162902" name="Straight Connector 77"/>
            <p:cNvCxnSpPr>
              <a:cxnSpLocks noChangeShapeType="1"/>
            </p:cNvCxnSpPr>
            <p:nvPr/>
          </p:nvCxnSpPr>
          <p:spPr bwMode="auto">
            <a:xfrm rot="-5400000">
              <a:off x="5083969"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03" name="TextBox 78"/>
            <p:cNvSpPr txBox="1">
              <a:spLocks noChangeArrowheads="1"/>
            </p:cNvSpPr>
            <p:nvPr/>
          </p:nvSpPr>
          <p:spPr bwMode="auto">
            <a:xfrm>
              <a:off x="4914900"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3</a:t>
              </a:r>
            </a:p>
          </p:txBody>
        </p:sp>
        <p:cxnSp>
          <p:nvCxnSpPr>
            <p:cNvPr id="162904" name="Straight Connector 79"/>
            <p:cNvCxnSpPr>
              <a:cxnSpLocks noChangeShapeType="1"/>
            </p:cNvCxnSpPr>
            <p:nvPr/>
          </p:nvCxnSpPr>
          <p:spPr bwMode="auto">
            <a:xfrm rot="-5400000">
              <a:off x="4723606"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05" name="TextBox 80"/>
            <p:cNvSpPr txBox="1">
              <a:spLocks noChangeArrowheads="1"/>
            </p:cNvSpPr>
            <p:nvPr/>
          </p:nvSpPr>
          <p:spPr bwMode="auto">
            <a:xfrm>
              <a:off x="4556125"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2</a:t>
              </a:r>
            </a:p>
          </p:txBody>
        </p:sp>
        <p:cxnSp>
          <p:nvCxnSpPr>
            <p:cNvPr id="162906" name="Straight Connector 81"/>
            <p:cNvCxnSpPr>
              <a:cxnSpLocks noChangeShapeType="1"/>
            </p:cNvCxnSpPr>
            <p:nvPr/>
          </p:nvCxnSpPr>
          <p:spPr bwMode="auto">
            <a:xfrm rot="-5400000">
              <a:off x="4374356"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07" name="TextBox 82"/>
            <p:cNvSpPr txBox="1">
              <a:spLocks noChangeArrowheads="1"/>
            </p:cNvSpPr>
            <p:nvPr/>
          </p:nvSpPr>
          <p:spPr bwMode="auto">
            <a:xfrm>
              <a:off x="4205288"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1</a:t>
              </a:r>
            </a:p>
          </p:txBody>
        </p:sp>
        <p:cxnSp>
          <p:nvCxnSpPr>
            <p:cNvPr id="162908" name="Straight Connector 83"/>
            <p:cNvCxnSpPr>
              <a:cxnSpLocks noChangeShapeType="1"/>
            </p:cNvCxnSpPr>
            <p:nvPr/>
          </p:nvCxnSpPr>
          <p:spPr bwMode="auto">
            <a:xfrm rot="-5400000">
              <a:off x="4001294" y="4253707"/>
              <a:ext cx="134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09" name="TextBox 84"/>
            <p:cNvSpPr txBox="1">
              <a:spLocks noChangeArrowheads="1"/>
            </p:cNvSpPr>
            <p:nvPr/>
          </p:nvSpPr>
          <p:spPr bwMode="auto">
            <a:xfrm>
              <a:off x="3832225" y="4325938"/>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600">
                  <a:solidFill>
                    <a:schemeClr val="bg1"/>
                  </a:solidFill>
                </a:rPr>
                <a:t>0</a:t>
              </a:r>
            </a:p>
          </p:txBody>
        </p:sp>
        <p:cxnSp>
          <p:nvCxnSpPr>
            <p:cNvPr id="162910" name="Straight Connector 85"/>
            <p:cNvCxnSpPr>
              <a:cxnSpLocks noChangeShapeType="1"/>
            </p:cNvCxnSpPr>
            <p:nvPr/>
          </p:nvCxnSpPr>
          <p:spPr bwMode="auto">
            <a:xfrm>
              <a:off x="3921125" y="4179888"/>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11" name="TextBox 86"/>
            <p:cNvSpPr txBox="1">
              <a:spLocks noChangeArrowheads="1"/>
            </p:cNvSpPr>
            <p:nvPr/>
          </p:nvSpPr>
          <p:spPr bwMode="auto">
            <a:xfrm>
              <a:off x="3324225" y="3995738"/>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0</a:t>
              </a:r>
            </a:p>
          </p:txBody>
        </p:sp>
        <p:cxnSp>
          <p:nvCxnSpPr>
            <p:cNvPr id="162912" name="Straight Connector 87"/>
            <p:cNvCxnSpPr>
              <a:cxnSpLocks noChangeShapeType="1"/>
            </p:cNvCxnSpPr>
            <p:nvPr/>
          </p:nvCxnSpPr>
          <p:spPr bwMode="auto">
            <a:xfrm>
              <a:off x="3921125" y="3898900"/>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13" name="TextBox 88"/>
            <p:cNvSpPr txBox="1">
              <a:spLocks noChangeArrowheads="1"/>
            </p:cNvSpPr>
            <p:nvPr/>
          </p:nvSpPr>
          <p:spPr bwMode="auto">
            <a:xfrm>
              <a:off x="3324225" y="3713163"/>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1</a:t>
              </a:r>
            </a:p>
          </p:txBody>
        </p:sp>
        <p:cxnSp>
          <p:nvCxnSpPr>
            <p:cNvPr id="162914" name="Straight Connector 89"/>
            <p:cNvCxnSpPr>
              <a:cxnSpLocks noChangeShapeType="1"/>
            </p:cNvCxnSpPr>
            <p:nvPr/>
          </p:nvCxnSpPr>
          <p:spPr bwMode="auto">
            <a:xfrm>
              <a:off x="3921125" y="360362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15" name="TextBox 90"/>
            <p:cNvSpPr txBox="1">
              <a:spLocks noChangeArrowheads="1"/>
            </p:cNvSpPr>
            <p:nvPr/>
          </p:nvSpPr>
          <p:spPr bwMode="auto">
            <a:xfrm>
              <a:off x="3324225" y="341788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2</a:t>
              </a:r>
            </a:p>
          </p:txBody>
        </p:sp>
        <p:cxnSp>
          <p:nvCxnSpPr>
            <p:cNvPr id="162916" name="Straight Connector 91"/>
            <p:cNvCxnSpPr>
              <a:cxnSpLocks noChangeShapeType="1"/>
            </p:cNvCxnSpPr>
            <p:nvPr/>
          </p:nvCxnSpPr>
          <p:spPr bwMode="auto">
            <a:xfrm>
              <a:off x="3921125" y="331787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17" name="TextBox 92"/>
            <p:cNvSpPr txBox="1">
              <a:spLocks noChangeArrowheads="1"/>
            </p:cNvSpPr>
            <p:nvPr/>
          </p:nvSpPr>
          <p:spPr bwMode="auto">
            <a:xfrm>
              <a:off x="3324225" y="313213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3</a:t>
              </a:r>
            </a:p>
          </p:txBody>
        </p:sp>
        <p:cxnSp>
          <p:nvCxnSpPr>
            <p:cNvPr id="162918" name="Straight Connector 93"/>
            <p:cNvCxnSpPr>
              <a:cxnSpLocks noChangeShapeType="1"/>
            </p:cNvCxnSpPr>
            <p:nvPr/>
          </p:nvCxnSpPr>
          <p:spPr bwMode="auto">
            <a:xfrm>
              <a:off x="3921125" y="3035300"/>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19" name="TextBox 94"/>
            <p:cNvSpPr txBox="1">
              <a:spLocks noChangeArrowheads="1"/>
            </p:cNvSpPr>
            <p:nvPr/>
          </p:nvSpPr>
          <p:spPr bwMode="auto">
            <a:xfrm>
              <a:off x="3324225" y="2851150"/>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4</a:t>
              </a:r>
            </a:p>
          </p:txBody>
        </p:sp>
        <p:cxnSp>
          <p:nvCxnSpPr>
            <p:cNvPr id="162920" name="Straight Connector 95"/>
            <p:cNvCxnSpPr>
              <a:cxnSpLocks noChangeShapeType="1"/>
            </p:cNvCxnSpPr>
            <p:nvPr/>
          </p:nvCxnSpPr>
          <p:spPr bwMode="auto">
            <a:xfrm>
              <a:off x="3921125" y="274002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21" name="TextBox 96"/>
            <p:cNvSpPr txBox="1">
              <a:spLocks noChangeArrowheads="1"/>
            </p:cNvSpPr>
            <p:nvPr/>
          </p:nvSpPr>
          <p:spPr bwMode="auto">
            <a:xfrm>
              <a:off x="3324225" y="255587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5</a:t>
              </a:r>
            </a:p>
          </p:txBody>
        </p:sp>
        <p:cxnSp>
          <p:nvCxnSpPr>
            <p:cNvPr id="162922" name="Straight Connector 97"/>
            <p:cNvCxnSpPr>
              <a:cxnSpLocks noChangeShapeType="1"/>
            </p:cNvCxnSpPr>
            <p:nvPr/>
          </p:nvCxnSpPr>
          <p:spPr bwMode="auto">
            <a:xfrm>
              <a:off x="3921125" y="245427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23" name="TextBox 98"/>
            <p:cNvSpPr txBox="1">
              <a:spLocks noChangeArrowheads="1"/>
            </p:cNvSpPr>
            <p:nvPr/>
          </p:nvSpPr>
          <p:spPr bwMode="auto">
            <a:xfrm>
              <a:off x="3324225" y="227012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6</a:t>
              </a:r>
            </a:p>
          </p:txBody>
        </p:sp>
        <p:cxnSp>
          <p:nvCxnSpPr>
            <p:cNvPr id="162924" name="Straight Connector 99"/>
            <p:cNvCxnSpPr>
              <a:cxnSpLocks noChangeShapeType="1"/>
            </p:cNvCxnSpPr>
            <p:nvPr/>
          </p:nvCxnSpPr>
          <p:spPr bwMode="auto">
            <a:xfrm>
              <a:off x="3921125" y="2171700"/>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25" name="TextBox 100"/>
            <p:cNvSpPr txBox="1">
              <a:spLocks noChangeArrowheads="1"/>
            </p:cNvSpPr>
            <p:nvPr/>
          </p:nvSpPr>
          <p:spPr bwMode="auto">
            <a:xfrm>
              <a:off x="3324225" y="1987550"/>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7</a:t>
              </a:r>
            </a:p>
          </p:txBody>
        </p:sp>
        <p:cxnSp>
          <p:nvCxnSpPr>
            <p:cNvPr id="162926" name="Straight Connector 101"/>
            <p:cNvCxnSpPr>
              <a:cxnSpLocks noChangeShapeType="1"/>
            </p:cNvCxnSpPr>
            <p:nvPr/>
          </p:nvCxnSpPr>
          <p:spPr bwMode="auto">
            <a:xfrm>
              <a:off x="3921125" y="187642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27" name="TextBox 102"/>
            <p:cNvSpPr txBox="1">
              <a:spLocks noChangeArrowheads="1"/>
            </p:cNvSpPr>
            <p:nvPr/>
          </p:nvSpPr>
          <p:spPr bwMode="auto">
            <a:xfrm>
              <a:off x="3324225" y="169227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8</a:t>
              </a:r>
            </a:p>
          </p:txBody>
        </p:sp>
        <p:cxnSp>
          <p:nvCxnSpPr>
            <p:cNvPr id="162928" name="Straight Connector 103"/>
            <p:cNvCxnSpPr>
              <a:cxnSpLocks noChangeShapeType="1"/>
            </p:cNvCxnSpPr>
            <p:nvPr/>
          </p:nvCxnSpPr>
          <p:spPr bwMode="auto">
            <a:xfrm>
              <a:off x="3921125" y="1603375"/>
              <a:ext cx="13493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2929" name="TextBox 104"/>
            <p:cNvSpPr txBox="1">
              <a:spLocks noChangeArrowheads="1"/>
            </p:cNvSpPr>
            <p:nvPr/>
          </p:nvSpPr>
          <p:spPr bwMode="auto">
            <a:xfrm>
              <a:off x="3324225" y="141763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9</a:t>
              </a:r>
            </a:p>
          </p:txBody>
        </p:sp>
        <p:sp>
          <p:nvSpPr>
            <p:cNvPr id="162930" name="TextBox 106"/>
            <p:cNvSpPr txBox="1">
              <a:spLocks noChangeArrowheads="1"/>
            </p:cNvSpPr>
            <p:nvPr/>
          </p:nvSpPr>
          <p:spPr bwMode="auto">
            <a:xfrm>
              <a:off x="3324225" y="1136650"/>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r" eaLnBrk="1" hangingPunct="1">
                <a:lnSpc>
                  <a:spcPct val="100000"/>
                </a:lnSpc>
                <a:spcBef>
                  <a:spcPct val="0"/>
                </a:spcBef>
                <a:buClrTx/>
                <a:buFontTx/>
                <a:buNone/>
              </a:pPr>
              <a:r>
                <a:rPr lang="en-GB" altLang="fr-FR" sz="1600">
                  <a:solidFill>
                    <a:schemeClr val="bg1"/>
                  </a:solidFill>
                </a:rPr>
                <a:t>10</a:t>
              </a:r>
            </a:p>
          </p:txBody>
        </p:sp>
        <p:sp>
          <p:nvSpPr>
            <p:cNvPr id="162931" name="TextBox 52"/>
            <p:cNvSpPr txBox="1">
              <a:spLocks noChangeArrowheads="1"/>
            </p:cNvSpPr>
            <p:nvPr/>
          </p:nvSpPr>
          <p:spPr bwMode="auto">
            <a:xfrm rot="-5400000">
              <a:off x="1755775" y="2688709"/>
              <a:ext cx="331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GB" altLang="fr-FR" sz="1800" dirty="0">
                  <a:solidFill>
                    <a:schemeClr val="bg1"/>
                  </a:solidFill>
                </a:rPr>
                <a:t>Cumulative event rate (%)</a:t>
              </a:r>
            </a:p>
          </p:txBody>
        </p:sp>
      </p:grpSp>
      <p:cxnSp>
        <p:nvCxnSpPr>
          <p:cNvPr id="162872" name="Straight Connector 25"/>
          <p:cNvCxnSpPr>
            <a:cxnSpLocks noChangeShapeType="1"/>
          </p:cNvCxnSpPr>
          <p:nvPr/>
        </p:nvCxnSpPr>
        <p:spPr bwMode="auto">
          <a:xfrm rot="-5400000">
            <a:off x="4649788" y="5224463"/>
            <a:ext cx="1333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47" name="Subtitle 2"/>
          <p:cNvSpPr txBox="1">
            <a:spLocks/>
          </p:cNvSpPr>
          <p:nvPr/>
        </p:nvSpPr>
        <p:spPr bwMode="auto">
          <a:xfrm>
            <a:off x="0" y="6689725"/>
            <a:ext cx="5029200" cy="195263"/>
          </a:xfrm>
          <a:prstGeom prst="rect">
            <a:avLst/>
          </a:prstGeom>
          <a:noFill/>
          <a:ln w="9525">
            <a:noFill/>
            <a:miter lim="800000"/>
            <a:headEnd/>
            <a:tailEnd/>
          </a:ln>
          <a:effectLst/>
        </p:spPr>
        <p:txBody>
          <a:bodyPr/>
          <a:lstStyle/>
          <a:p>
            <a:pPr algn="ctr" eaLnBrk="1" hangingPunct="1">
              <a:spcBef>
                <a:spcPct val="25000"/>
              </a:spcBef>
              <a:spcAft>
                <a:spcPct val="20000"/>
              </a:spcAft>
              <a:buClr>
                <a:schemeClr val="tx2"/>
              </a:buClr>
              <a:defRPr/>
            </a:pPr>
            <a:endParaRPr lang="en-GB" sz="900">
              <a:effectLst>
                <a:outerShdw blurRad="38100" dist="38100" dir="2700000" algn="tl">
                  <a:srgbClr val="C0C0C0"/>
                </a:outerShdw>
              </a:effectLst>
              <a:ea typeface="ＭＳ Ｐゴシック" charset="0"/>
              <a:cs typeface="ＭＳ Ｐゴシック" charset="0"/>
            </a:endParaRPr>
          </a:p>
        </p:txBody>
      </p:sp>
      <p:sp>
        <p:nvSpPr>
          <p:cNvPr id="162874" name="TextBox 117"/>
          <p:cNvSpPr txBox="1">
            <a:spLocks noChangeArrowheads="1"/>
          </p:cNvSpPr>
          <p:nvPr/>
        </p:nvSpPr>
        <p:spPr bwMode="auto">
          <a:xfrm>
            <a:off x="6661150" y="3349625"/>
            <a:ext cx="1311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US" altLang="fr-FR" sz="1800" b="1">
                <a:solidFill>
                  <a:srgbClr val="00CCFF"/>
                </a:solidFill>
              </a:rPr>
              <a:t>RR 0.19 (0.11-0.33)</a:t>
            </a:r>
            <a:endParaRPr lang="en-CA" altLang="fr-FR" sz="1800" b="1">
              <a:solidFill>
                <a:srgbClr val="00CCFF"/>
              </a:solidFill>
            </a:endParaRPr>
          </a:p>
        </p:txBody>
      </p:sp>
      <p:sp>
        <p:nvSpPr>
          <p:cNvPr id="162875" name="TextBox 118"/>
          <p:cNvSpPr txBox="1">
            <a:spLocks noChangeArrowheads="1"/>
          </p:cNvSpPr>
          <p:nvPr/>
        </p:nvSpPr>
        <p:spPr bwMode="auto">
          <a:xfrm>
            <a:off x="6505575" y="3910013"/>
            <a:ext cx="1311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lnSpc>
                <a:spcPct val="100000"/>
              </a:lnSpc>
              <a:spcBef>
                <a:spcPct val="0"/>
              </a:spcBef>
              <a:buClrTx/>
              <a:buFontTx/>
              <a:buNone/>
            </a:pPr>
            <a:r>
              <a:rPr lang="en-US" altLang="fr-FR" sz="1800" b="1">
                <a:solidFill>
                  <a:srgbClr val="92D050"/>
                </a:solidFill>
              </a:rPr>
              <a:t>RR 0.20 (0.11-0.34)</a:t>
            </a:r>
            <a:endParaRPr lang="en-CA" altLang="fr-FR" sz="1800" b="1">
              <a:solidFill>
                <a:srgbClr val="92D050"/>
              </a:solidFill>
            </a:endParaRPr>
          </a:p>
        </p:txBody>
      </p:sp>
      <p:sp>
        <p:nvSpPr>
          <p:cNvPr id="118" name="Text Box 84"/>
          <p:cNvSpPr txBox="1">
            <a:spLocks noChangeArrowheads="1"/>
          </p:cNvSpPr>
          <p:nvPr>
            <p:custDataLst>
              <p:tags r:id="rId1"/>
            </p:custDataLst>
          </p:nvPr>
        </p:nvSpPr>
        <p:spPr>
          <a:xfrm>
            <a:off x="6732588" y="2133600"/>
            <a:ext cx="2035175" cy="879475"/>
          </a:xfrm>
          <a:prstGeom prst="roundRect">
            <a:avLst/>
          </a:prstGeom>
          <a:solidFill>
            <a:srgbClr val="1B7190"/>
          </a:solidFill>
          <a:ln w="254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marR="0" lvl="0" indent="0" defTabSz="914400" eaLnBrk="1" latinLnBrk="0" hangingPunct="1">
              <a:lnSpc>
                <a:spcPct val="100000"/>
              </a:lnSpc>
              <a:buClrTx/>
              <a:buSzTx/>
              <a:buFontTx/>
              <a:buNone/>
              <a:defRPr kumimoji="0" sz="1200" b="1" i="1" u="none" strike="noStrike" cap="none" normalizeH="0" baseline="0">
                <a:ln>
                  <a:noFill/>
                </a:ln>
                <a:solidFill>
                  <a:schemeClr val="bg1"/>
                </a:solidFill>
                <a:effectLst>
                  <a:outerShdw blurRad="38100" dist="38100" dir="2700000" algn="tl">
                    <a:srgbClr val="000000">
                      <a:alpha val="43137"/>
                    </a:srgbClr>
                  </a:outerShdw>
                </a:effectLs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fontAlgn="auto">
              <a:defRPr/>
            </a:pPr>
            <a:r>
              <a:rPr lang="fr-CA" sz="1400" i="0">
                <a:solidFill>
                  <a:prstClr val="white"/>
                </a:solidFill>
                <a:effectLst/>
              </a:rPr>
              <a:t>RRR </a:t>
            </a:r>
            <a:r>
              <a:rPr lang="fr-CA" sz="2800" i="0" u="sng">
                <a:solidFill>
                  <a:prstClr val="white"/>
                </a:solidFill>
                <a:effectLst/>
              </a:rPr>
              <a:t>81%</a:t>
            </a:r>
            <a:r>
              <a:rPr lang="fr-CA" sz="2800" b="0" i="0">
                <a:solidFill>
                  <a:prstClr val="white"/>
                </a:solidFill>
                <a:effectLst/>
              </a:rPr>
              <a:t> </a:t>
            </a:r>
            <a:r>
              <a:rPr lang="fr-CA" sz="1400" b="0" i="0" err="1">
                <a:solidFill>
                  <a:prstClr val="white"/>
                </a:solidFill>
                <a:effectLst/>
              </a:rPr>
              <a:t>Apixaban</a:t>
            </a:r>
            <a:r>
              <a:rPr lang="fr-CA" sz="1400" b="0" i="0">
                <a:solidFill>
                  <a:prstClr val="white"/>
                </a:solidFill>
                <a:effectLst/>
              </a:rPr>
              <a:t>  2,5 mg</a:t>
            </a:r>
          </a:p>
        </p:txBody>
      </p:sp>
      <p:sp>
        <p:nvSpPr>
          <p:cNvPr id="162877" name="TextBox 1"/>
          <p:cNvSpPr txBox="1">
            <a:spLocks noChangeArrowheads="1"/>
          </p:cNvSpPr>
          <p:nvPr>
            <p:custDataLst>
              <p:tags r:id="rId2"/>
            </p:custDataLst>
          </p:nvPr>
        </p:nvSpPr>
        <p:spPr bwMode="auto">
          <a:xfrm>
            <a:off x="6723063" y="1196975"/>
            <a:ext cx="1965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dirty="0">
                <a:solidFill>
                  <a:schemeClr val="bg1"/>
                </a:solidFill>
              </a:rPr>
              <a:t>Placebo</a:t>
            </a:r>
            <a:r>
              <a:rPr lang="fr-CA" altLang="fr-FR" sz="1800" dirty="0">
                <a:solidFill>
                  <a:schemeClr val="bg1"/>
                </a:solidFill>
              </a:rPr>
              <a:t> </a:t>
            </a:r>
            <a:r>
              <a:rPr lang="fr-CA" altLang="fr-FR" sz="1800" b="1" dirty="0">
                <a:solidFill>
                  <a:schemeClr val="bg1"/>
                </a:solidFill>
              </a:rPr>
              <a:t>8,8 %</a:t>
            </a:r>
            <a:r>
              <a:rPr lang="fr-CA" altLang="fr-FR" sz="1800" dirty="0">
                <a:solidFill>
                  <a:schemeClr val="bg1"/>
                </a:solidFill>
              </a:rPr>
              <a:t> </a:t>
            </a:r>
            <a:r>
              <a:rPr lang="fr-CA" altLang="fr-FR" sz="1000" dirty="0">
                <a:solidFill>
                  <a:schemeClr val="bg1"/>
                </a:solidFill>
              </a:rPr>
              <a:t>(73/829) </a:t>
            </a:r>
          </a:p>
        </p:txBody>
      </p:sp>
      <p:sp>
        <p:nvSpPr>
          <p:cNvPr id="162878" name="Rectangle 2"/>
          <p:cNvSpPr>
            <a:spLocks noChangeArrowheads="1"/>
          </p:cNvSpPr>
          <p:nvPr/>
        </p:nvSpPr>
        <p:spPr bwMode="auto">
          <a:xfrm>
            <a:off x="4932363" y="2852738"/>
            <a:ext cx="149383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a:solidFill>
                  <a:schemeClr val="bg1"/>
                </a:solidFill>
              </a:rPr>
              <a:t>Apixaban à 2,5 mg; </a:t>
            </a:r>
            <a:r>
              <a:rPr lang="fr-CA" altLang="fr-FR" sz="2000" b="1">
                <a:solidFill>
                  <a:schemeClr val="bg1"/>
                </a:solidFill>
              </a:rPr>
              <a:t>1,7% </a:t>
            </a:r>
            <a:r>
              <a:rPr lang="fr-CA" altLang="fr-FR" sz="1200">
                <a:solidFill>
                  <a:schemeClr val="bg1"/>
                </a:solidFill>
              </a:rPr>
              <a:t>(14/840)</a:t>
            </a:r>
          </a:p>
          <a:p>
            <a:pPr eaLnBrk="1" hangingPunct="1">
              <a:lnSpc>
                <a:spcPct val="100000"/>
              </a:lnSpc>
              <a:spcBef>
                <a:spcPct val="0"/>
              </a:spcBef>
              <a:buClrTx/>
              <a:buFontTx/>
              <a:buNone/>
            </a:pPr>
            <a:r>
              <a:rPr lang="fr-CA" altLang="fr-FR" sz="1200">
                <a:solidFill>
                  <a:schemeClr val="bg1"/>
                </a:solidFill>
              </a:rPr>
              <a:t>Apixaban  5 mg</a:t>
            </a:r>
          </a:p>
          <a:p>
            <a:pPr eaLnBrk="1" hangingPunct="1">
              <a:lnSpc>
                <a:spcPct val="100000"/>
              </a:lnSpc>
              <a:spcBef>
                <a:spcPct val="0"/>
              </a:spcBef>
              <a:buClrTx/>
              <a:buFontTx/>
              <a:buNone/>
            </a:pPr>
            <a:r>
              <a:rPr lang="fr-CA" altLang="fr-FR" sz="2000" b="1">
                <a:solidFill>
                  <a:schemeClr val="bg1"/>
                </a:solidFill>
              </a:rPr>
              <a:t>1,7% </a:t>
            </a:r>
            <a:r>
              <a:rPr lang="fr-CA" altLang="fr-FR" sz="1200">
                <a:solidFill>
                  <a:schemeClr val="bg1"/>
                </a:solidFill>
              </a:rPr>
              <a:t>(14/813)</a:t>
            </a:r>
          </a:p>
          <a:p>
            <a:pPr eaLnBrk="1" hangingPunct="1">
              <a:lnSpc>
                <a:spcPct val="100000"/>
              </a:lnSpc>
              <a:spcBef>
                <a:spcPct val="0"/>
              </a:spcBef>
              <a:buClrTx/>
              <a:buFontTx/>
              <a:buNone/>
            </a:pPr>
            <a:endParaRPr lang="fr-CA" altLang="fr-FR" sz="1200">
              <a:solidFill>
                <a:schemeClr val="bg1"/>
              </a:solidFill>
            </a:endParaRPr>
          </a:p>
        </p:txBody>
      </p:sp>
    </p:spTree>
    <p:extLst>
      <p:ext uri="{BB962C8B-B14F-4D97-AF65-F5344CB8AC3E}">
        <p14:creationId xmlns:p14="http://schemas.microsoft.com/office/powerpoint/2010/main" val="2947478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rLst="">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itle 4"/>
          <p:cNvSpPr>
            <a:spLocks noGrp="1"/>
          </p:cNvSpPr>
          <p:nvPr>
            <p:ph type="title"/>
          </p:nvPr>
        </p:nvSpPr>
        <p:spPr>
          <a:xfrm>
            <a:off x="684213" y="416157"/>
            <a:ext cx="8064500" cy="667875"/>
          </a:xfrm>
          <a:extLst>
            <a:ext uri="{909E8E84-426E-40dd-AFC4-6F175D3DCCD1}"/>
            <a:ext uri="{91240B29-F687-4f45-9708-019B960494DF}"/>
          </a:extLst>
        </p:spPr>
        <p:txBody>
          <a:bodyPr/>
          <a:lstStyle/>
          <a:p>
            <a:pPr>
              <a:defRPr/>
            </a:pPr>
            <a:r>
              <a:rPr lang="fr-CA" sz="44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EINSTEIN-EXT</a:t>
            </a:r>
            <a:r>
              <a:rPr lang="fr-CA" sz="4400" spc="50">
                <a:ln w="13500">
                  <a:solidFill>
                    <a:schemeClr val="accent1">
                      <a:shade val="2500"/>
                      <a:alpha val="6500"/>
                    </a:schemeClr>
                  </a:solidFill>
                  <a:prstDash val="solid"/>
                </a:ln>
                <a:solidFill>
                  <a:srgbClr val="285E90">
                    <a:alpha val="95000"/>
                  </a:srgbClr>
                </a:solidFill>
              </a:rPr>
              <a:t>     6-12 mois</a:t>
            </a:r>
            <a:endParaRPr lang="fr-CA" sz="4400">
              <a:solidFill>
                <a:srgbClr val="285E90">
                  <a:alpha val="95000"/>
                </a:srgbClr>
              </a:solidFill>
            </a:endParaRPr>
          </a:p>
        </p:txBody>
      </p:sp>
      <p:graphicFrame>
        <p:nvGraphicFramePr>
          <p:cNvPr id="168962" name="Content Placeholder 6"/>
          <p:cNvGraphicFramePr>
            <a:graphicFrameLocks noGrp="1"/>
          </p:cNvGraphicFramePr>
          <p:nvPr>
            <p:ph sz="half" idx="2"/>
          </p:nvPr>
        </p:nvGraphicFramePr>
        <p:xfrm>
          <a:off x="4826000" y="1490663"/>
          <a:ext cx="3911600" cy="5248275"/>
        </p:xfrm>
        <a:graphic>
          <a:graphicData uri="http://schemas.openxmlformats.org/presentationml/2006/ole">
            <mc:AlternateContent xmlns:mc="http://schemas.openxmlformats.org/markup-compatibility/2006">
              <mc:Choice xmlns:v="urn:schemas-microsoft-com:vml" Requires="v">
                <p:oleObj spid="_x0000_s1045" r:id="rId4" imgW="3907875" imgH="5255207" progId="Excel.Chart.8">
                  <p:embed/>
                </p:oleObj>
              </mc:Choice>
              <mc:Fallback>
                <p:oleObj r:id="rId4" imgW="3907875" imgH="5255207" progId="Excel.Chart.8">
                  <p:embed/>
                  <p:pic>
                    <p:nvPicPr>
                      <p:cNvPr id="168962" name="Content Placeholder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1490663"/>
                        <a:ext cx="3911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8963" name="Content Placeholder 6"/>
          <p:cNvGraphicFramePr>
            <a:graphicFrameLocks noGrp="1"/>
          </p:cNvGraphicFramePr>
          <p:nvPr>
            <p:ph sz="half" idx="1"/>
          </p:nvPr>
        </p:nvGraphicFramePr>
        <p:xfrm>
          <a:off x="752475" y="1430338"/>
          <a:ext cx="3911600" cy="5249862"/>
        </p:xfrm>
        <a:graphic>
          <a:graphicData uri="http://schemas.openxmlformats.org/presentationml/2006/ole">
            <mc:AlternateContent xmlns:mc="http://schemas.openxmlformats.org/markup-compatibility/2006">
              <mc:Choice xmlns:v="urn:schemas-microsoft-com:vml" Requires="v">
                <p:oleObj spid="_x0000_s1046" name="Graphique" r:id="rId6" imgW="3913971" imgH="5249111" progId="Excel.Chart.8">
                  <p:embed/>
                </p:oleObj>
              </mc:Choice>
              <mc:Fallback>
                <p:oleObj name="Graphique" r:id="rId6" imgW="3913971" imgH="5249111" progId="Excel.Chart.8">
                  <p:embed/>
                  <p:pic>
                    <p:nvPicPr>
                      <p:cNvPr id="168963" name="Content Placeholder 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1430338"/>
                        <a:ext cx="39116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Down Arrow 9"/>
          <p:cNvSpPr/>
          <p:nvPr/>
        </p:nvSpPr>
        <p:spPr>
          <a:xfrm>
            <a:off x="3505200" y="2636838"/>
            <a:ext cx="314325" cy="2362200"/>
          </a:xfrm>
          <a:prstGeom prst="downArrow">
            <a:avLst/>
          </a:prstGeom>
          <a:solidFill>
            <a:srgbClr val="F96A1B"/>
          </a:solidFill>
          <a:ln>
            <a:solidFill>
              <a:srgbClr val="EC74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cxnSpLocks noChangeShapeType="1"/>
          </p:cNvCxnSpPr>
          <p:nvPr/>
        </p:nvCxnSpPr>
        <p:spPr bwMode="auto">
          <a:xfrm>
            <a:off x="6024563" y="5035550"/>
            <a:ext cx="1616075" cy="0"/>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6038850" y="5027613"/>
            <a:ext cx="0" cy="138112"/>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7626350" y="5027613"/>
            <a:ext cx="0" cy="138112"/>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8968" name="TextBox 13"/>
          <p:cNvSpPr txBox="1">
            <a:spLocks noChangeArrowheads="1"/>
          </p:cNvSpPr>
          <p:nvPr/>
        </p:nvSpPr>
        <p:spPr bwMode="auto">
          <a:xfrm>
            <a:off x="6019800" y="4724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Non significatif</a:t>
            </a:r>
          </a:p>
        </p:txBody>
      </p:sp>
      <p:cxnSp>
        <p:nvCxnSpPr>
          <p:cNvPr id="15" name="Straight Connector 14"/>
          <p:cNvCxnSpPr>
            <a:cxnSpLocks noChangeShapeType="1"/>
          </p:cNvCxnSpPr>
          <p:nvPr/>
        </p:nvCxnSpPr>
        <p:spPr bwMode="auto">
          <a:xfrm>
            <a:off x="2090738" y="2292350"/>
            <a:ext cx="1616075" cy="0"/>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2105025" y="2284413"/>
            <a:ext cx="0" cy="138112"/>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3692525" y="2284413"/>
            <a:ext cx="0" cy="138112"/>
          </a:xfrm>
          <a:prstGeom prst="line">
            <a:avLst/>
          </a:prstGeom>
          <a:noFill/>
          <a:ln w="25400">
            <a:solidFill>
              <a:srgbClr val="28374A"/>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8972" name="TextBox 17"/>
          <p:cNvSpPr txBox="1">
            <a:spLocks noChangeArrowheads="1"/>
          </p:cNvSpPr>
          <p:nvPr/>
        </p:nvSpPr>
        <p:spPr bwMode="auto">
          <a:xfrm>
            <a:off x="2209800" y="198120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i="1">
                <a:solidFill>
                  <a:schemeClr val="tx1"/>
                </a:solidFill>
              </a:rPr>
              <a:t>p</a:t>
            </a:r>
            <a:r>
              <a:rPr lang="fr-CA" altLang="fr-FR" sz="1800">
                <a:solidFill>
                  <a:schemeClr val="tx1"/>
                </a:solidFill>
              </a:rPr>
              <a:t> &lt; 0,0001</a:t>
            </a:r>
          </a:p>
        </p:txBody>
      </p:sp>
      <p:sp>
        <p:nvSpPr>
          <p:cNvPr id="168973" name="TextBox 18"/>
          <p:cNvSpPr txBox="1">
            <a:spLocks noChangeArrowheads="1"/>
          </p:cNvSpPr>
          <p:nvPr/>
        </p:nvSpPr>
        <p:spPr bwMode="auto">
          <a:xfrm>
            <a:off x="5867400" y="5268913"/>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0 %</a:t>
            </a:r>
          </a:p>
        </p:txBody>
      </p:sp>
      <p:sp>
        <p:nvSpPr>
          <p:cNvPr id="168974" name="TextBox 19"/>
          <p:cNvSpPr txBox="1">
            <a:spLocks noChangeArrowheads="1"/>
          </p:cNvSpPr>
          <p:nvPr/>
        </p:nvSpPr>
        <p:spPr bwMode="auto">
          <a:xfrm>
            <a:off x="7304088" y="52578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0,7 %</a:t>
            </a:r>
          </a:p>
        </p:txBody>
      </p:sp>
      <p:sp>
        <p:nvSpPr>
          <p:cNvPr id="168975" name="TextBox 20"/>
          <p:cNvSpPr txBox="1">
            <a:spLocks noChangeArrowheads="1"/>
          </p:cNvSpPr>
          <p:nvPr/>
        </p:nvSpPr>
        <p:spPr bwMode="auto">
          <a:xfrm>
            <a:off x="1803400" y="2492375"/>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7,1 %</a:t>
            </a:r>
          </a:p>
        </p:txBody>
      </p:sp>
      <p:sp>
        <p:nvSpPr>
          <p:cNvPr id="168976" name="TextBox 21"/>
          <p:cNvSpPr txBox="1">
            <a:spLocks noChangeArrowheads="1"/>
          </p:cNvSpPr>
          <p:nvPr/>
        </p:nvSpPr>
        <p:spPr bwMode="auto">
          <a:xfrm>
            <a:off x="3349625" y="49418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1,3 %</a:t>
            </a:r>
          </a:p>
        </p:txBody>
      </p:sp>
      <p:sp>
        <p:nvSpPr>
          <p:cNvPr id="168977" name="Rectangle 22"/>
          <p:cNvSpPr>
            <a:spLocks noChangeArrowheads="1"/>
          </p:cNvSpPr>
          <p:nvPr/>
        </p:nvSpPr>
        <p:spPr bwMode="auto">
          <a:xfrm>
            <a:off x="1360488" y="1247775"/>
            <a:ext cx="322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b="1">
                <a:solidFill>
                  <a:schemeClr val="tx1"/>
                </a:solidFill>
              </a:rPr>
              <a:t>TEV symptomatique récurrente</a:t>
            </a:r>
            <a:endParaRPr lang="fr-CA" altLang="fr-FR" sz="1800">
              <a:solidFill>
                <a:schemeClr val="tx1"/>
              </a:solidFill>
            </a:endParaRPr>
          </a:p>
        </p:txBody>
      </p:sp>
      <p:sp>
        <p:nvSpPr>
          <p:cNvPr id="168978" name="Rectangle 23"/>
          <p:cNvSpPr>
            <a:spLocks noChangeArrowheads="1"/>
          </p:cNvSpPr>
          <p:nvPr/>
        </p:nvSpPr>
        <p:spPr bwMode="auto">
          <a:xfrm>
            <a:off x="5781675" y="124142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b="1">
                <a:solidFill>
                  <a:schemeClr val="tx1"/>
                </a:solidFill>
              </a:rPr>
              <a:t>Hémorragie majeure</a:t>
            </a:r>
            <a:endParaRPr lang="fr-CA" altLang="fr-FR" sz="1800">
              <a:solidFill>
                <a:schemeClr val="tx1"/>
              </a:solidFill>
            </a:endParaRPr>
          </a:p>
        </p:txBody>
      </p:sp>
      <p:sp>
        <p:nvSpPr>
          <p:cNvPr id="168979" name="TextBox 25"/>
          <p:cNvSpPr txBox="1">
            <a:spLocks noChangeArrowheads="1"/>
          </p:cNvSpPr>
          <p:nvPr/>
        </p:nvSpPr>
        <p:spPr bwMode="auto">
          <a:xfrm>
            <a:off x="3733800" y="3657600"/>
            <a:ext cx="68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800">
                <a:solidFill>
                  <a:schemeClr val="tx1"/>
                </a:solidFill>
              </a:rPr>
              <a:t>82 %</a:t>
            </a:r>
          </a:p>
          <a:p>
            <a:pPr eaLnBrk="1" hangingPunct="1">
              <a:lnSpc>
                <a:spcPct val="100000"/>
              </a:lnSpc>
              <a:spcBef>
                <a:spcPct val="0"/>
              </a:spcBef>
              <a:buClrTx/>
              <a:buFontTx/>
              <a:buNone/>
            </a:pPr>
            <a:r>
              <a:rPr lang="fr-CA" altLang="fr-FR" sz="1800">
                <a:solidFill>
                  <a:schemeClr val="tx1"/>
                </a:solidFill>
              </a:rPr>
              <a:t>RRR</a:t>
            </a:r>
          </a:p>
        </p:txBody>
      </p:sp>
      <p:sp>
        <p:nvSpPr>
          <p:cNvPr id="168980" name="TextBox 24"/>
          <p:cNvSpPr txBox="1">
            <a:spLocks noChangeArrowheads="1"/>
          </p:cNvSpPr>
          <p:nvPr/>
        </p:nvSpPr>
        <p:spPr bwMode="auto">
          <a:xfrm>
            <a:off x="-36513" y="6691313"/>
            <a:ext cx="91805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800">
                <a:solidFill>
                  <a:srgbClr val="FFFFFF"/>
                </a:solidFill>
              </a:rPr>
              <a:t>Les investigateurs des études EINSTEIN. </a:t>
            </a:r>
            <a:r>
              <a:rPr lang="fr-CA" altLang="fr-FR" sz="800" i="1">
                <a:solidFill>
                  <a:srgbClr val="FFFFFF"/>
                </a:solidFill>
              </a:rPr>
              <a:t>N Engl J Med</a:t>
            </a:r>
            <a:r>
              <a:rPr lang="fr-CA" altLang="fr-FR" sz="800">
                <a:solidFill>
                  <a:srgbClr val="FFFFFF"/>
                </a:solidFill>
              </a:rPr>
              <a:t> 2010;363:2499-2510.</a:t>
            </a:r>
            <a:endParaRPr lang="fr-CA" altLang="fr-FR" sz="800">
              <a:solidFill>
                <a:schemeClr val="tx1"/>
              </a:solidFill>
            </a:endParaRPr>
          </a:p>
        </p:txBody>
      </p:sp>
    </p:spTree>
    <p:extLst>
      <p:ext uri="{BB962C8B-B14F-4D97-AF65-F5344CB8AC3E}">
        <p14:creationId xmlns:p14="http://schemas.microsoft.com/office/powerpoint/2010/main" val="3643728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55776" y="5845175"/>
            <a:ext cx="6194425" cy="195262"/>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006" rIns="0" bIns="0"/>
          <a:lstStyle/>
          <a:p>
            <a:pPr>
              <a:tabLst>
                <a:tab pos="638769" algn="l"/>
                <a:tab pos="1277539" algn="l"/>
                <a:tab pos="1916308" algn="l"/>
                <a:tab pos="2555077" algn="l"/>
                <a:tab pos="3193847" algn="l"/>
                <a:tab pos="3832616" algn="l"/>
                <a:tab pos="4471386" algn="l"/>
                <a:tab pos="5110155" algn="l"/>
                <a:tab pos="5748924" algn="l"/>
              </a:tabLst>
              <a:defRPr/>
            </a:pPr>
            <a:r>
              <a:rPr lang="en-US" altLang="x-none" sz="1400">
                <a:solidFill>
                  <a:schemeClr val="tx1"/>
                </a:solidFill>
                <a:ea typeface="Arial" charset="0"/>
              </a:rPr>
              <a:t>Weitz JI et al. N </a:t>
            </a:r>
            <a:r>
              <a:rPr lang="en-US" altLang="x-none" sz="1400" err="1">
                <a:solidFill>
                  <a:schemeClr val="tx1"/>
                </a:solidFill>
                <a:ea typeface="Arial" charset="0"/>
              </a:rPr>
              <a:t>Engl</a:t>
            </a:r>
            <a:r>
              <a:rPr lang="en-US" altLang="x-none" sz="1400">
                <a:solidFill>
                  <a:schemeClr val="tx1"/>
                </a:solidFill>
                <a:ea typeface="Arial" charset="0"/>
              </a:rPr>
              <a:t> J Med 2017;376:1211-1222.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012825"/>
            <a:ext cx="6194425" cy="47204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AutoShape 4"/>
          <p:cNvSpPr>
            <a:spLocks noChangeArrowheads="1"/>
          </p:cNvSpPr>
          <p:nvPr/>
        </p:nvSpPr>
        <p:spPr bwMode="auto">
          <a:xfrm>
            <a:off x="538163" y="160338"/>
            <a:ext cx="8067675" cy="6461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9pPr>
          </a:lstStyle>
          <a:p>
            <a:pPr algn="ctr">
              <a:lnSpc>
                <a:spcPct val="97000"/>
              </a:lnSpc>
              <a:defRPr/>
            </a:pPr>
            <a:r>
              <a:rPr lang="en-US" altLang="x-none" sz="2118" b="1"/>
              <a:t>Kaplan–Meier Rates of Recurrent Fatal or Nonfatal Venous Thromboembolism and Major Bleeding.</a:t>
            </a:r>
          </a:p>
        </p:txBody>
      </p:sp>
      <p:sp>
        <p:nvSpPr>
          <p:cNvPr id="6" name="Titel 3"/>
          <p:cNvSpPr txBox="1">
            <a:spLocks/>
          </p:cNvSpPr>
          <p:nvPr/>
        </p:nvSpPr>
        <p:spPr bwMode="auto">
          <a:xfrm>
            <a:off x="638043" y="230817"/>
            <a:ext cx="83984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 uri="{909E8E84-426E-40dd-AFC4-6F175D3DCCD1}"/>
            <a:ext uri="{91240B29-F687-4f45-9708-019B960494DF}"/>
          </a:extLst>
        </p:spPr>
        <p:txBody>
          <a:bodyPr tIns="0" bIns="0" anchor="ct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de-DE"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EINSTEIN CHOICE:</a:t>
            </a:r>
            <a:r>
              <a:rPr lang="fr-CA" sz="4400" spc="50">
                <a:ln w="13500">
                  <a:solidFill>
                    <a:schemeClr val="accent1">
                      <a:shade val="2500"/>
                      <a:alpha val="6500"/>
                    </a:schemeClr>
                  </a:solidFill>
                  <a:prstDash val="solid"/>
                </a:ln>
                <a:solidFill>
                  <a:srgbClr val="285E90">
                    <a:alpha val="95000"/>
                  </a:srgbClr>
                </a:solidFill>
              </a:rPr>
              <a:t> 6-12 mois</a:t>
            </a:r>
            <a:br>
              <a:rPr lang="de-DE" sz="2500" kern="0" spc="5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br>
            <a:r>
              <a:rPr lang="de-DE" sz="2500" kern="0" spc="5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t>                </a:t>
            </a:r>
            <a:r>
              <a:rPr lang="en-GB" sz="1600" kern="0" spc="5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Long-Term</a:t>
            </a:r>
            <a:r>
              <a:rPr lang="en-GB" sz="16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Secondary VTE</a:t>
            </a:r>
            <a:r>
              <a:rPr lang="hu-HU" sz="16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en-GB" sz="16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Prevention Study</a:t>
            </a:r>
            <a:endParaRPr lang="en-US" sz="16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2" name="ZoneTexte 1">
            <a:extLst>
              <a:ext uri="{FF2B5EF4-FFF2-40B4-BE49-F238E27FC236}">
                <a16:creationId xmlns:a16="http://schemas.microsoft.com/office/drawing/2014/main" id="{771E13A1-785E-C243-A70B-BBFED27A1FE8}"/>
              </a:ext>
            </a:extLst>
          </p:cNvPr>
          <p:cNvSpPr txBox="1"/>
          <p:nvPr/>
        </p:nvSpPr>
        <p:spPr>
          <a:xfrm>
            <a:off x="335102" y="6040682"/>
            <a:ext cx="8398453" cy="707886"/>
          </a:xfrm>
          <a:prstGeom prst="rect">
            <a:avLst/>
          </a:prstGeom>
          <a:noFill/>
        </p:spPr>
        <p:txBody>
          <a:bodyPr wrap="none" rtlCol="0">
            <a:spAutoFit/>
          </a:bodyPr>
          <a:lstStyle/>
          <a:p>
            <a:r>
              <a:rPr lang="fr-CA" sz="2000" b="1"/>
              <a:t>Pas de puissance statistique pour démontrer la non infériorité de la</a:t>
            </a:r>
          </a:p>
          <a:p>
            <a:r>
              <a:rPr lang="fr-CA" sz="2000" b="1"/>
              <a:t> dose 10 mg versus 20mg.</a:t>
            </a:r>
          </a:p>
        </p:txBody>
      </p:sp>
      <p:cxnSp>
        <p:nvCxnSpPr>
          <p:cNvPr id="4" name="Connecteur droit 3">
            <a:extLst>
              <a:ext uri="{FF2B5EF4-FFF2-40B4-BE49-F238E27FC236}">
                <a16:creationId xmlns:a16="http://schemas.microsoft.com/office/drawing/2014/main" id="{DF27BDA8-9693-814A-A887-01BB0B17DE0F}"/>
              </a:ext>
            </a:extLst>
          </p:cNvPr>
          <p:cNvCxnSpPr>
            <a:cxnSpLocks/>
          </p:cNvCxnSpPr>
          <p:nvPr/>
        </p:nvCxnSpPr>
        <p:spPr bwMode="auto">
          <a:xfrm>
            <a:off x="479118" y="6394625"/>
            <a:ext cx="3372802" cy="0"/>
          </a:xfrm>
          <a:prstGeom prst="line">
            <a:avLst/>
          </a:prstGeom>
          <a:solidFill>
            <a:schemeClr val="accent1"/>
          </a:solidFill>
          <a:ln w="57150" cap="rnd"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03BC869-357B-DB45-A2E4-59A5A83994E0}"/>
              </a:ext>
            </a:extLst>
          </p:cNvPr>
          <p:cNvCxnSpPr>
            <a:cxnSpLocks/>
          </p:cNvCxnSpPr>
          <p:nvPr/>
        </p:nvCxnSpPr>
        <p:spPr bwMode="auto">
          <a:xfrm>
            <a:off x="1187624" y="6741368"/>
            <a:ext cx="2304256" cy="7200"/>
          </a:xfrm>
          <a:prstGeom prst="line">
            <a:avLst/>
          </a:prstGeom>
          <a:solidFill>
            <a:schemeClr val="accent1"/>
          </a:solidFill>
          <a:ln w="57150" cap="rnd"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71829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12" y="764704"/>
            <a:ext cx="870751" cy="830997"/>
          </a:xfrm>
          <a:prstGeom prst="rect">
            <a:avLst/>
          </a:prstGeom>
          <a:noFill/>
        </p:spPr>
        <p:txBody>
          <a:bodyPr wrap="none">
            <a:spAutoFit/>
          </a:bodyPr>
          <a:lstStyle/>
          <a:p>
            <a:pPr eaLnBrk="1" hangingPunct="1">
              <a:defRPr/>
            </a:pPr>
            <a:r>
              <a:rPr lang="fr-CA" sz="4800" dirty="0">
                <a:ea typeface="ＭＳ Ｐゴシック" charset="0"/>
                <a:cs typeface="ＭＳ Ｐゴシック" charset="0"/>
              </a:rPr>
              <a:t>    </a:t>
            </a:r>
            <a:endParaRPr lang="fr-CA" sz="4400" b="1" dirty="0">
              <a:solidFill>
                <a:srgbClr val="285E90">
                  <a:alpha val="95000"/>
                </a:srgbClr>
              </a:solidFill>
              <a:ea typeface="ＭＳ Ｐゴシック" charset="0"/>
              <a:cs typeface="ＭＳ Ｐゴシック" charset="0"/>
            </a:endParaRPr>
          </a:p>
        </p:txBody>
      </p:sp>
      <p:sp>
        <p:nvSpPr>
          <p:cNvPr id="4" name="Sous-titre 2">
            <a:extLst>
              <a:ext uri="{FF2B5EF4-FFF2-40B4-BE49-F238E27FC236}">
                <a16:creationId xmlns:a16="http://schemas.microsoft.com/office/drawing/2014/main" id="{E10ADEE6-367D-3F4B-A752-65D947612CD2}"/>
              </a:ext>
            </a:extLst>
          </p:cNvPr>
          <p:cNvSpPr txBox="1">
            <a:spLocks/>
          </p:cNvSpPr>
          <p:nvPr/>
        </p:nvSpPr>
        <p:spPr>
          <a:xfrm>
            <a:off x="367446" y="1484784"/>
            <a:ext cx="9060592" cy="1241822"/>
          </a:xfrm>
          <a:prstGeom prst="rect">
            <a:avLst/>
          </a:prstGeom>
        </p:spPr>
        <p:txBody>
          <a:bodyPr>
            <a:noAutofit/>
          </a:bodyPr>
          <a:lstStyle>
            <a:lvl1pPr marL="358775" indent="-358775" algn="l" rtl="0" eaLnBrk="0" fontAlgn="base" hangingPunct="0">
              <a:lnSpc>
                <a:spcPct val="85000"/>
              </a:lnSpc>
              <a:spcBef>
                <a:spcPct val="50000"/>
              </a:spcBef>
              <a:spcAft>
                <a:spcPct val="0"/>
              </a:spcAft>
              <a:buClr>
                <a:schemeClr val="accent1"/>
              </a:buClr>
              <a:buFont typeface="Wingdings 3" charset="2"/>
              <a:buChar char="u"/>
              <a:defRPr sz="2400">
                <a:solidFill>
                  <a:schemeClr val="tx2"/>
                </a:solidFill>
                <a:latin typeface="+mn-lt"/>
                <a:ea typeface="ＭＳ Ｐゴシック" charset="0"/>
                <a:cs typeface="+mn-cs"/>
              </a:defRPr>
            </a:lvl1pPr>
            <a:lvl2pPr marL="803275" indent="-265113" algn="l" rtl="0" eaLnBrk="0" fontAlgn="base" hangingPunct="0">
              <a:lnSpc>
                <a:spcPct val="85000"/>
              </a:lnSpc>
              <a:spcBef>
                <a:spcPct val="40000"/>
              </a:spcBef>
              <a:spcAft>
                <a:spcPct val="0"/>
              </a:spcAft>
              <a:buClr>
                <a:schemeClr val="accent1"/>
              </a:buClr>
              <a:buFont typeface="Wingdings" charset="2"/>
              <a:buChar char="l"/>
              <a:defRPr sz="2000">
                <a:solidFill>
                  <a:schemeClr val="tx2"/>
                </a:solidFill>
                <a:latin typeface="+mn-lt"/>
                <a:ea typeface="Arial" charset="0"/>
                <a:cs typeface="+mn-cs"/>
              </a:defRPr>
            </a:lvl2pPr>
            <a:lvl3pPr marL="1260475" indent="-179388" algn="l" rtl="0" eaLnBrk="0" fontAlgn="base" hangingPunct="0">
              <a:lnSpc>
                <a:spcPct val="85000"/>
              </a:lnSpc>
              <a:spcBef>
                <a:spcPct val="20000"/>
              </a:spcBef>
              <a:spcAft>
                <a:spcPct val="0"/>
              </a:spcAft>
              <a:buClr>
                <a:schemeClr val="accent1"/>
              </a:buClr>
              <a:buFont typeface="Arial" charset="0"/>
              <a:buChar char="–"/>
              <a:defRPr sz="2400">
                <a:solidFill>
                  <a:schemeClr val="tx2"/>
                </a:solidFill>
                <a:latin typeface="+mn-lt"/>
                <a:ea typeface="Arial" charset="0"/>
                <a:cs typeface="+mn-cs"/>
              </a:defRPr>
            </a:lvl3pPr>
            <a:lvl4pPr marL="1798638" indent="-185738" algn="l" rtl="0" eaLnBrk="0" fontAlgn="base" hangingPunct="0">
              <a:lnSpc>
                <a:spcPct val="85000"/>
              </a:lnSpc>
              <a:spcBef>
                <a:spcPct val="15000"/>
              </a:spcBef>
              <a:spcAft>
                <a:spcPct val="0"/>
              </a:spcAft>
              <a:buClr>
                <a:srgbClr val="EA7A19"/>
              </a:buClr>
              <a:buFont typeface="Times" charset="0"/>
              <a:buChar char="–"/>
              <a:defRPr sz="1600">
                <a:solidFill>
                  <a:srgbClr val="FFFFFF"/>
                </a:solidFill>
                <a:latin typeface="+mn-lt"/>
                <a:ea typeface="Arial" charset="0"/>
                <a:cs typeface="+mn-cs"/>
              </a:defRPr>
            </a:lvl4pPr>
            <a:lvl5pPr marL="2206625" indent="-228600" algn="l" rtl="0" eaLnBrk="0" fontAlgn="base" hangingPunct="0">
              <a:spcBef>
                <a:spcPct val="20000"/>
              </a:spcBef>
              <a:spcAft>
                <a:spcPct val="0"/>
              </a:spcAft>
              <a:buChar char="»"/>
              <a:defRPr sz="1200">
                <a:solidFill>
                  <a:schemeClr val="bg1"/>
                </a:solidFill>
                <a:latin typeface="+mn-lt"/>
                <a:ea typeface="Arial" charset="0"/>
                <a:cs typeface="+mn-cs"/>
              </a:defRPr>
            </a:lvl5pPr>
            <a:lvl6pPr marL="2663825" indent="-228600" algn="l" rtl="0" eaLnBrk="1" fontAlgn="base" hangingPunct="1">
              <a:spcBef>
                <a:spcPct val="20000"/>
              </a:spcBef>
              <a:spcAft>
                <a:spcPct val="0"/>
              </a:spcAft>
              <a:buChar char="»"/>
              <a:defRPr sz="1200">
                <a:solidFill>
                  <a:schemeClr val="bg1"/>
                </a:solidFill>
                <a:latin typeface="+mn-lt"/>
                <a:cs typeface="+mn-cs"/>
              </a:defRPr>
            </a:lvl6pPr>
            <a:lvl7pPr marL="3121025" indent="-228600" algn="l" rtl="0" eaLnBrk="1" fontAlgn="base" hangingPunct="1">
              <a:spcBef>
                <a:spcPct val="20000"/>
              </a:spcBef>
              <a:spcAft>
                <a:spcPct val="0"/>
              </a:spcAft>
              <a:buChar char="»"/>
              <a:defRPr sz="1200">
                <a:solidFill>
                  <a:schemeClr val="bg1"/>
                </a:solidFill>
                <a:latin typeface="+mn-lt"/>
                <a:cs typeface="+mn-cs"/>
              </a:defRPr>
            </a:lvl7pPr>
            <a:lvl8pPr marL="3578225" indent="-228600" algn="l" rtl="0" eaLnBrk="1" fontAlgn="base" hangingPunct="1">
              <a:spcBef>
                <a:spcPct val="20000"/>
              </a:spcBef>
              <a:spcAft>
                <a:spcPct val="0"/>
              </a:spcAft>
              <a:buChar char="»"/>
              <a:defRPr sz="1200">
                <a:solidFill>
                  <a:schemeClr val="bg1"/>
                </a:solidFill>
                <a:latin typeface="+mn-lt"/>
                <a:cs typeface="+mn-cs"/>
              </a:defRPr>
            </a:lvl8pPr>
            <a:lvl9pPr marL="4035425" indent="-228600" algn="l" rtl="0" eaLnBrk="1" fontAlgn="base" hangingPunct="1">
              <a:spcBef>
                <a:spcPct val="20000"/>
              </a:spcBef>
              <a:spcAft>
                <a:spcPct val="0"/>
              </a:spcAft>
              <a:buChar char="»"/>
              <a:defRPr sz="1200">
                <a:solidFill>
                  <a:schemeClr val="bg1"/>
                </a:solidFill>
                <a:latin typeface="+mn-lt"/>
                <a:cs typeface="+mn-cs"/>
              </a:defRPr>
            </a:lvl9pPr>
          </a:lstStyle>
          <a:p>
            <a:pPr marL="0" indent="0">
              <a:buNone/>
            </a:pPr>
            <a:r>
              <a:rPr lang="fr-CA" sz="2800" b="1" kern="0" dirty="0">
                <a:latin typeface="Arial" panose="020B0604020202020204" pitchFamily="34" charset="0"/>
                <a:cs typeface="Arial" panose="020B0604020202020204" pitchFamily="34" charset="0"/>
              </a:rPr>
              <a:t>Conclusion études traitement prolongé 12 mois:</a:t>
            </a:r>
          </a:p>
          <a:p>
            <a:pPr marL="0" indent="0">
              <a:buNone/>
            </a:pPr>
            <a:endParaRPr lang="fr-CA" sz="1200" b="1" kern="0" dirty="0">
              <a:latin typeface="Arial" panose="020B0604020202020204" pitchFamily="34" charset="0"/>
              <a:cs typeface="Arial" panose="020B0604020202020204" pitchFamily="34" charset="0"/>
            </a:endParaRPr>
          </a:p>
          <a:p>
            <a:pPr marL="0" indent="0">
              <a:buNone/>
            </a:pPr>
            <a:r>
              <a:rPr lang="fr-CA" sz="2100" b="1" kern="0" dirty="0">
                <a:latin typeface="Arial" panose="020B0604020202020204" pitchFamily="34" charset="0"/>
                <a:cs typeface="Arial" panose="020B0604020202020204" pitchFamily="34" charset="0"/>
              </a:rPr>
              <a:t> </a:t>
            </a:r>
            <a:r>
              <a:rPr lang="fr-CA" sz="3600" kern="0" dirty="0">
                <a:latin typeface="Arial" panose="020B0604020202020204" pitchFamily="34" charset="0"/>
                <a:cs typeface="Arial" panose="020B0604020202020204" pitchFamily="34" charset="0"/>
              </a:rPr>
              <a:t>Continuation du traitement anticoagulant </a:t>
            </a:r>
            <a:r>
              <a:rPr lang="fr-CA" sz="3600" b="1" kern="0" dirty="0">
                <a:latin typeface="Arial" panose="020B0604020202020204" pitchFamily="34" charset="0"/>
                <a:cs typeface="Arial" panose="020B0604020202020204" pitchFamily="34" charset="0"/>
              </a:rPr>
              <a:t>de 6 à 12 mois </a:t>
            </a:r>
            <a:r>
              <a:rPr lang="fr-CA" sz="3600" kern="0" dirty="0">
                <a:latin typeface="Arial" panose="020B0604020202020204" pitchFamily="34" charset="0"/>
                <a:cs typeface="Arial" panose="020B0604020202020204" pitchFamily="34" charset="0"/>
              </a:rPr>
              <a:t>amène une </a:t>
            </a:r>
            <a:r>
              <a:rPr lang="fr-CA" sz="3600" b="1" kern="0" dirty="0">
                <a:latin typeface="Arial" panose="020B0604020202020204" pitchFamily="34" charset="0"/>
                <a:cs typeface="Arial" panose="020B0604020202020204" pitchFamily="34" charset="0"/>
              </a:rPr>
              <a:t>diminution importante </a:t>
            </a:r>
            <a:r>
              <a:rPr lang="fr-CA" sz="3600" kern="0" dirty="0">
                <a:latin typeface="Arial" panose="020B0604020202020204" pitchFamily="34" charset="0"/>
                <a:cs typeface="Arial" panose="020B0604020202020204" pitchFamily="34" charset="0"/>
              </a:rPr>
              <a:t>risque de </a:t>
            </a:r>
            <a:r>
              <a:rPr lang="fr-CA" sz="3600" b="1" kern="0" dirty="0">
                <a:latin typeface="Arial" panose="020B0604020202020204" pitchFamily="34" charset="0"/>
                <a:cs typeface="Arial" panose="020B0604020202020204" pitchFamily="34" charset="0"/>
              </a:rPr>
              <a:t>récidive TEV / EP.</a:t>
            </a:r>
          </a:p>
          <a:p>
            <a:pPr marL="0" indent="0">
              <a:buNone/>
            </a:pPr>
            <a:endParaRPr lang="fr-CA" sz="1200" b="1" kern="0" dirty="0">
              <a:latin typeface="Arial" panose="020B0604020202020204" pitchFamily="34" charset="0"/>
              <a:cs typeface="Arial" panose="020B0604020202020204" pitchFamily="34" charset="0"/>
            </a:endParaRPr>
          </a:p>
          <a:p>
            <a:pPr marL="0" indent="0">
              <a:buNone/>
            </a:pPr>
            <a:r>
              <a:rPr lang="fr-CA" sz="4000" b="1" kern="0" dirty="0">
                <a:latin typeface="Arial" panose="020B0604020202020204" pitchFamily="34" charset="0"/>
                <a:cs typeface="Arial" panose="020B0604020202020204" pitchFamily="34" charset="0"/>
              </a:rPr>
              <a:t>Après cessation de </a:t>
            </a:r>
            <a:r>
              <a:rPr lang="fr-CA" sz="4000" b="1" kern="0" dirty="0" err="1">
                <a:latin typeface="Arial" panose="020B0604020202020204" pitchFamily="34" charset="0"/>
                <a:cs typeface="Arial" panose="020B0604020202020204" pitchFamily="34" charset="0"/>
              </a:rPr>
              <a:t>Rx</a:t>
            </a:r>
            <a:r>
              <a:rPr lang="fr-CA" sz="4000" b="1" kern="0" dirty="0">
                <a:latin typeface="Arial" panose="020B0604020202020204" pitchFamily="34" charset="0"/>
                <a:cs typeface="Arial" panose="020B0604020202020204" pitchFamily="34" charset="0"/>
              </a:rPr>
              <a:t> à 12 mois?</a:t>
            </a:r>
          </a:p>
          <a:p>
            <a:pPr marL="0" indent="0">
              <a:buNone/>
            </a:pPr>
            <a:r>
              <a:rPr lang="fr-CA" sz="4000" b="1" kern="0" dirty="0">
                <a:latin typeface="Arial" panose="020B0604020202020204" pitchFamily="34" charset="0"/>
                <a:cs typeface="Arial" panose="020B0604020202020204" pitchFamily="34" charset="0"/>
              </a:rPr>
              <a:t>                </a:t>
            </a:r>
            <a:r>
              <a:rPr lang="fr-CA" sz="1800" b="1" kern="0" dirty="0">
                <a:latin typeface="Arial" panose="020B0604020202020204" pitchFamily="34" charset="0"/>
                <a:cs typeface="Arial" panose="020B0604020202020204" pitchFamily="34" charset="0"/>
              </a:rPr>
              <a:t>Pas de données avec les AOD</a:t>
            </a:r>
          </a:p>
          <a:p>
            <a:pPr marL="0" indent="0">
              <a:buNone/>
            </a:pPr>
            <a:r>
              <a:rPr lang="fr-CA" sz="2100" b="1" kern="0" dirty="0">
                <a:latin typeface="Arial" panose="020B0604020202020204" pitchFamily="34" charset="0"/>
                <a:cs typeface="Arial" panose="020B0604020202020204" pitchFamily="34" charset="0"/>
              </a:rPr>
              <a:t>                            </a:t>
            </a:r>
            <a:r>
              <a:rPr lang="fr-CA" sz="3300" b="1" u="sng" kern="0" dirty="0">
                <a:latin typeface="Arial" panose="020B0604020202020204" pitchFamily="34" charset="0"/>
                <a:cs typeface="Arial" panose="020B0604020202020204" pitchFamily="34" charset="0"/>
              </a:rPr>
              <a:t>Expérience avec VKA</a:t>
            </a:r>
          </a:p>
          <a:p>
            <a:endParaRPr lang="fr-CA" sz="1200" b="1" kern="0" dirty="0">
              <a:latin typeface="Arial" panose="020B0604020202020204" pitchFamily="34" charset="0"/>
              <a:cs typeface="Arial" panose="020B0604020202020204" pitchFamily="34" charset="0"/>
            </a:endParaRPr>
          </a:p>
        </p:txBody>
      </p:sp>
      <p:sp>
        <p:nvSpPr>
          <p:cNvPr id="5" name="Titre 10">
            <a:extLst>
              <a:ext uri="{FF2B5EF4-FFF2-40B4-BE49-F238E27FC236}">
                <a16:creationId xmlns:a16="http://schemas.microsoft.com/office/drawing/2014/main" id="{1EF2C804-7850-EA49-B384-9C9AD8B5462A}"/>
              </a:ext>
            </a:extLst>
          </p:cNvPr>
          <p:cNvSpPr txBox="1">
            <a:spLocks/>
          </p:cNvSpPr>
          <p:nvPr/>
        </p:nvSpPr>
        <p:spPr>
          <a:xfrm>
            <a:off x="1043608" y="512327"/>
            <a:ext cx="6125459" cy="667875"/>
          </a:xfrm>
          <a:prstGeom prst="rect">
            <a:avLst/>
          </a:prstGeom>
          <a:noFill/>
        </p:spPr>
        <p:txBody>
          <a:bodyPr wrap="none">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eaLnBrk="1" hangingPunct="1">
              <a:defRPr/>
            </a:pPr>
            <a:r>
              <a:rPr lang="fr-CA" sz="4400" kern="0" spc="28"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traitement</a:t>
            </a:r>
            <a:endParaRPr lang="fr-CA" sz="4400" kern="0" spc="28"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cs typeface="ＭＳ Ｐゴシック" charset="0"/>
            </a:endParaRPr>
          </a:p>
        </p:txBody>
      </p:sp>
    </p:spTree>
    <p:extLst>
      <p:ext uri="{BB962C8B-B14F-4D97-AF65-F5344CB8AC3E}">
        <p14:creationId xmlns:p14="http://schemas.microsoft.com/office/powerpoint/2010/main" val="9809103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68760"/>
            <a:ext cx="9042860" cy="5847755"/>
          </a:xfrm>
          <a:prstGeom prst="rect">
            <a:avLst/>
          </a:prstGeom>
          <a:noFill/>
        </p:spPr>
        <p:txBody>
          <a:bodyPr wrap="none">
            <a:spAutoFit/>
          </a:bodyPr>
          <a:lstStyle/>
          <a:p>
            <a:r>
              <a:rPr lang="fr-CA" sz="2400" dirty="0">
                <a:ea typeface="ＭＳ Ｐゴシック" charset="0"/>
                <a:cs typeface="ＭＳ Ｐゴシック" charset="0"/>
              </a:rPr>
              <a:t>   </a:t>
            </a:r>
            <a:r>
              <a:rPr lang="fr-CA" sz="4000" dirty="0">
                <a:ea typeface="ＭＳ Ｐゴシック" charset="0"/>
                <a:cs typeface="ＭＳ Ｐゴシック" charset="0"/>
              </a:rPr>
              <a:t> </a:t>
            </a:r>
            <a:r>
              <a:rPr lang="en-US" sz="4000" b="1" dirty="0">
                <a:latin typeface="Arial" panose="020B0604020202020204" pitchFamily="34" charset="0"/>
                <a:cs typeface="Arial" panose="020B0604020202020204" pitchFamily="34" charset="0"/>
              </a:rPr>
              <a:t>TTP</a:t>
            </a:r>
            <a:r>
              <a:rPr lang="en-US" sz="2400" dirty="0">
                <a:latin typeface="Arial" panose="020B0604020202020204" pitchFamily="34" charset="0"/>
                <a:cs typeface="Arial" panose="020B0604020202020204" pitchFamily="34" charset="0"/>
              </a:rPr>
              <a:t>: </a:t>
            </a:r>
            <a:r>
              <a:rPr lang="fr-C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Warfarin Optimal Duration Italian Trial </a:t>
            </a:r>
            <a:r>
              <a:rPr lang="fr-CA" sz="2400" dirty="0" err="1">
                <a:latin typeface="Arial" panose="020B0604020202020204" pitchFamily="34" charset="0"/>
                <a:cs typeface="Arial" panose="020B0604020202020204" pitchFamily="34" charset="0"/>
              </a:rPr>
              <a:t>Investigators</a:t>
            </a:r>
            <a:r>
              <a:rPr lang="fr-CA" sz="2400" dirty="0">
                <a:latin typeface="Arial" panose="020B0604020202020204" pitchFamily="34" charset="0"/>
                <a:cs typeface="Arial" panose="020B0604020202020204" pitchFamily="34" charset="0"/>
              </a:rPr>
              <a:t> </a:t>
            </a:r>
          </a:p>
          <a:p>
            <a:r>
              <a:rPr lang="fr-CA" sz="2400" dirty="0">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VKA 12 mois vs 3 mois: 2/3 récidives durant première année</a:t>
            </a:r>
            <a:r>
              <a:rPr lang="fr-CA" sz="1600" b="1" dirty="0">
                <a:latin typeface="Arial" panose="020B0604020202020204" pitchFamily="34" charset="0"/>
                <a:cs typeface="Arial" panose="020B0604020202020204" pitchFamily="34" charset="0"/>
              </a:rPr>
              <a:t>. </a:t>
            </a:r>
          </a:p>
          <a:p>
            <a:r>
              <a:rPr lang="fr-CA" sz="2400" b="1" dirty="0">
                <a:latin typeface="Arial" panose="020B0604020202020204" pitchFamily="34" charset="0"/>
                <a:cs typeface="Arial" panose="020B0604020202020204" pitchFamily="34" charset="0"/>
              </a:rPr>
              <a:t>              </a:t>
            </a:r>
            <a:r>
              <a:rPr lang="fr-CA" sz="4000" b="1" dirty="0">
                <a:latin typeface="Arial" panose="020B0604020202020204" pitchFamily="34" charset="0"/>
                <a:cs typeface="Arial" panose="020B0604020202020204" pitchFamily="34" charset="0"/>
              </a:rPr>
              <a:t>2 ans après: aucune différence</a:t>
            </a:r>
          </a:p>
          <a:p>
            <a:r>
              <a:rPr lang="fr-CA" sz="2400" b="1" dirty="0">
                <a:latin typeface="Arial" panose="020B0604020202020204" pitchFamily="34" charset="0"/>
                <a:cs typeface="Arial" panose="020B0604020202020204" pitchFamily="34" charset="0"/>
              </a:rPr>
              <a:t>    </a:t>
            </a:r>
            <a:r>
              <a:rPr lang="fr-CA" sz="4000" b="1" dirty="0">
                <a:latin typeface="Arial" panose="020B0604020202020204" pitchFamily="34" charset="0"/>
                <a:cs typeface="Arial" panose="020B0604020202020204" pitchFamily="34" charset="0"/>
              </a:rPr>
              <a:t> EP</a:t>
            </a:r>
            <a:r>
              <a:rPr lang="fr-CA" sz="2400" b="1" dirty="0">
                <a:latin typeface="Arial" panose="020B0604020202020204" pitchFamily="34" charset="0"/>
                <a:cs typeface="Arial" panose="020B0604020202020204" pitchFamily="34" charset="0"/>
              </a:rPr>
              <a:t>:   </a:t>
            </a:r>
            <a:r>
              <a:rPr lang="fr-CA" sz="2400" dirty="0">
                <a:latin typeface="Arial" panose="020B0604020202020204" pitchFamily="34" charset="0"/>
                <a:cs typeface="Arial" panose="020B0604020202020204" pitchFamily="34" charset="0"/>
              </a:rPr>
              <a:t>PADIS - PE </a:t>
            </a:r>
            <a:r>
              <a:rPr lang="fr-CA" sz="2400" dirty="0" err="1">
                <a:latin typeface="Arial" panose="020B0604020202020204" pitchFamily="34" charset="0"/>
                <a:cs typeface="Arial" panose="020B0604020202020204" pitchFamily="34" charset="0"/>
              </a:rPr>
              <a:t>study</a:t>
            </a:r>
            <a:r>
              <a:rPr lang="fr-CA" sz="2400" dirty="0">
                <a:latin typeface="Arial" panose="020B0604020202020204" pitchFamily="34" charset="0"/>
                <a:cs typeface="Arial" panose="020B0604020202020204" pitchFamily="34" charset="0"/>
              </a:rPr>
              <a:t> </a:t>
            </a:r>
          </a:p>
          <a:p>
            <a:r>
              <a:rPr lang="fr-CA" sz="2400" b="1" dirty="0">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VKA 6 mois standard puis </a:t>
            </a:r>
            <a:r>
              <a:rPr lang="fr-CA" sz="1600" dirty="0" err="1">
                <a:latin typeface="Arial" panose="020B0604020202020204" pitchFamily="34" charset="0"/>
                <a:cs typeface="Arial" panose="020B0604020202020204" pitchFamily="34" charset="0"/>
              </a:rPr>
              <a:t>rando</a:t>
            </a:r>
            <a:r>
              <a:rPr lang="fr-CA" sz="1600" dirty="0">
                <a:latin typeface="Arial" panose="020B0604020202020204" pitchFamily="34" charset="0"/>
                <a:cs typeface="Arial" panose="020B0604020202020204" pitchFamily="34" charset="0"/>
              </a:rPr>
              <a:t>, VKA vs Placebo pour </a:t>
            </a:r>
            <a:r>
              <a:rPr lang="fr-CA" sz="1600" b="1" dirty="0">
                <a:latin typeface="Arial" panose="020B0604020202020204" pitchFamily="34" charset="0"/>
                <a:cs typeface="Arial" panose="020B0604020202020204" pitchFamily="34" charset="0"/>
              </a:rPr>
              <a:t>12 mois supplémentaires</a:t>
            </a:r>
          </a:p>
          <a:p>
            <a:r>
              <a:rPr lang="fr-CA" sz="1600" dirty="0">
                <a:latin typeface="Arial" panose="020B0604020202020204" pitchFamily="34" charset="0"/>
                <a:cs typeface="Arial" panose="020B0604020202020204" pitchFamily="34" charset="0"/>
              </a:rPr>
              <a:t>                    Récidives à </a:t>
            </a:r>
            <a:r>
              <a:rPr lang="fr-CA" sz="1600" b="1" dirty="0">
                <a:latin typeface="Arial" panose="020B0604020202020204" pitchFamily="34" charset="0"/>
                <a:cs typeface="Arial" panose="020B0604020202020204" pitchFamily="34" charset="0"/>
              </a:rPr>
              <a:t>18 moi</a:t>
            </a:r>
            <a:r>
              <a:rPr lang="fr-CA" sz="1600" dirty="0">
                <a:latin typeface="Arial" panose="020B0604020202020204" pitchFamily="34" charset="0"/>
                <a:cs typeface="Arial" panose="020B0604020202020204" pitchFamily="34" charset="0"/>
              </a:rPr>
              <a:t>s: </a:t>
            </a:r>
            <a:r>
              <a:rPr lang="fr-CA" sz="1600" dirty="0" err="1">
                <a:latin typeface="Arial" panose="020B0604020202020204" pitchFamily="34" charset="0"/>
                <a:cs typeface="Arial" panose="020B0604020202020204" pitchFamily="34" charset="0"/>
              </a:rPr>
              <a:t>Warfarine</a:t>
            </a:r>
            <a:r>
              <a:rPr lang="fr-CA" sz="1600" dirty="0">
                <a:latin typeface="Arial" panose="020B0604020202020204" pitchFamily="34" charset="0"/>
                <a:cs typeface="Arial" panose="020B0604020202020204" pitchFamily="34" charset="0"/>
              </a:rPr>
              <a:t> </a:t>
            </a:r>
            <a:r>
              <a:rPr lang="fr-CA" sz="1600" b="1" dirty="0">
                <a:latin typeface="Arial" panose="020B0604020202020204" pitchFamily="34" charset="0"/>
                <a:cs typeface="Arial" panose="020B0604020202020204" pitchFamily="34" charset="0"/>
              </a:rPr>
              <a:t>3.3%    </a:t>
            </a:r>
            <a:r>
              <a:rPr lang="fr-CA" sz="1600" dirty="0">
                <a:latin typeface="Arial" panose="020B0604020202020204" pitchFamily="34" charset="0"/>
                <a:cs typeface="Arial" panose="020B0604020202020204" pitchFamily="34" charset="0"/>
              </a:rPr>
              <a:t>Placébo </a:t>
            </a:r>
            <a:r>
              <a:rPr lang="fr-CA" sz="1600" b="1" dirty="0">
                <a:latin typeface="Arial" panose="020B0604020202020204" pitchFamily="34" charset="0"/>
                <a:cs typeface="Arial" panose="020B0604020202020204" pitchFamily="34" charset="0"/>
              </a:rPr>
              <a:t>13.5%  </a:t>
            </a:r>
            <a:r>
              <a:rPr lang="fr-CA" sz="1600" dirty="0">
                <a:latin typeface="Arial" panose="020B0604020202020204" pitchFamily="34" charset="0"/>
                <a:cs typeface="Arial" panose="020B0604020202020204" pitchFamily="34" charset="0"/>
              </a:rPr>
              <a:t>P=0.0001</a:t>
            </a:r>
          </a:p>
          <a:p>
            <a:r>
              <a:rPr lang="fr-CA" sz="2400" b="1" dirty="0">
                <a:latin typeface="Arial" panose="020B0604020202020204" pitchFamily="34" charset="0"/>
                <a:cs typeface="Arial" panose="020B0604020202020204" pitchFamily="34" charset="0"/>
              </a:rPr>
              <a:t>              </a:t>
            </a:r>
            <a:r>
              <a:rPr lang="fr-CA" sz="4000" b="1" dirty="0">
                <a:latin typeface="Arial" panose="020B0604020202020204" pitchFamily="34" charset="0"/>
                <a:cs typeface="Arial" panose="020B0604020202020204" pitchFamily="34" charset="0"/>
              </a:rPr>
              <a:t>2 ans après: aucune différence</a:t>
            </a:r>
          </a:p>
          <a:p>
            <a:r>
              <a:rPr lang="fr-CA" sz="2400" dirty="0">
                <a:latin typeface="Arial" panose="020B0604020202020204" pitchFamily="34" charset="0"/>
                <a:cs typeface="Arial" panose="020B0604020202020204" pitchFamily="34" charset="0"/>
              </a:rPr>
              <a:t> </a:t>
            </a:r>
          </a:p>
          <a:p>
            <a:r>
              <a:rPr lang="fr-CA" sz="2800" dirty="0">
                <a:latin typeface="Arial" panose="020B0604020202020204" pitchFamily="34" charset="0"/>
                <a:cs typeface="Arial" panose="020B0604020202020204" pitchFamily="34" charset="0"/>
              </a:rPr>
              <a:t>Prolongation de la thérapie anticoagulante ne</a:t>
            </a:r>
          </a:p>
          <a:p>
            <a:r>
              <a:rPr lang="fr-CA" sz="4000" b="1" u="sng" dirty="0">
                <a:latin typeface="Arial" panose="020B0604020202020204" pitchFamily="34" charset="0"/>
                <a:cs typeface="Arial" panose="020B0604020202020204" pitchFamily="34" charset="0"/>
              </a:rPr>
              <a:t>prévient pas</a:t>
            </a:r>
            <a:r>
              <a:rPr lang="fr-CA" sz="4000" b="1"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mais</a:t>
            </a:r>
            <a:r>
              <a:rPr lang="fr-CA" sz="2800" b="1" dirty="0">
                <a:latin typeface="Arial" panose="020B0604020202020204" pitchFamily="34" charset="0"/>
                <a:cs typeface="Arial" panose="020B0604020202020204" pitchFamily="34" charset="0"/>
              </a:rPr>
              <a:t> </a:t>
            </a:r>
            <a:r>
              <a:rPr lang="fr-CA" sz="4000" b="1" u="sng" dirty="0">
                <a:latin typeface="Arial" panose="020B0604020202020204" pitchFamily="34" charset="0"/>
                <a:cs typeface="Arial" panose="020B0604020202020204" pitchFamily="34" charset="0"/>
              </a:rPr>
              <a:t>retarde</a:t>
            </a:r>
            <a:r>
              <a:rPr lang="fr-CA" sz="2800" b="1"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récidive de TEV.</a:t>
            </a:r>
          </a:p>
          <a:p>
            <a:r>
              <a:rPr lang="fr-CA" b="1" dirty="0">
                <a:latin typeface="Arial" panose="020B0604020202020204" pitchFamily="34" charset="0"/>
                <a:cs typeface="Arial" panose="020B0604020202020204" pitchFamily="34" charset="0"/>
              </a:rPr>
              <a:t>                     </a:t>
            </a:r>
          </a:p>
          <a:p>
            <a:r>
              <a:rPr lang="fr-CA" sz="1600" b="1" dirty="0">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Base du concept de continuer anticoagulants Durée Indéfinie</a:t>
            </a:r>
          </a:p>
          <a:p>
            <a:pPr eaLnBrk="1" hangingPunct="1">
              <a:defRPr/>
            </a:pPr>
            <a:endParaRPr lang="fr-CA" sz="2400" b="1" dirty="0">
              <a:solidFill>
                <a:srgbClr val="285E90">
                  <a:alpha val="95000"/>
                </a:srgbClr>
              </a:solidFill>
              <a:ea typeface="ＭＳ Ｐゴシック" charset="0"/>
              <a:cs typeface="ＭＳ Ｐゴシック" charset="0"/>
            </a:endParaRPr>
          </a:p>
        </p:txBody>
      </p:sp>
      <p:sp>
        <p:nvSpPr>
          <p:cNvPr id="4" name="Sous-titre 2">
            <a:extLst>
              <a:ext uri="{FF2B5EF4-FFF2-40B4-BE49-F238E27FC236}">
                <a16:creationId xmlns:a16="http://schemas.microsoft.com/office/drawing/2014/main" id="{E10ADEE6-367D-3F4B-A752-65D947612CD2}"/>
              </a:ext>
            </a:extLst>
          </p:cNvPr>
          <p:cNvSpPr txBox="1">
            <a:spLocks/>
          </p:cNvSpPr>
          <p:nvPr/>
        </p:nvSpPr>
        <p:spPr>
          <a:xfrm>
            <a:off x="2267744" y="980728"/>
            <a:ext cx="9060592" cy="1241822"/>
          </a:xfrm>
          <a:prstGeom prst="rect">
            <a:avLst/>
          </a:prstGeom>
        </p:spPr>
        <p:txBody>
          <a:bodyPr>
            <a:noAutofit/>
          </a:bodyPr>
          <a:lstStyle>
            <a:lvl1pPr marL="358775" indent="-358775" algn="l" rtl="0" eaLnBrk="0" fontAlgn="base" hangingPunct="0">
              <a:lnSpc>
                <a:spcPct val="85000"/>
              </a:lnSpc>
              <a:spcBef>
                <a:spcPct val="50000"/>
              </a:spcBef>
              <a:spcAft>
                <a:spcPct val="0"/>
              </a:spcAft>
              <a:buClr>
                <a:schemeClr val="accent1"/>
              </a:buClr>
              <a:buFont typeface="Wingdings 3" charset="2"/>
              <a:buChar char="u"/>
              <a:defRPr sz="2400">
                <a:solidFill>
                  <a:schemeClr val="tx2"/>
                </a:solidFill>
                <a:latin typeface="+mn-lt"/>
                <a:ea typeface="ＭＳ Ｐゴシック" charset="0"/>
                <a:cs typeface="+mn-cs"/>
              </a:defRPr>
            </a:lvl1pPr>
            <a:lvl2pPr marL="803275" indent="-265113" algn="l" rtl="0" eaLnBrk="0" fontAlgn="base" hangingPunct="0">
              <a:lnSpc>
                <a:spcPct val="85000"/>
              </a:lnSpc>
              <a:spcBef>
                <a:spcPct val="40000"/>
              </a:spcBef>
              <a:spcAft>
                <a:spcPct val="0"/>
              </a:spcAft>
              <a:buClr>
                <a:schemeClr val="accent1"/>
              </a:buClr>
              <a:buFont typeface="Wingdings" charset="2"/>
              <a:buChar char="l"/>
              <a:defRPr sz="2000">
                <a:solidFill>
                  <a:schemeClr val="tx2"/>
                </a:solidFill>
                <a:latin typeface="+mn-lt"/>
                <a:ea typeface="Arial" charset="0"/>
                <a:cs typeface="+mn-cs"/>
              </a:defRPr>
            </a:lvl2pPr>
            <a:lvl3pPr marL="1260475" indent="-179388" algn="l" rtl="0" eaLnBrk="0" fontAlgn="base" hangingPunct="0">
              <a:lnSpc>
                <a:spcPct val="85000"/>
              </a:lnSpc>
              <a:spcBef>
                <a:spcPct val="20000"/>
              </a:spcBef>
              <a:spcAft>
                <a:spcPct val="0"/>
              </a:spcAft>
              <a:buClr>
                <a:schemeClr val="accent1"/>
              </a:buClr>
              <a:buFont typeface="Arial" charset="0"/>
              <a:buChar char="–"/>
              <a:defRPr sz="2400">
                <a:solidFill>
                  <a:schemeClr val="tx2"/>
                </a:solidFill>
                <a:latin typeface="+mn-lt"/>
                <a:ea typeface="Arial" charset="0"/>
                <a:cs typeface="+mn-cs"/>
              </a:defRPr>
            </a:lvl3pPr>
            <a:lvl4pPr marL="1798638" indent="-185738" algn="l" rtl="0" eaLnBrk="0" fontAlgn="base" hangingPunct="0">
              <a:lnSpc>
                <a:spcPct val="85000"/>
              </a:lnSpc>
              <a:spcBef>
                <a:spcPct val="15000"/>
              </a:spcBef>
              <a:spcAft>
                <a:spcPct val="0"/>
              </a:spcAft>
              <a:buClr>
                <a:srgbClr val="EA7A19"/>
              </a:buClr>
              <a:buFont typeface="Times" charset="0"/>
              <a:buChar char="–"/>
              <a:defRPr sz="1600">
                <a:solidFill>
                  <a:srgbClr val="FFFFFF"/>
                </a:solidFill>
                <a:latin typeface="+mn-lt"/>
                <a:ea typeface="Arial" charset="0"/>
                <a:cs typeface="+mn-cs"/>
              </a:defRPr>
            </a:lvl4pPr>
            <a:lvl5pPr marL="2206625" indent="-228600" algn="l" rtl="0" eaLnBrk="0" fontAlgn="base" hangingPunct="0">
              <a:spcBef>
                <a:spcPct val="20000"/>
              </a:spcBef>
              <a:spcAft>
                <a:spcPct val="0"/>
              </a:spcAft>
              <a:buChar char="»"/>
              <a:defRPr sz="1200">
                <a:solidFill>
                  <a:schemeClr val="bg1"/>
                </a:solidFill>
                <a:latin typeface="+mn-lt"/>
                <a:ea typeface="Arial" charset="0"/>
                <a:cs typeface="+mn-cs"/>
              </a:defRPr>
            </a:lvl5pPr>
            <a:lvl6pPr marL="2663825" indent="-228600" algn="l" rtl="0" eaLnBrk="1" fontAlgn="base" hangingPunct="1">
              <a:spcBef>
                <a:spcPct val="20000"/>
              </a:spcBef>
              <a:spcAft>
                <a:spcPct val="0"/>
              </a:spcAft>
              <a:buChar char="»"/>
              <a:defRPr sz="1200">
                <a:solidFill>
                  <a:schemeClr val="bg1"/>
                </a:solidFill>
                <a:latin typeface="+mn-lt"/>
                <a:cs typeface="+mn-cs"/>
              </a:defRPr>
            </a:lvl6pPr>
            <a:lvl7pPr marL="3121025" indent="-228600" algn="l" rtl="0" eaLnBrk="1" fontAlgn="base" hangingPunct="1">
              <a:spcBef>
                <a:spcPct val="20000"/>
              </a:spcBef>
              <a:spcAft>
                <a:spcPct val="0"/>
              </a:spcAft>
              <a:buChar char="»"/>
              <a:defRPr sz="1200">
                <a:solidFill>
                  <a:schemeClr val="bg1"/>
                </a:solidFill>
                <a:latin typeface="+mn-lt"/>
                <a:cs typeface="+mn-cs"/>
              </a:defRPr>
            </a:lvl7pPr>
            <a:lvl8pPr marL="3578225" indent="-228600" algn="l" rtl="0" eaLnBrk="1" fontAlgn="base" hangingPunct="1">
              <a:spcBef>
                <a:spcPct val="20000"/>
              </a:spcBef>
              <a:spcAft>
                <a:spcPct val="0"/>
              </a:spcAft>
              <a:buChar char="»"/>
              <a:defRPr sz="1200">
                <a:solidFill>
                  <a:schemeClr val="bg1"/>
                </a:solidFill>
                <a:latin typeface="+mn-lt"/>
                <a:cs typeface="+mn-cs"/>
              </a:defRPr>
            </a:lvl8pPr>
            <a:lvl9pPr marL="4035425" indent="-228600" algn="l" rtl="0" eaLnBrk="1" fontAlgn="base" hangingPunct="1">
              <a:spcBef>
                <a:spcPct val="20000"/>
              </a:spcBef>
              <a:spcAft>
                <a:spcPct val="0"/>
              </a:spcAft>
              <a:buChar char="»"/>
              <a:defRPr sz="1200">
                <a:solidFill>
                  <a:schemeClr val="bg1"/>
                </a:solidFill>
                <a:latin typeface="+mn-lt"/>
                <a:cs typeface="+mn-cs"/>
              </a:defRPr>
            </a:lvl9pPr>
          </a:lstStyle>
          <a:p>
            <a:pPr marL="0" indent="0">
              <a:buNone/>
            </a:pPr>
            <a:r>
              <a:rPr lang="fr-CA" sz="2000" b="1" kern="0">
                <a:latin typeface="Arial" panose="020B0604020202020204" pitchFamily="34" charset="0"/>
                <a:cs typeface="Arial" panose="020B0604020202020204" pitchFamily="34" charset="0"/>
              </a:rPr>
              <a:t>         Expérience avec VKA</a:t>
            </a:r>
          </a:p>
        </p:txBody>
      </p:sp>
      <p:sp>
        <p:nvSpPr>
          <p:cNvPr id="5" name="Titre 10">
            <a:extLst>
              <a:ext uri="{FF2B5EF4-FFF2-40B4-BE49-F238E27FC236}">
                <a16:creationId xmlns:a16="http://schemas.microsoft.com/office/drawing/2014/main" id="{1EF2C804-7850-EA49-B384-9C9AD8B5462A}"/>
              </a:ext>
            </a:extLst>
          </p:cNvPr>
          <p:cNvSpPr txBox="1">
            <a:spLocks/>
          </p:cNvSpPr>
          <p:nvPr/>
        </p:nvSpPr>
        <p:spPr>
          <a:xfrm>
            <a:off x="1398869" y="260648"/>
            <a:ext cx="6125459" cy="667875"/>
          </a:xfrm>
          <a:prstGeom prst="rect">
            <a:avLst/>
          </a:prstGeom>
          <a:noFill/>
        </p:spPr>
        <p:txBody>
          <a:bodyPr wrap="none">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eaLnBrk="1" hangingPunct="1">
              <a:defRPr/>
            </a:pPr>
            <a:r>
              <a:rPr lang="fr-CA" sz="44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traitement</a:t>
            </a:r>
            <a:endParaRPr lang="fr-CA" sz="44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cs typeface="ＭＳ Ｐゴシック" charset="0"/>
            </a:endParaRPr>
          </a:p>
        </p:txBody>
      </p:sp>
      <p:cxnSp>
        <p:nvCxnSpPr>
          <p:cNvPr id="6" name="Connecteur droit 3">
            <a:extLst>
              <a:ext uri="{FF2B5EF4-FFF2-40B4-BE49-F238E27FC236}">
                <a16:creationId xmlns:a16="http://schemas.microsoft.com/office/drawing/2014/main" id="{FCAB58DC-6665-F54E-8BBB-811E23FBA2AC}"/>
              </a:ext>
            </a:extLst>
          </p:cNvPr>
          <p:cNvCxnSpPr>
            <a:cxnSpLocks noChangeShapeType="1"/>
          </p:cNvCxnSpPr>
          <p:nvPr/>
        </p:nvCxnSpPr>
        <p:spPr bwMode="auto">
          <a:xfrm>
            <a:off x="4427984" y="2924944"/>
            <a:ext cx="4248472"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cxnSp>
        <p:nvCxnSpPr>
          <p:cNvPr id="7" name="Connecteur droit 3">
            <a:extLst>
              <a:ext uri="{FF2B5EF4-FFF2-40B4-BE49-F238E27FC236}">
                <a16:creationId xmlns:a16="http://schemas.microsoft.com/office/drawing/2014/main" id="{B6F7C771-38DE-8143-8D05-44CC2927402F}"/>
              </a:ext>
            </a:extLst>
          </p:cNvPr>
          <p:cNvCxnSpPr>
            <a:cxnSpLocks noChangeShapeType="1"/>
          </p:cNvCxnSpPr>
          <p:nvPr/>
        </p:nvCxnSpPr>
        <p:spPr bwMode="auto">
          <a:xfrm>
            <a:off x="4427984" y="4725144"/>
            <a:ext cx="4248472"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468855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ChangeArrowheads="1"/>
          </p:cNvSpPr>
          <p:nvPr/>
        </p:nvSpPr>
        <p:spPr bwMode="auto">
          <a:xfrm>
            <a:off x="900113" y="3213100"/>
            <a:ext cx="3527425" cy="504825"/>
          </a:xfrm>
          <a:prstGeom prst="rect">
            <a:avLst/>
          </a:prstGeom>
          <a:solidFill>
            <a:schemeClr val="bg1"/>
          </a:solidFill>
          <a:ln w="28575" cap="rnd">
            <a:solidFill>
              <a:schemeClr val="bg1"/>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177154" name="Rectangle 2"/>
          <p:cNvSpPr>
            <a:spLocks noChangeArrowheads="1"/>
          </p:cNvSpPr>
          <p:nvPr/>
        </p:nvSpPr>
        <p:spPr bwMode="auto">
          <a:xfrm>
            <a:off x="1187450" y="5157788"/>
            <a:ext cx="3168650" cy="358775"/>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177155" name="Rectangle 3"/>
          <p:cNvSpPr>
            <a:spLocks noChangeArrowheads="1"/>
          </p:cNvSpPr>
          <p:nvPr/>
        </p:nvSpPr>
        <p:spPr bwMode="auto">
          <a:xfrm>
            <a:off x="6372225" y="6308725"/>
            <a:ext cx="1512888" cy="288925"/>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177160" name="ZoneTexte 4"/>
          <p:cNvSpPr txBox="1">
            <a:spLocks noChangeArrowheads="1"/>
          </p:cNvSpPr>
          <p:nvPr/>
        </p:nvSpPr>
        <p:spPr bwMode="auto">
          <a:xfrm>
            <a:off x="4932363" y="6156325"/>
            <a:ext cx="3619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b="1">
                <a:solidFill>
                  <a:schemeClr val="tx1"/>
                </a:solidFill>
              </a:rPr>
              <a:t>AT10 CHEST Mars 2016</a:t>
            </a:r>
          </a:p>
        </p:txBody>
      </p:sp>
      <p:cxnSp>
        <p:nvCxnSpPr>
          <p:cNvPr id="177162" name="Connecteur droit 3"/>
          <p:cNvCxnSpPr>
            <a:cxnSpLocks noChangeShapeType="1"/>
          </p:cNvCxnSpPr>
          <p:nvPr/>
        </p:nvCxnSpPr>
        <p:spPr bwMode="auto">
          <a:xfrm>
            <a:off x="-2335467" y="6741368"/>
            <a:ext cx="1044575"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2CEF9CEC-15A8-6045-B6D5-1CB7BBB6B15D}"/>
              </a:ext>
            </a:extLst>
          </p:cNvPr>
          <p:cNvSpPr txBox="1"/>
          <p:nvPr/>
        </p:nvSpPr>
        <p:spPr>
          <a:xfrm>
            <a:off x="107504" y="1412776"/>
            <a:ext cx="9150262" cy="4708981"/>
          </a:xfrm>
          <a:prstGeom prst="rect">
            <a:avLst/>
          </a:prstGeom>
          <a:noFill/>
        </p:spPr>
        <p:txBody>
          <a:bodyPr wrap="none" rtlCol="0">
            <a:spAutoFit/>
          </a:bodyPr>
          <a:lstStyle/>
          <a:p>
            <a:r>
              <a:rPr lang="fr-CA" sz="2800" dirty="0"/>
              <a:t>Guidelines:</a:t>
            </a:r>
          </a:p>
          <a:p>
            <a:endParaRPr lang="fr-CA" sz="2800" dirty="0"/>
          </a:p>
          <a:p>
            <a:pPr marL="457200" indent="-457200">
              <a:buFontTx/>
              <a:buChar char="-"/>
            </a:pPr>
            <a:r>
              <a:rPr lang="fr-CA" sz="2800" dirty="0"/>
              <a:t>avec un </a:t>
            </a:r>
            <a:r>
              <a:rPr lang="fr-CA" sz="2800" b="1" dirty="0"/>
              <a:t>faible</a:t>
            </a:r>
            <a:r>
              <a:rPr lang="fr-CA" sz="2800" dirty="0"/>
              <a:t> risque de saignement, nous </a:t>
            </a:r>
          </a:p>
          <a:p>
            <a:r>
              <a:rPr lang="fr-CA" sz="2800" dirty="0"/>
              <a:t>recommandons un traitement anticoagulant d’une </a:t>
            </a:r>
          </a:p>
          <a:p>
            <a:r>
              <a:rPr lang="fr-CA" sz="2800" b="1" dirty="0"/>
              <a:t>durée indéterminée </a:t>
            </a:r>
            <a:r>
              <a:rPr lang="fr-CA" sz="2000" dirty="0"/>
              <a:t>(pas de date d’arrêt) </a:t>
            </a:r>
            <a:r>
              <a:rPr lang="fr-CA" sz="2800" b="1" dirty="0"/>
              <a:t>plutôt que 3 mois</a:t>
            </a:r>
            <a:r>
              <a:rPr lang="fr-CA" sz="2800" dirty="0"/>
              <a:t>. </a:t>
            </a:r>
          </a:p>
          <a:p>
            <a:r>
              <a:rPr lang="fr-CA" sz="2000" dirty="0"/>
              <a:t>(Grade 2B)</a:t>
            </a:r>
          </a:p>
          <a:p>
            <a:endParaRPr lang="fr-CA" sz="2800" dirty="0"/>
          </a:p>
          <a:p>
            <a:pPr marL="457200" indent="-457200">
              <a:buFontTx/>
              <a:buChar char="-"/>
            </a:pPr>
            <a:r>
              <a:rPr lang="fr-CA" sz="2800" dirty="0"/>
              <a:t>avec risque de saignement </a:t>
            </a:r>
            <a:r>
              <a:rPr lang="fr-CA" sz="2800" b="1" dirty="0"/>
              <a:t>élevé</a:t>
            </a:r>
            <a:r>
              <a:rPr lang="fr-CA" sz="2800" dirty="0"/>
              <a:t>, nous </a:t>
            </a:r>
          </a:p>
          <a:p>
            <a:r>
              <a:rPr lang="fr-CA" sz="2800" dirty="0"/>
              <a:t>recommandons un traitement anticoagulant de</a:t>
            </a:r>
            <a:r>
              <a:rPr lang="fr-CA" sz="2800" b="1" dirty="0"/>
              <a:t> 3 mois </a:t>
            </a:r>
          </a:p>
          <a:p>
            <a:r>
              <a:rPr lang="fr-CA" sz="2800" dirty="0"/>
              <a:t>plutôt que d’une durée indéterminée.</a:t>
            </a:r>
          </a:p>
          <a:p>
            <a:r>
              <a:rPr lang="fr-CA" sz="2800" dirty="0"/>
              <a:t> </a:t>
            </a:r>
            <a:r>
              <a:rPr lang="fr-CA" sz="2000" dirty="0"/>
              <a:t>(Grade1B)</a:t>
            </a:r>
          </a:p>
        </p:txBody>
      </p:sp>
      <p:cxnSp>
        <p:nvCxnSpPr>
          <p:cNvPr id="15" name="Connecteur droit 3">
            <a:extLst>
              <a:ext uri="{FF2B5EF4-FFF2-40B4-BE49-F238E27FC236}">
                <a16:creationId xmlns:a16="http://schemas.microsoft.com/office/drawing/2014/main" id="{A625E5AC-8054-414A-B5A5-DFAD0AB79BA6}"/>
              </a:ext>
            </a:extLst>
          </p:cNvPr>
          <p:cNvCxnSpPr>
            <a:cxnSpLocks noChangeShapeType="1"/>
          </p:cNvCxnSpPr>
          <p:nvPr/>
        </p:nvCxnSpPr>
        <p:spPr bwMode="auto">
          <a:xfrm>
            <a:off x="7668344" y="5157788"/>
            <a:ext cx="1079539"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cxnSp>
        <p:nvCxnSpPr>
          <p:cNvPr id="17" name="Connecteur droit 3">
            <a:extLst>
              <a:ext uri="{FF2B5EF4-FFF2-40B4-BE49-F238E27FC236}">
                <a16:creationId xmlns:a16="http://schemas.microsoft.com/office/drawing/2014/main" id="{988A887F-DE19-F348-8B29-8F0F4B6EFD59}"/>
              </a:ext>
            </a:extLst>
          </p:cNvPr>
          <p:cNvCxnSpPr>
            <a:cxnSpLocks noChangeShapeType="1"/>
          </p:cNvCxnSpPr>
          <p:nvPr/>
        </p:nvCxnSpPr>
        <p:spPr bwMode="auto">
          <a:xfrm>
            <a:off x="251520" y="3573016"/>
            <a:ext cx="3300993" cy="0"/>
          </a:xfrm>
          <a:prstGeom prst="line">
            <a:avLst/>
          </a:prstGeom>
          <a:noFill/>
          <a:ln w="57150" cap="rnd">
            <a:solidFill>
              <a:srgbClr val="FF0000"/>
            </a:solidFill>
            <a:round/>
            <a:headEnd/>
            <a:tailEnd/>
          </a:ln>
          <a:extLst>
            <a:ext uri="{909E8E84-426E-40DD-AFC4-6F175D3DCCD1}">
              <a14:hiddenFill xmlns:a14="http://schemas.microsoft.com/office/drawing/2010/main">
                <a:noFill/>
              </a14:hiddenFill>
            </a:ext>
          </a:extLst>
        </p:spPr>
      </p:cxnSp>
      <p:sp>
        <p:nvSpPr>
          <p:cNvPr id="11" name="Titre 10">
            <a:extLst>
              <a:ext uri="{FF2B5EF4-FFF2-40B4-BE49-F238E27FC236}">
                <a16:creationId xmlns:a16="http://schemas.microsoft.com/office/drawing/2014/main" id="{67A10FCB-8176-1D4E-81E2-EE35993A61B2}"/>
              </a:ext>
            </a:extLst>
          </p:cNvPr>
          <p:cNvSpPr txBox="1">
            <a:spLocks/>
          </p:cNvSpPr>
          <p:nvPr/>
        </p:nvSpPr>
        <p:spPr>
          <a:xfrm>
            <a:off x="751878" y="307308"/>
            <a:ext cx="7265066" cy="1034129"/>
          </a:xfrm>
          <a:prstGeom prst="rect">
            <a:avLst/>
          </a:prstGeom>
          <a:noFill/>
        </p:spPr>
        <p:txBody>
          <a:bodyPr wrap="none">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eaLnBrk="1" hangingPunct="1">
              <a:defRPr/>
            </a:pPr>
            <a:r>
              <a:rPr lang="fr-CA" sz="36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Proximale </a:t>
            </a:r>
            <a:r>
              <a:rPr lang="fr-CA" sz="3600" u="sng"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non provoquée</a:t>
            </a:r>
            <a:r>
              <a:rPr lang="fr-CA" sz="36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p>
          <a:p>
            <a:pPr eaLnBrk="1" hangingPunct="1">
              <a:defRPr/>
            </a:pPr>
            <a:r>
              <a:rPr lang="fr-CA" sz="36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Durée de traitement</a:t>
            </a:r>
            <a:endParaRPr lang="fr-CA" sz="3600" kern="0" spc="2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cs typeface="ＭＳ Ｐゴシック" charset="0"/>
            </a:endParaRPr>
          </a:p>
        </p:txBody>
      </p:sp>
    </p:spTree>
    <p:extLst>
      <p:ext uri="{BB962C8B-B14F-4D97-AF65-F5344CB8AC3E}">
        <p14:creationId xmlns:p14="http://schemas.microsoft.com/office/powerpoint/2010/main" val="6577596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1C0303-BFEA-AE4F-9C58-10E99084E17E}"/>
              </a:ext>
            </a:extLst>
          </p:cNvPr>
          <p:cNvSpPr/>
          <p:nvPr/>
        </p:nvSpPr>
        <p:spPr>
          <a:xfrm>
            <a:off x="107504" y="855876"/>
            <a:ext cx="9036496" cy="5262979"/>
          </a:xfrm>
          <a:prstGeom prst="rect">
            <a:avLst/>
          </a:prstGeom>
        </p:spPr>
        <p:txBody>
          <a:bodyPr wrap="square">
            <a:spAutoFit/>
          </a:bodyPr>
          <a:lstStyle/>
          <a:p>
            <a:pPr marL="228600">
              <a:spcAft>
                <a:spcPts val="0"/>
              </a:spcAft>
            </a:pP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1: Mr JB </a:t>
            </a:r>
            <a:r>
              <a:rPr lang="fr-CA" sz="2800" dirty="0">
                <a:latin typeface="Arial" panose="020B0604020202020204" pitchFamily="34" charset="0"/>
                <a:ea typeface="Calibri" panose="020F0502020204030204" pitchFamily="34" charset="0"/>
                <a:cs typeface="Arial" panose="020B0604020202020204" pitchFamily="34" charset="0"/>
              </a:rPr>
              <a:t> </a:t>
            </a:r>
          </a:p>
          <a:p>
            <a:pPr marL="228600">
              <a:spcAft>
                <a:spcPts val="0"/>
              </a:spcAft>
            </a:pPr>
            <a:endParaRPr lang="fr-CA" sz="2800" dirty="0">
              <a:latin typeface="Arial" panose="020B0604020202020204" pitchFamily="34" charset="0"/>
              <a:ea typeface="Calibri" panose="020F0502020204030204" pitchFamily="34" charset="0"/>
              <a:cs typeface="Arial" panose="020B0604020202020204" pitchFamily="34" charset="0"/>
            </a:endParaRPr>
          </a:p>
          <a:p>
            <a:pPr lvl="0">
              <a:spcAft>
                <a:spcPts val="0"/>
              </a:spcAft>
              <a:tabLst>
                <a:tab pos="457200" algn="l"/>
              </a:tabLst>
            </a:pPr>
            <a:r>
              <a:rPr lang="fr-CA" sz="2800" dirty="0">
                <a:latin typeface="Arial" panose="020B0604020202020204" pitchFamily="34" charset="0"/>
                <a:ea typeface="Calibri" panose="020F0502020204030204" pitchFamily="34" charset="0"/>
                <a:cs typeface="Arial" panose="020B0604020202020204" pitchFamily="34" charset="0"/>
              </a:rPr>
              <a:t>  Mr JB: 35 ans, administrateur, consulte au </a:t>
            </a:r>
            <a:r>
              <a:rPr lang="fr-CA" sz="2800" u="sng" dirty="0">
                <a:latin typeface="Arial" panose="020B0604020202020204" pitchFamily="34" charset="0"/>
                <a:ea typeface="Calibri" panose="020F0502020204030204" pitchFamily="34" charset="0"/>
                <a:cs typeface="Arial" panose="020B0604020202020204" pitchFamily="34" charset="0"/>
              </a:rPr>
              <a:t>cabinet</a:t>
            </a: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Douleur au mollet depuis 2 jours + léger œdème</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de la jambe.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Pas de toux, dyspnée, douleur thoracique</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Retour voyage en Chine il y a 5 jours</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Non fumeur </a:t>
            </a:r>
            <a:r>
              <a:rPr lang="fr-CA" sz="2800" dirty="0" err="1">
                <a:latin typeface="Arial" panose="020B0604020202020204" pitchFamily="34" charset="0"/>
                <a:ea typeface="Calibri" panose="020F0502020204030204" pitchFamily="34" charset="0"/>
                <a:cs typeface="Arial" panose="020B0604020202020204" pitchFamily="34" charset="0"/>
              </a:rPr>
              <a:t>Rx</a:t>
            </a:r>
            <a:r>
              <a:rPr lang="fr-CA" sz="2800" dirty="0">
                <a:latin typeface="Arial" panose="020B0604020202020204" pitchFamily="34" charset="0"/>
                <a:ea typeface="Calibri" panose="020F0502020204030204" pitchFamily="34" charset="0"/>
                <a:cs typeface="Arial" panose="020B0604020202020204" pitchFamily="34" charset="0"/>
              </a:rPr>
              <a:t>: </a:t>
            </a:r>
            <a:r>
              <a:rPr lang="fr-CA" sz="2800" dirty="0" err="1">
                <a:latin typeface="Arial" panose="020B0604020202020204" pitchFamily="34" charset="0"/>
                <a:ea typeface="Calibri" panose="020F0502020204030204" pitchFamily="34" charset="0"/>
                <a:cs typeface="Arial" panose="020B0604020202020204" pitchFamily="34" charset="0"/>
              </a:rPr>
              <a:t>Acétaminophen</a:t>
            </a:r>
            <a:r>
              <a:rPr lang="fr-CA" sz="2800" dirty="0">
                <a:latin typeface="Arial" panose="020B0604020202020204" pitchFamily="34" charset="0"/>
                <a:ea typeface="Calibri" panose="020F0502020204030204" pitchFamily="34" charset="0"/>
                <a:cs typeface="Arial" panose="020B0604020202020204" pitchFamily="34" charset="0"/>
              </a:rPr>
              <a:t> depuis 2 jours</a:t>
            </a:r>
            <a:endParaRPr lang="fr-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EAD8BAD-8184-ED43-B28A-D606027C69F7}"/>
              </a:ext>
            </a:extLst>
          </p:cNvPr>
          <p:cNvSpPr txBox="1"/>
          <p:nvPr/>
        </p:nvSpPr>
        <p:spPr>
          <a:xfrm>
            <a:off x="971600" y="332656"/>
            <a:ext cx="7415235" cy="523220"/>
          </a:xfrm>
          <a:prstGeom prst="rect">
            <a:avLst/>
          </a:prstGeom>
          <a:noFill/>
        </p:spPr>
        <p:txBody>
          <a:bodyPr wrap="none" rtlCol="0">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endParaRPr lang="fr-FR" sz="2800" dirty="0"/>
          </a:p>
        </p:txBody>
      </p:sp>
    </p:spTree>
    <p:extLst>
      <p:ext uri="{BB962C8B-B14F-4D97-AF65-F5344CB8AC3E}">
        <p14:creationId xmlns:p14="http://schemas.microsoft.com/office/powerpoint/2010/main" val="357982118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F91BD2-5A59-457F-8C2F-DB2DFD109C04}"/>
              </a:ext>
            </a:extLst>
          </p:cNvPr>
          <p:cNvSpPr>
            <a:spLocks noGrp="1"/>
          </p:cNvSpPr>
          <p:nvPr>
            <p:ph type="title"/>
          </p:nvPr>
        </p:nvSpPr>
        <p:spPr>
          <a:xfrm>
            <a:off x="961037" y="980728"/>
            <a:ext cx="8068733" cy="510909"/>
          </a:xfrm>
        </p:spPr>
        <p:txBody>
          <a:bodyPr/>
          <a:lstStyle/>
          <a:p>
            <a:r>
              <a:rPr lang="fr-CA" b="0" dirty="0">
                <a:solidFill>
                  <a:schemeClr val="tx1"/>
                </a:solidFill>
                <a:latin typeface="Arial" panose="020B0604020202020204" pitchFamily="34" charset="0"/>
                <a:cs typeface="Arial" panose="020B0604020202020204" pitchFamily="34" charset="0"/>
              </a:rPr>
              <a:t>   Risque de récidive selon le sexe</a:t>
            </a:r>
          </a:p>
        </p:txBody>
      </p:sp>
      <p:graphicFrame>
        <p:nvGraphicFramePr>
          <p:cNvPr id="2" name="Table 1"/>
          <p:cNvGraphicFramePr>
            <a:graphicFrameLocks noGrp="1"/>
          </p:cNvGraphicFramePr>
          <p:nvPr>
            <p:extLst>
              <p:ext uri="{D42A27DB-BD31-4B8C-83A1-F6EECF244321}">
                <p14:modId xmlns:p14="http://schemas.microsoft.com/office/powerpoint/2010/main" val="2242791541"/>
              </p:ext>
            </p:extLst>
          </p:nvPr>
        </p:nvGraphicFramePr>
        <p:xfrm>
          <a:off x="35496" y="1854116"/>
          <a:ext cx="8922266" cy="4599219"/>
        </p:xfrm>
        <a:graphic>
          <a:graphicData uri="http://schemas.openxmlformats.org/drawingml/2006/table">
            <a:tbl>
              <a:tblPr firstRow="1" bandRow="1">
                <a:tableStyleId>{5C22544A-7EE6-4342-B048-85BDC9FD1C3A}</a:tableStyleId>
              </a:tblPr>
              <a:tblGrid>
                <a:gridCol w="2329783">
                  <a:extLst>
                    <a:ext uri="{9D8B030D-6E8A-4147-A177-3AD203B41FA5}">
                      <a16:colId xmlns:a16="http://schemas.microsoft.com/office/drawing/2014/main" val="20000"/>
                    </a:ext>
                  </a:extLst>
                </a:gridCol>
                <a:gridCol w="2222186">
                  <a:extLst>
                    <a:ext uri="{9D8B030D-6E8A-4147-A177-3AD203B41FA5}">
                      <a16:colId xmlns:a16="http://schemas.microsoft.com/office/drawing/2014/main" val="20001"/>
                    </a:ext>
                  </a:extLst>
                </a:gridCol>
                <a:gridCol w="2222186">
                  <a:extLst>
                    <a:ext uri="{9D8B030D-6E8A-4147-A177-3AD203B41FA5}">
                      <a16:colId xmlns:a16="http://schemas.microsoft.com/office/drawing/2014/main" val="20002"/>
                    </a:ext>
                  </a:extLst>
                </a:gridCol>
                <a:gridCol w="2148111">
                  <a:extLst>
                    <a:ext uri="{9D8B030D-6E8A-4147-A177-3AD203B41FA5}">
                      <a16:colId xmlns:a16="http://schemas.microsoft.com/office/drawing/2014/main" val="20003"/>
                    </a:ext>
                  </a:extLst>
                </a:gridCol>
              </a:tblGrid>
              <a:tr h="1734887">
                <a:tc>
                  <a:txBody>
                    <a:bodyPr/>
                    <a:lstStyle/>
                    <a:p>
                      <a:endParaRPr lang="fr-CA" sz="1600" noProof="0" dirty="0">
                        <a:solidFill>
                          <a:schemeClr val="bg1"/>
                        </a:solidFill>
                      </a:endParaRPr>
                    </a:p>
                    <a:p>
                      <a:endParaRPr lang="fr-CA" sz="1600" noProof="0" dirty="0">
                        <a:solidFill>
                          <a:schemeClr val="bg1"/>
                        </a:solidFill>
                      </a:endParaRPr>
                    </a:p>
                    <a:p>
                      <a:r>
                        <a:rPr lang="fr-CA" sz="1800" noProof="0" dirty="0">
                          <a:solidFill>
                            <a:schemeClr val="bg1"/>
                          </a:solidFill>
                        </a:rPr>
                        <a:t>Temps après la fin </a:t>
                      </a:r>
                    </a:p>
                    <a:p>
                      <a:r>
                        <a:rPr lang="fr-CA" sz="1800" baseline="0" noProof="0" dirty="0">
                          <a:solidFill>
                            <a:schemeClr val="bg1"/>
                          </a:solidFill>
                        </a:rPr>
                        <a:t>           ACO</a:t>
                      </a:r>
                      <a:endParaRPr lang="fr-CA" sz="1800" noProof="0" dirty="0">
                        <a:solidFill>
                          <a:schemeClr val="bg1"/>
                        </a:solidFill>
                      </a:endParaRPr>
                    </a:p>
                  </a:txBody>
                  <a:tcPr>
                    <a:solidFill>
                      <a:srgbClr val="1B7190"/>
                    </a:solidFill>
                  </a:tcPr>
                </a:tc>
                <a:tc>
                  <a:txBody>
                    <a:bodyPr/>
                    <a:lstStyle/>
                    <a:p>
                      <a:pPr algn="ctr"/>
                      <a:endParaRPr lang="fr-CA" sz="1600" noProof="0" dirty="0">
                        <a:solidFill>
                          <a:schemeClr val="bg1"/>
                        </a:solidFill>
                      </a:endParaRPr>
                    </a:p>
                    <a:p>
                      <a:pPr algn="l"/>
                      <a:r>
                        <a:rPr lang="fr-CA" sz="2400" noProof="0" dirty="0">
                          <a:solidFill>
                            <a:schemeClr val="bg1"/>
                          </a:solidFill>
                        </a:rPr>
                        <a:t>  </a:t>
                      </a:r>
                      <a:r>
                        <a:rPr lang="fr-CA" sz="3200" noProof="0" dirty="0">
                          <a:solidFill>
                            <a:schemeClr val="bg1"/>
                          </a:solidFill>
                        </a:rPr>
                        <a:t>Hommes:</a:t>
                      </a:r>
                    </a:p>
                    <a:p>
                      <a:pPr algn="l"/>
                      <a:r>
                        <a:rPr lang="fr-CA" sz="1600" baseline="0" noProof="0" dirty="0">
                          <a:solidFill>
                            <a:schemeClr val="bg1"/>
                          </a:solidFill>
                        </a:rPr>
                        <a:t>TEV non provoquée</a:t>
                      </a:r>
                      <a:endParaRPr lang="fr-CA" sz="1600" noProof="0" dirty="0">
                        <a:solidFill>
                          <a:schemeClr val="bg1"/>
                        </a:solidFill>
                      </a:endParaRPr>
                    </a:p>
                  </a:txBody>
                  <a:tcPr>
                    <a:solidFill>
                      <a:srgbClr val="1B7190"/>
                    </a:solidFill>
                  </a:tcPr>
                </a:tc>
                <a:tc>
                  <a:txBody>
                    <a:bodyPr/>
                    <a:lstStyle/>
                    <a:p>
                      <a:pPr algn="ctr"/>
                      <a:endParaRPr lang="fr-CA" sz="1600" noProof="0" dirty="0">
                        <a:solidFill>
                          <a:schemeClr val="bg1"/>
                        </a:solidFill>
                      </a:endParaRPr>
                    </a:p>
                    <a:p>
                      <a:pPr algn="ctr"/>
                      <a:r>
                        <a:rPr lang="fr-CA" sz="3200" noProof="0" dirty="0">
                          <a:solidFill>
                            <a:schemeClr val="bg1"/>
                          </a:solidFill>
                        </a:rPr>
                        <a:t>Femmes:</a:t>
                      </a:r>
                    </a:p>
                    <a:p>
                      <a:pPr algn="ctr"/>
                      <a:r>
                        <a:rPr lang="fr-CA" sz="1600" noProof="0" dirty="0">
                          <a:solidFill>
                            <a:schemeClr val="bg1"/>
                          </a:solidFill>
                        </a:rPr>
                        <a:t>TEV non</a:t>
                      </a:r>
                      <a:r>
                        <a:rPr lang="fr-CA" sz="1600" baseline="0" noProof="0" dirty="0">
                          <a:solidFill>
                            <a:schemeClr val="bg1"/>
                          </a:solidFill>
                        </a:rPr>
                        <a:t> provoquée</a:t>
                      </a:r>
                      <a:r>
                        <a:rPr lang="fr-CA" sz="1600" noProof="0" dirty="0">
                          <a:solidFill>
                            <a:schemeClr val="bg1"/>
                          </a:solidFill>
                        </a:rPr>
                        <a:t> (associée THS)</a:t>
                      </a:r>
                    </a:p>
                  </a:txBody>
                  <a:tcPr>
                    <a:solidFill>
                      <a:srgbClr val="1B719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CA" sz="1600" noProof="0"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CA" sz="3200" noProof="0" dirty="0">
                          <a:solidFill>
                            <a:schemeClr val="bg1"/>
                          </a:solidFill>
                        </a:rPr>
                        <a:t>Femmes:</a:t>
                      </a:r>
                    </a:p>
                    <a:p>
                      <a:pPr marL="0" marR="0" indent="0" algn="ctr" defTabSz="457200" rtl="0" eaLnBrk="1" fontAlgn="auto" latinLnBrk="0" hangingPunct="1">
                        <a:lnSpc>
                          <a:spcPct val="100000"/>
                        </a:lnSpc>
                        <a:spcBef>
                          <a:spcPts val="0"/>
                        </a:spcBef>
                        <a:spcAft>
                          <a:spcPts val="0"/>
                        </a:spcAft>
                        <a:buClrTx/>
                        <a:buSzTx/>
                        <a:buFontTx/>
                        <a:buNone/>
                        <a:tabLst/>
                        <a:defRPr/>
                      </a:pPr>
                      <a:r>
                        <a:rPr lang="fr-CA" sz="1600" noProof="0" dirty="0">
                          <a:solidFill>
                            <a:schemeClr val="bg1"/>
                          </a:solidFill>
                        </a:rPr>
                        <a:t>TEV non provoquée </a:t>
                      </a:r>
                      <a:br>
                        <a:rPr lang="fr-CA" sz="1600" noProof="0" dirty="0">
                          <a:solidFill>
                            <a:schemeClr val="bg1"/>
                          </a:solidFill>
                        </a:rPr>
                      </a:br>
                      <a:r>
                        <a:rPr lang="fr-CA" sz="1600" noProof="0" dirty="0">
                          <a:solidFill>
                            <a:schemeClr val="bg1"/>
                          </a:solidFill>
                        </a:rPr>
                        <a:t>(non</a:t>
                      </a:r>
                      <a:r>
                        <a:rPr lang="fr-CA" sz="1600" baseline="0" noProof="0" dirty="0">
                          <a:solidFill>
                            <a:schemeClr val="bg1"/>
                          </a:solidFill>
                        </a:rPr>
                        <a:t> associée THS</a:t>
                      </a:r>
                      <a:r>
                        <a:rPr lang="fr-CA" sz="1600" noProof="0" dirty="0">
                          <a:solidFill>
                            <a:schemeClr val="bg1"/>
                          </a:solidFill>
                        </a:rPr>
                        <a:t>)</a:t>
                      </a:r>
                    </a:p>
                  </a:txBody>
                  <a:tcPr>
                    <a:solidFill>
                      <a:srgbClr val="1B7190"/>
                    </a:solidFill>
                  </a:tcPr>
                </a:tc>
                <a:extLst>
                  <a:ext uri="{0D108BD9-81ED-4DB2-BD59-A6C34878D82A}">
                    <a16:rowId xmlns:a16="http://schemas.microsoft.com/office/drawing/2014/main" val="10000"/>
                  </a:ext>
                </a:extLst>
              </a:tr>
              <a:tr h="716083">
                <a:tc>
                  <a:txBody>
                    <a:bodyPr/>
                    <a:lstStyle/>
                    <a:p>
                      <a:r>
                        <a:rPr lang="fr-CA" sz="2400" noProof="0" dirty="0">
                          <a:solidFill>
                            <a:schemeClr val="bg1"/>
                          </a:solidFill>
                        </a:rPr>
                        <a:t>1 </a:t>
                      </a:r>
                      <a:r>
                        <a:rPr lang="fr-CA" sz="1600" noProof="0" dirty="0">
                          <a:solidFill>
                            <a:schemeClr val="bg1"/>
                          </a:solidFill>
                        </a:rPr>
                        <a:t>an</a:t>
                      </a:r>
                    </a:p>
                  </a:txBody>
                  <a:tcPr>
                    <a:solidFill>
                      <a:srgbClr val="1B7190"/>
                    </a:solidFill>
                  </a:tcPr>
                </a:tc>
                <a:tc>
                  <a:txBody>
                    <a:bodyPr/>
                    <a:lstStyle/>
                    <a:p>
                      <a:pPr algn="ctr"/>
                      <a:r>
                        <a:rPr lang="fr-CA" sz="2400" noProof="0">
                          <a:solidFill>
                            <a:schemeClr val="bg1"/>
                          </a:solidFill>
                        </a:rPr>
                        <a:t>10,4</a:t>
                      </a:r>
                    </a:p>
                  </a:txBody>
                  <a:tcPr>
                    <a:solidFill>
                      <a:srgbClr val="1B7190"/>
                    </a:solidFill>
                  </a:tcPr>
                </a:tc>
                <a:tc>
                  <a:txBody>
                    <a:bodyPr/>
                    <a:lstStyle/>
                    <a:p>
                      <a:pPr algn="ctr"/>
                      <a:r>
                        <a:rPr lang="fr-CA" sz="2400" noProof="0">
                          <a:solidFill>
                            <a:schemeClr val="bg1"/>
                          </a:solidFill>
                        </a:rPr>
                        <a:t>5,6</a:t>
                      </a:r>
                    </a:p>
                  </a:txBody>
                  <a:tcPr>
                    <a:solidFill>
                      <a:srgbClr val="1B7190"/>
                    </a:solidFill>
                  </a:tcPr>
                </a:tc>
                <a:tc>
                  <a:txBody>
                    <a:bodyPr/>
                    <a:lstStyle/>
                    <a:p>
                      <a:pPr algn="ctr"/>
                      <a:r>
                        <a:rPr lang="fr-CA" sz="2400" noProof="0">
                          <a:solidFill>
                            <a:schemeClr val="bg1"/>
                          </a:solidFill>
                        </a:rPr>
                        <a:t>6,7</a:t>
                      </a:r>
                    </a:p>
                  </a:txBody>
                  <a:tcPr>
                    <a:solidFill>
                      <a:srgbClr val="1B7190"/>
                    </a:solidFill>
                  </a:tcPr>
                </a:tc>
                <a:extLst>
                  <a:ext uri="{0D108BD9-81ED-4DB2-BD59-A6C34878D82A}">
                    <a16:rowId xmlns:a16="http://schemas.microsoft.com/office/drawing/2014/main" val="10001"/>
                  </a:ext>
                </a:extLst>
              </a:tr>
              <a:tr h="716083">
                <a:tc>
                  <a:txBody>
                    <a:bodyPr/>
                    <a:lstStyle/>
                    <a:p>
                      <a:r>
                        <a:rPr lang="fr-CA" sz="2400" noProof="0" dirty="0">
                          <a:solidFill>
                            <a:schemeClr val="bg1"/>
                          </a:solidFill>
                        </a:rPr>
                        <a:t>2 </a:t>
                      </a:r>
                      <a:r>
                        <a:rPr lang="fr-CA" sz="1600" noProof="0" dirty="0">
                          <a:solidFill>
                            <a:schemeClr val="bg1"/>
                          </a:solidFill>
                        </a:rPr>
                        <a:t>ans</a:t>
                      </a:r>
                    </a:p>
                  </a:txBody>
                  <a:tcPr>
                    <a:solidFill>
                      <a:srgbClr val="1B7190"/>
                    </a:solidFill>
                  </a:tcPr>
                </a:tc>
                <a:tc>
                  <a:txBody>
                    <a:bodyPr/>
                    <a:lstStyle/>
                    <a:p>
                      <a:pPr algn="ctr"/>
                      <a:r>
                        <a:rPr lang="fr-CA" sz="2400" noProof="0">
                          <a:solidFill>
                            <a:schemeClr val="bg1"/>
                          </a:solidFill>
                        </a:rPr>
                        <a:t>15,8</a:t>
                      </a:r>
                    </a:p>
                  </a:txBody>
                  <a:tcPr>
                    <a:solidFill>
                      <a:srgbClr val="1B7190"/>
                    </a:solidFill>
                  </a:tcPr>
                </a:tc>
                <a:tc>
                  <a:txBody>
                    <a:bodyPr/>
                    <a:lstStyle/>
                    <a:p>
                      <a:pPr algn="ctr"/>
                      <a:r>
                        <a:rPr lang="fr-CA" sz="2400" noProof="0">
                          <a:solidFill>
                            <a:schemeClr val="bg1"/>
                          </a:solidFill>
                        </a:rPr>
                        <a:t>8,3</a:t>
                      </a:r>
                    </a:p>
                  </a:txBody>
                  <a:tcPr>
                    <a:solidFill>
                      <a:srgbClr val="1B7190"/>
                    </a:solidFill>
                  </a:tcPr>
                </a:tc>
                <a:tc>
                  <a:txBody>
                    <a:bodyPr/>
                    <a:lstStyle/>
                    <a:p>
                      <a:pPr algn="ctr"/>
                      <a:r>
                        <a:rPr lang="fr-CA" sz="2400" noProof="0">
                          <a:solidFill>
                            <a:schemeClr val="bg1"/>
                          </a:solidFill>
                        </a:rPr>
                        <a:t>10,6</a:t>
                      </a:r>
                    </a:p>
                  </a:txBody>
                  <a:tcPr>
                    <a:solidFill>
                      <a:srgbClr val="1B7190"/>
                    </a:solidFill>
                  </a:tcPr>
                </a:tc>
                <a:extLst>
                  <a:ext uri="{0D108BD9-81ED-4DB2-BD59-A6C34878D82A}">
                    <a16:rowId xmlns:a16="http://schemas.microsoft.com/office/drawing/2014/main" val="10002"/>
                  </a:ext>
                </a:extLst>
              </a:tr>
              <a:tr h="716083">
                <a:tc>
                  <a:txBody>
                    <a:bodyPr/>
                    <a:lstStyle/>
                    <a:p>
                      <a:r>
                        <a:rPr lang="fr-CA" sz="2400" noProof="0" dirty="0">
                          <a:solidFill>
                            <a:schemeClr val="bg1"/>
                          </a:solidFill>
                        </a:rPr>
                        <a:t>3 </a:t>
                      </a:r>
                      <a:r>
                        <a:rPr lang="fr-CA" sz="1600" noProof="0" dirty="0">
                          <a:solidFill>
                            <a:schemeClr val="bg1"/>
                          </a:solidFill>
                        </a:rPr>
                        <a:t>ans</a:t>
                      </a:r>
                    </a:p>
                  </a:txBody>
                  <a:tcPr>
                    <a:solidFill>
                      <a:srgbClr val="1B7190"/>
                    </a:solidFill>
                  </a:tcPr>
                </a:tc>
                <a:tc>
                  <a:txBody>
                    <a:bodyPr/>
                    <a:lstStyle/>
                    <a:p>
                      <a:pPr algn="ctr"/>
                      <a:r>
                        <a:rPr lang="fr-CA" sz="2400" noProof="0">
                          <a:solidFill>
                            <a:schemeClr val="bg1"/>
                          </a:solidFill>
                        </a:rPr>
                        <a:t>22,5</a:t>
                      </a:r>
                    </a:p>
                  </a:txBody>
                  <a:tcPr>
                    <a:solidFill>
                      <a:srgbClr val="1B7190"/>
                    </a:solidFill>
                  </a:tcPr>
                </a:tc>
                <a:tc>
                  <a:txBody>
                    <a:bodyPr/>
                    <a:lstStyle/>
                    <a:p>
                      <a:pPr algn="ctr"/>
                      <a:r>
                        <a:rPr lang="fr-CA" sz="2400" noProof="0" dirty="0">
                          <a:solidFill>
                            <a:schemeClr val="bg1"/>
                          </a:solidFill>
                        </a:rPr>
                        <a:t>9,1</a:t>
                      </a:r>
                    </a:p>
                  </a:txBody>
                  <a:tcPr>
                    <a:solidFill>
                      <a:srgbClr val="1B7190"/>
                    </a:solidFill>
                  </a:tcPr>
                </a:tc>
                <a:tc>
                  <a:txBody>
                    <a:bodyPr/>
                    <a:lstStyle/>
                    <a:p>
                      <a:pPr algn="ctr"/>
                      <a:r>
                        <a:rPr lang="fr-CA" sz="2400" noProof="0">
                          <a:solidFill>
                            <a:schemeClr val="bg1"/>
                          </a:solidFill>
                        </a:rPr>
                        <a:t>10,6</a:t>
                      </a:r>
                    </a:p>
                  </a:txBody>
                  <a:tcPr>
                    <a:solidFill>
                      <a:srgbClr val="1B7190"/>
                    </a:solidFill>
                  </a:tcPr>
                </a:tc>
                <a:extLst>
                  <a:ext uri="{0D108BD9-81ED-4DB2-BD59-A6C34878D82A}">
                    <a16:rowId xmlns:a16="http://schemas.microsoft.com/office/drawing/2014/main" val="10003"/>
                  </a:ext>
                </a:extLst>
              </a:tr>
              <a:tr h="716083">
                <a:tc>
                  <a:txBody>
                    <a:bodyPr/>
                    <a:lstStyle/>
                    <a:p>
                      <a:r>
                        <a:rPr lang="fr-CA" sz="2400" b="1" noProof="0" dirty="0">
                          <a:solidFill>
                            <a:srgbClr val="FFFF00"/>
                          </a:solidFill>
                        </a:rPr>
                        <a:t>5 ans</a:t>
                      </a:r>
                    </a:p>
                  </a:txBody>
                  <a:tcPr>
                    <a:solidFill>
                      <a:srgbClr val="1B7190"/>
                    </a:solidFill>
                  </a:tcPr>
                </a:tc>
                <a:tc>
                  <a:txBody>
                    <a:bodyPr/>
                    <a:lstStyle/>
                    <a:p>
                      <a:pPr algn="ctr"/>
                      <a:r>
                        <a:rPr lang="fr-CA" sz="2400" b="1" noProof="0" dirty="0">
                          <a:solidFill>
                            <a:srgbClr val="FFFF00"/>
                          </a:solidFill>
                        </a:rPr>
                        <a:t>43,1%</a:t>
                      </a:r>
                    </a:p>
                  </a:txBody>
                  <a:tcPr>
                    <a:solidFill>
                      <a:srgbClr val="1B7190"/>
                    </a:solidFill>
                  </a:tcPr>
                </a:tc>
                <a:tc>
                  <a:txBody>
                    <a:bodyPr/>
                    <a:lstStyle/>
                    <a:p>
                      <a:pPr algn="ctr"/>
                      <a:r>
                        <a:rPr lang="fr-CA" sz="2400" noProof="0">
                          <a:solidFill>
                            <a:schemeClr val="bg1"/>
                          </a:solidFill>
                        </a:rPr>
                        <a:t>11,5</a:t>
                      </a:r>
                    </a:p>
                  </a:txBody>
                  <a:tcPr>
                    <a:solidFill>
                      <a:srgbClr val="1B7190"/>
                    </a:solidFill>
                  </a:tcPr>
                </a:tc>
                <a:tc>
                  <a:txBody>
                    <a:bodyPr/>
                    <a:lstStyle/>
                    <a:p>
                      <a:pPr algn="ctr"/>
                      <a:r>
                        <a:rPr lang="fr-CA" sz="2400" b="1" noProof="0" dirty="0">
                          <a:solidFill>
                            <a:srgbClr val="FFFF00"/>
                          </a:solidFill>
                        </a:rPr>
                        <a:t>12,2%</a:t>
                      </a:r>
                    </a:p>
                  </a:txBody>
                  <a:tcPr>
                    <a:solidFill>
                      <a:srgbClr val="1B7190"/>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835696" y="1484784"/>
            <a:ext cx="4654287" cy="369332"/>
          </a:xfrm>
          <a:prstGeom prst="rect">
            <a:avLst/>
          </a:prstGeom>
          <a:noFill/>
        </p:spPr>
        <p:txBody>
          <a:bodyPr wrap="none" rtlCol="0">
            <a:spAutoFit/>
          </a:bodyPr>
          <a:lstStyle/>
          <a:p>
            <a:pPr defTabSz="457200"/>
            <a:r>
              <a:rPr lang="fr-CA" dirty="0">
                <a:solidFill>
                  <a:prstClr val="black"/>
                </a:solidFill>
              </a:rPr>
              <a:t> </a:t>
            </a:r>
            <a:r>
              <a:rPr lang="fr-CA" sz="1200" dirty="0">
                <a:solidFill>
                  <a:prstClr val="black"/>
                </a:solidFill>
              </a:rPr>
              <a:t>Incidence d’une TEV récidivante : événements par patient-année</a:t>
            </a:r>
          </a:p>
        </p:txBody>
      </p:sp>
      <p:sp>
        <p:nvSpPr>
          <p:cNvPr id="7" name="Footer Placeholder 2">
            <a:extLst>
              <a:ext uri="{FF2B5EF4-FFF2-40B4-BE49-F238E27FC236}">
                <a16:creationId xmlns:a16="http://schemas.microsoft.com/office/drawing/2014/main" id="{12B11B55-43EE-477B-AF73-939CBC7B4413}"/>
              </a:ext>
            </a:extLst>
          </p:cNvPr>
          <p:cNvSpPr txBox="1">
            <a:spLocks/>
          </p:cNvSpPr>
          <p:nvPr/>
        </p:nvSpPr>
        <p:spPr>
          <a:xfrm>
            <a:off x="35496" y="6299737"/>
            <a:ext cx="9108504" cy="65765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solidFill>
                  <a:srgbClr val="414141"/>
                </a:solidFill>
              </a:rPr>
              <a:t>Selon une méta-analyse totalisant 2 554 patients, à partir d’études prospectives qui recevaient, à la suite d’une première TEV, un traitement standardisé par des anticoagulants et qui ont fait l’objet d’un suivi visant à détecter toute récurrence après le traitement; la valeur de </a:t>
            </a:r>
            <a:r>
              <a:rPr lang="fr-CA" i="1" dirty="0">
                <a:solidFill>
                  <a:srgbClr val="414141"/>
                </a:solidFill>
              </a:rPr>
              <a:t>p</a:t>
            </a:r>
            <a:r>
              <a:rPr lang="fr-CA" dirty="0">
                <a:solidFill>
                  <a:srgbClr val="414141"/>
                </a:solidFill>
              </a:rPr>
              <a:t> était inférieure à 0,05 chez les hommes comparativement aux femmes à tout moment; la valeur de </a:t>
            </a:r>
            <a:r>
              <a:rPr lang="fr-CA" i="1" dirty="0">
                <a:solidFill>
                  <a:srgbClr val="414141"/>
                </a:solidFill>
              </a:rPr>
              <a:t>p</a:t>
            </a:r>
            <a:r>
              <a:rPr lang="fr-CA" dirty="0">
                <a:solidFill>
                  <a:srgbClr val="414141"/>
                </a:solidFill>
              </a:rPr>
              <a:t> était non significative chez les femmes atteintes de TEV associée ou non au TSH à tout moment.</a:t>
            </a:r>
            <a:r>
              <a:rPr lang="en-CA" dirty="0">
                <a:solidFill>
                  <a:srgbClr val="414141"/>
                </a:solidFill>
              </a:rPr>
              <a:t>ACO = anticoagulant oral; TEV = </a:t>
            </a:r>
            <a:r>
              <a:rPr lang="en-CA" dirty="0" err="1">
                <a:solidFill>
                  <a:srgbClr val="414141"/>
                </a:solidFill>
              </a:rPr>
              <a:t>thromboembolie</a:t>
            </a:r>
            <a:r>
              <a:rPr lang="en-CA" dirty="0">
                <a:solidFill>
                  <a:srgbClr val="414141"/>
                </a:solidFill>
              </a:rPr>
              <a:t> </a:t>
            </a:r>
            <a:r>
              <a:rPr lang="en-CA" dirty="0" err="1">
                <a:solidFill>
                  <a:srgbClr val="414141"/>
                </a:solidFill>
              </a:rPr>
              <a:t>veineuse</a:t>
            </a:r>
            <a:r>
              <a:rPr lang="en-CA" dirty="0">
                <a:solidFill>
                  <a:srgbClr val="414141"/>
                </a:solidFill>
              </a:rPr>
              <a:t>; THS = </a:t>
            </a:r>
            <a:r>
              <a:rPr lang="en-CA" dirty="0" err="1">
                <a:solidFill>
                  <a:srgbClr val="414141"/>
                </a:solidFill>
              </a:rPr>
              <a:t>traitement</a:t>
            </a:r>
            <a:r>
              <a:rPr lang="en-CA" dirty="0">
                <a:solidFill>
                  <a:srgbClr val="414141"/>
                </a:solidFill>
              </a:rPr>
              <a:t> hormonal </a:t>
            </a:r>
            <a:r>
              <a:rPr lang="en-CA" dirty="0" err="1">
                <a:solidFill>
                  <a:srgbClr val="414141"/>
                </a:solidFill>
              </a:rPr>
              <a:t>substitutif</a:t>
            </a:r>
            <a:endParaRPr lang="en-CA" dirty="0">
              <a:solidFill>
                <a:srgbClr val="414141"/>
              </a:solidFill>
            </a:endParaRPr>
          </a:p>
          <a:p>
            <a:r>
              <a:rPr lang="en-CA" dirty="0" err="1">
                <a:solidFill>
                  <a:srgbClr val="414141"/>
                </a:solidFill>
              </a:rPr>
              <a:t>Douketis</a:t>
            </a:r>
            <a:r>
              <a:rPr lang="en-CA" dirty="0">
                <a:solidFill>
                  <a:srgbClr val="414141"/>
                </a:solidFill>
              </a:rPr>
              <a:t> J, </a:t>
            </a:r>
            <a:r>
              <a:rPr lang="en-CA" i="1" dirty="0">
                <a:solidFill>
                  <a:srgbClr val="414141"/>
                </a:solidFill>
              </a:rPr>
              <a:t>et al. BMJ. </a:t>
            </a:r>
            <a:r>
              <a:rPr lang="en-CA" dirty="0">
                <a:solidFill>
                  <a:srgbClr val="414141"/>
                </a:solidFill>
              </a:rPr>
              <a:t>2011; 342:d813.</a:t>
            </a:r>
            <a:endParaRPr lang="fr-CA" dirty="0">
              <a:solidFill>
                <a:srgbClr val="414141"/>
              </a:solidFill>
              <a:ea typeface="ＭＳ Ｐゴシック" pitchFamily="34" charset="-128"/>
            </a:endParaRPr>
          </a:p>
        </p:txBody>
      </p:sp>
      <p:sp>
        <p:nvSpPr>
          <p:cNvPr id="6" name="ZoneTexte 5">
            <a:extLst>
              <a:ext uri="{FF2B5EF4-FFF2-40B4-BE49-F238E27FC236}">
                <a16:creationId xmlns:a16="http://schemas.microsoft.com/office/drawing/2014/main" id="{4D5A9DAA-ECCC-B546-BE21-122C20E9CE2F}"/>
              </a:ext>
            </a:extLst>
          </p:cNvPr>
          <p:cNvSpPr txBox="1"/>
          <p:nvPr/>
        </p:nvSpPr>
        <p:spPr>
          <a:xfrm>
            <a:off x="467544" y="249022"/>
            <a:ext cx="8784071" cy="769441"/>
          </a:xfrm>
          <a:prstGeom prst="rect">
            <a:avLst/>
          </a:prstGeom>
          <a:noFill/>
        </p:spPr>
        <p:txBody>
          <a:bodyPr wrap="none">
            <a:spAutoFit/>
          </a:bodyPr>
          <a:lstStyle/>
          <a:p>
            <a:pPr eaLnBrk="1" hangingPunct="1">
              <a:defRPr/>
            </a:pPr>
            <a:r>
              <a:rPr lang="fr-CA" sz="44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Traitement durée indéterminée:</a:t>
            </a:r>
          </a:p>
        </p:txBody>
      </p:sp>
      <p:cxnSp>
        <p:nvCxnSpPr>
          <p:cNvPr id="4" name="Connecteur droit 3">
            <a:extLst>
              <a:ext uri="{FF2B5EF4-FFF2-40B4-BE49-F238E27FC236}">
                <a16:creationId xmlns:a16="http://schemas.microsoft.com/office/drawing/2014/main" id="{DB25DF82-FD81-F34A-88D8-20E0E2C2A86D}"/>
              </a:ext>
            </a:extLst>
          </p:cNvPr>
          <p:cNvCxnSpPr>
            <a:cxnSpLocks/>
          </p:cNvCxnSpPr>
          <p:nvPr/>
        </p:nvCxnSpPr>
        <p:spPr bwMode="auto">
          <a:xfrm>
            <a:off x="3059832" y="6237312"/>
            <a:ext cx="792088" cy="0"/>
          </a:xfrm>
          <a:prstGeom prst="line">
            <a:avLst/>
          </a:prstGeom>
          <a:solidFill>
            <a:schemeClr val="accent1"/>
          </a:solidFill>
          <a:ln w="57150" cap="rnd" cmpd="sng" algn="ctr">
            <a:solidFill>
              <a:srgbClr val="FFFF00"/>
            </a:solidFill>
            <a:prstDash val="solid"/>
            <a:round/>
            <a:headEnd type="none" w="med" len="med"/>
            <a:tailEnd type="none" w="med" len="med"/>
          </a:ln>
          <a:effectLst/>
        </p:spPr>
      </p:cxnSp>
      <p:cxnSp>
        <p:nvCxnSpPr>
          <p:cNvPr id="9" name="Connecteur droit 8">
            <a:extLst>
              <a:ext uri="{FF2B5EF4-FFF2-40B4-BE49-F238E27FC236}">
                <a16:creationId xmlns:a16="http://schemas.microsoft.com/office/drawing/2014/main" id="{729E0A26-72E9-4340-A0FE-91D707AE22CE}"/>
              </a:ext>
            </a:extLst>
          </p:cNvPr>
          <p:cNvCxnSpPr>
            <a:cxnSpLocks/>
          </p:cNvCxnSpPr>
          <p:nvPr/>
        </p:nvCxnSpPr>
        <p:spPr bwMode="auto">
          <a:xfrm>
            <a:off x="7452320" y="6222444"/>
            <a:ext cx="792088" cy="0"/>
          </a:xfrm>
          <a:prstGeom prst="line">
            <a:avLst/>
          </a:prstGeom>
          <a:solidFill>
            <a:schemeClr val="accent1"/>
          </a:solidFill>
          <a:ln w="57150" cap="rnd" cmpd="sng" algn="ctr">
            <a:solidFill>
              <a:srgbClr val="FFFF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4F27C7AA-A77D-EB4B-9564-F890B6B41E39}"/>
              </a:ext>
            </a:extLst>
          </p:cNvPr>
          <p:cNvCxnSpPr/>
          <p:nvPr/>
        </p:nvCxnSpPr>
        <p:spPr bwMode="auto">
          <a:xfrm>
            <a:off x="179512" y="6222444"/>
            <a:ext cx="648072" cy="0"/>
          </a:xfrm>
          <a:prstGeom prst="line">
            <a:avLst/>
          </a:prstGeom>
          <a:solidFill>
            <a:schemeClr val="accent1"/>
          </a:solidFill>
          <a:ln w="57150" cap="rnd"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39742583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65" y="979715"/>
            <a:ext cx="8068733" cy="857250"/>
          </a:xfrm>
        </p:spPr>
        <p:txBody>
          <a:bodyPr>
            <a:normAutofit/>
          </a:bodyPr>
          <a:lstStyle/>
          <a:p>
            <a:r>
              <a:rPr lang="fr-CA" b="1" dirty="0">
                <a:latin typeface="Arial" panose="020B0604020202020204" pitchFamily="34" charset="0"/>
                <a:cs typeface="Arial" panose="020B0604020202020204" pitchFamily="34" charset="0"/>
              </a:rPr>
              <a:t>                   </a:t>
            </a:r>
            <a:endParaRPr lang="fr-CA"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54118742"/>
              </p:ext>
            </p:extLst>
          </p:nvPr>
        </p:nvGraphicFramePr>
        <p:xfrm>
          <a:off x="547285" y="836713"/>
          <a:ext cx="8068733" cy="5041572"/>
        </p:xfrm>
        <a:graphic>
          <a:graphicData uri="http://schemas.openxmlformats.org/drawingml/2006/table">
            <a:tbl>
              <a:tblPr firstRow="1" bandRow="1">
                <a:tableStyleId>{5C22544A-7EE6-4342-B048-85BDC9FD1C3A}</a:tableStyleId>
              </a:tblPr>
              <a:tblGrid>
                <a:gridCol w="6930936">
                  <a:extLst>
                    <a:ext uri="{9D8B030D-6E8A-4147-A177-3AD203B41FA5}">
                      <a16:colId xmlns:a16="http://schemas.microsoft.com/office/drawing/2014/main" val="20000"/>
                    </a:ext>
                  </a:extLst>
                </a:gridCol>
                <a:gridCol w="1137797">
                  <a:extLst>
                    <a:ext uri="{9D8B030D-6E8A-4147-A177-3AD203B41FA5}">
                      <a16:colId xmlns:a16="http://schemas.microsoft.com/office/drawing/2014/main" val="20001"/>
                    </a:ext>
                  </a:extLst>
                </a:gridCol>
              </a:tblGrid>
              <a:tr h="1018421">
                <a:tc gridSpan="2">
                  <a:txBody>
                    <a:bodyPr/>
                    <a:lstStyle/>
                    <a:p>
                      <a:r>
                        <a:rPr lang="en-CA" sz="2100" dirty="0">
                          <a:latin typeface="Arial" panose="020B0604020202020204" pitchFamily="34" charset="0"/>
                          <a:cs typeface="Arial" panose="020B0604020202020204" pitchFamily="34" charset="0"/>
                        </a:rPr>
                        <a:t>Score HERDOO2</a:t>
                      </a:r>
                      <a:endParaRPr lang="fr-CA" sz="21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hMerge="1">
                  <a:txBody>
                    <a:bodyPr/>
                    <a:lstStyle/>
                    <a:p>
                      <a:endParaRPr lang="fr-CA" dirty="0"/>
                    </a:p>
                  </a:txBody>
                  <a:tcPr/>
                </a:tc>
                <a:extLst>
                  <a:ext uri="{0D108BD9-81ED-4DB2-BD59-A6C34878D82A}">
                    <a16:rowId xmlns:a16="http://schemas.microsoft.com/office/drawing/2014/main" val="10000"/>
                  </a:ext>
                </a:extLst>
              </a:tr>
              <a:tr h="1018421">
                <a:tc>
                  <a:txBody>
                    <a:bodyPr/>
                    <a:lstStyle/>
                    <a:p>
                      <a:r>
                        <a:rPr lang="fr-CA" sz="1600" noProof="0" dirty="0">
                          <a:latin typeface="+mj-lt"/>
                        </a:rPr>
                        <a:t>Tout </a:t>
                      </a:r>
                      <a:r>
                        <a:rPr lang="fr-CA" sz="1600" b="0" i="0" kern="1200" noProof="0" dirty="0">
                          <a:solidFill>
                            <a:schemeClr val="dk1"/>
                          </a:solidFill>
                          <a:effectLst/>
                          <a:latin typeface="+mn-lt"/>
                          <a:ea typeface="+mn-ea"/>
                          <a:cs typeface="+mn-cs"/>
                        </a:rPr>
                        <a:t>œ</a:t>
                      </a:r>
                      <a:r>
                        <a:rPr lang="fr-CA" sz="1600" b="0" kern="1200" baseline="0" noProof="0" dirty="0">
                          <a:solidFill>
                            <a:schemeClr val="dk1"/>
                          </a:solidFill>
                          <a:latin typeface="+mn-lt"/>
                          <a:ea typeface="+mn-ea"/>
                          <a:cs typeface="+mn-cs"/>
                        </a:rPr>
                        <a:t>dème,</a:t>
                      </a:r>
                      <a:r>
                        <a:rPr lang="fr-CA" sz="1600" noProof="0" dirty="0">
                          <a:latin typeface="+mj-lt"/>
                        </a:rPr>
                        <a:t> hyperpigmentation</a:t>
                      </a:r>
                      <a:r>
                        <a:rPr lang="fr-CA" sz="1600" baseline="0" noProof="0" dirty="0">
                          <a:latin typeface="+mj-lt"/>
                        </a:rPr>
                        <a:t> ou rougeur dans l’une ou l’autre jambe</a:t>
                      </a:r>
                      <a:endParaRPr lang="fr-CA" sz="1600" noProof="0" dirty="0">
                        <a:latin typeface="+mj-lt"/>
                      </a:endParaRP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600" dirty="0">
                          <a:latin typeface="+mj-lt"/>
                        </a:rPr>
                        <a:t>1 point</a:t>
                      </a:r>
                      <a:endParaRPr lang="fr-CA" sz="1600" dirty="0">
                        <a:latin typeface="+mj-lt"/>
                      </a:endParaRP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8421">
                <a:tc>
                  <a:txBody>
                    <a:bodyPr/>
                    <a:lstStyle/>
                    <a:p>
                      <a:r>
                        <a:rPr lang="fr-CA" sz="1600" noProof="0" dirty="0">
                          <a:latin typeface="+mj-lt"/>
                        </a:rPr>
                        <a:t>D-dimères </a:t>
                      </a:r>
                      <a:r>
                        <a:rPr lang="fr-CA" sz="1600" kern="1200" noProof="0" dirty="0">
                          <a:solidFill>
                            <a:schemeClr val="tx1"/>
                          </a:solidFill>
                          <a:latin typeface="+mn-lt"/>
                          <a:ea typeface="+mn-ea"/>
                          <a:cs typeface="+mn-cs"/>
                        </a:rPr>
                        <a:t>VIDAS</a:t>
                      </a:r>
                      <a:r>
                        <a:rPr lang="en-CA" sz="1600" kern="1200" baseline="30000" dirty="0">
                          <a:solidFill>
                            <a:schemeClr val="tx1"/>
                          </a:solidFill>
                          <a:latin typeface="+mn-lt"/>
                          <a:ea typeface="+mn-ea"/>
                          <a:cs typeface="+mn-cs"/>
                        </a:rPr>
                        <a:t>®</a:t>
                      </a:r>
                      <a:r>
                        <a:rPr lang="fr-CA" sz="1600" noProof="0" dirty="0">
                          <a:solidFill>
                            <a:schemeClr val="tx1"/>
                          </a:solidFill>
                          <a:latin typeface="+mj-lt"/>
                        </a:rPr>
                        <a:t> </a:t>
                      </a:r>
                      <a:r>
                        <a:rPr lang="fr-CA" sz="1600" noProof="0" dirty="0">
                          <a:solidFill>
                            <a:schemeClr val="tx1"/>
                          </a:solidFill>
                          <a:latin typeface="+mj-lt"/>
                          <a:cs typeface="Calibri"/>
                        </a:rPr>
                        <a:t>≥ 250 </a:t>
                      </a:r>
                      <a:r>
                        <a:rPr lang="fr-CA" sz="1600" noProof="0" dirty="0">
                          <a:latin typeface="+mj-lt"/>
                          <a:cs typeface="Calibri"/>
                        </a:rPr>
                        <a:t>µg/L</a:t>
                      </a:r>
                      <a:endParaRPr lang="fr-CA" sz="1600" noProof="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latin typeface="+mj-lt"/>
                        </a:rPr>
                        <a:t>1 point</a:t>
                      </a:r>
                      <a:endParaRPr lang="fr-CA" sz="160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8421">
                <a:tc>
                  <a:txBody>
                    <a:bodyPr/>
                    <a:lstStyle/>
                    <a:p>
                      <a:r>
                        <a:rPr lang="fr-CA" sz="1600" noProof="0" dirty="0">
                          <a:latin typeface="+mj-lt"/>
                        </a:rPr>
                        <a:t>Obésité</a:t>
                      </a:r>
                      <a:r>
                        <a:rPr lang="fr-CA" sz="1600" baseline="0" noProof="0" dirty="0">
                          <a:latin typeface="+mj-lt"/>
                        </a:rPr>
                        <a:t> (IMC </a:t>
                      </a:r>
                      <a:r>
                        <a:rPr lang="fr-CA" sz="1600" noProof="0" dirty="0">
                          <a:latin typeface="+mj-lt"/>
                          <a:cs typeface="Calibri"/>
                        </a:rPr>
                        <a:t>≥ 30 kg/m</a:t>
                      </a:r>
                      <a:r>
                        <a:rPr lang="fr-CA" sz="1600" baseline="30000" noProof="0" dirty="0">
                          <a:latin typeface="+mj-lt"/>
                          <a:cs typeface="Calibri"/>
                        </a:rPr>
                        <a:t>2</a:t>
                      </a:r>
                      <a:r>
                        <a:rPr lang="fr-CA" sz="1600" noProof="0" dirty="0">
                          <a:latin typeface="+mj-lt"/>
                          <a:cs typeface="Calibri"/>
                        </a:rPr>
                        <a:t>)</a:t>
                      </a:r>
                      <a:endParaRPr lang="fr-CA" sz="1600" noProof="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latin typeface="+mj-lt"/>
                        </a:rPr>
                        <a:t>1 point</a:t>
                      </a:r>
                      <a:endParaRPr lang="fr-CA" sz="160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67888">
                <a:tc>
                  <a:txBody>
                    <a:bodyPr/>
                    <a:lstStyle/>
                    <a:p>
                      <a:r>
                        <a:rPr lang="fr-CA" sz="1600" noProof="0" dirty="0">
                          <a:latin typeface="+mj-lt"/>
                        </a:rPr>
                        <a:t>Âge avancé (</a:t>
                      </a:r>
                      <a:r>
                        <a:rPr lang="fr-CA" sz="1600" noProof="0" dirty="0">
                          <a:latin typeface="+mj-lt"/>
                          <a:cs typeface="Calibri"/>
                        </a:rPr>
                        <a:t>≥ 65 ans)</a:t>
                      </a:r>
                      <a:endParaRPr lang="fr-CA" sz="1600" noProof="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600" dirty="0">
                          <a:latin typeface="+mj-lt"/>
                        </a:rPr>
                        <a:t>1 point</a:t>
                      </a:r>
                      <a:endParaRPr lang="fr-CA" sz="1600" dirty="0">
                        <a:latin typeface="+mj-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4581652" y="5965830"/>
            <a:ext cx="3326552" cy="415498"/>
          </a:xfrm>
          <a:prstGeom prst="rect">
            <a:avLst/>
          </a:prstGeom>
          <a:noFill/>
        </p:spPr>
        <p:txBody>
          <a:bodyPr wrap="none" rtlCol="0">
            <a:spAutoFit/>
          </a:bodyPr>
          <a:lstStyle/>
          <a:p>
            <a:r>
              <a:rPr lang="fr-CA" sz="2100" b="1" dirty="0">
                <a:solidFill>
                  <a:prstClr val="black"/>
                </a:solidFill>
                <a:latin typeface="Arial" panose="020B0604020202020204" pitchFamily="34" charset="0"/>
                <a:cs typeface="Arial" panose="020B0604020202020204" pitchFamily="34" charset="0"/>
              </a:rPr>
              <a:t>Risque élevé : ≥ 2 points</a:t>
            </a:r>
          </a:p>
        </p:txBody>
      </p:sp>
      <p:sp>
        <p:nvSpPr>
          <p:cNvPr id="14" name="Rectangle 13">
            <a:extLst>
              <a:ext uri="{FF2B5EF4-FFF2-40B4-BE49-F238E27FC236}">
                <a16:creationId xmlns:a16="http://schemas.microsoft.com/office/drawing/2014/main" id="{598EA316-3B17-4BC5-AE46-42AACF24E332}"/>
              </a:ext>
            </a:extLst>
          </p:cNvPr>
          <p:cNvSpPr/>
          <p:nvPr/>
        </p:nvSpPr>
        <p:spPr>
          <a:xfrm>
            <a:off x="1104194" y="5965830"/>
            <a:ext cx="3300904" cy="415498"/>
          </a:xfrm>
          <a:prstGeom prst="rect">
            <a:avLst/>
          </a:prstGeom>
        </p:spPr>
        <p:txBody>
          <a:bodyPr wrap="none">
            <a:spAutoFit/>
          </a:bodyPr>
          <a:lstStyle/>
          <a:p>
            <a:r>
              <a:rPr lang="fr-CA" sz="2100" b="1" dirty="0">
                <a:solidFill>
                  <a:prstClr val="black"/>
                </a:solidFill>
                <a:latin typeface="Arial" panose="020B0604020202020204" pitchFamily="34" charset="0"/>
                <a:cs typeface="Arial" panose="020B0604020202020204" pitchFamily="34" charset="0"/>
              </a:rPr>
              <a:t>Risque faible: 0 - 1 point</a:t>
            </a:r>
          </a:p>
        </p:txBody>
      </p:sp>
      <p:sp>
        <p:nvSpPr>
          <p:cNvPr id="5" name="Slide Number Placeholder 4"/>
          <p:cNvSpPr>
            <a:spLocks noGrp="1"/>
          </p:cNvSpPr>
          <p:nvPr>
            <p:ph type="sldNum" sz="quarter" idx="4"/>
          </p:nvPr>
        </p:nvSpPr>
        <p:spPr/>
        <p:txBody>
          <a:bodyPr/>
          <a:lstStyle/>
          <a:p>
            <a:fld id="{7088BEF1-D3AD-E34F-A3B9-A73E884A7AB2}" type="slidenum">
              <a:rPr lang="fr-CA" smtClean="0">
                <a:solidFill>
                  <a:srgbClr val="285E90"/>
                </a:solidFill>
              </a:rPr>
              <a:pPr/>
              <a:t>41</a:t>
            </a:fld>
            <a:endParaRPr lang="fr-CA" dirty="0">
              <a:solidFill>
                <a:srgbClr val="285E90"/>
              </a:solidFill>
            </a:endParaRPr>
          </a:p>
        </p:txBody>
      </p:sp>
      <p:sp>
        <p:nvSpPr>
          <p:cNvPr id="8" name="Footer Placeholder 2">
            <a:extLst>
              <a:ext uri="{FF2B5EF4-FFF2-40B4-BE49-F238E27FC236}">
                <a16:creationId xmlns:a16="http://schemas.microsoft.com/office/drawing/2014/main" id="{12B11B55-43EE-477B-AF73-939CBC7B4413}"/>
              </a:ext>
            </a:extLst>
          </p:cNvPr>
          <p:cNvSpPr txBox="1">
            <a:spLocks/>
          </p:cNvSpPr>
          <p:nvPr/>
        </p:nvSpPr>
        <p:spPr>
          <a:xfrm>
            <a:off x="1136020" y="6499876"/>
            <a:ext cx="7549250" cy="282936"/>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solidFill>
                  <a:srgbClr val="414141"/>
                </a:solidFill>
              </a:rPr>
              <a:t>IMC = </a:t>
            </a:r>
            <a:r>
              <a:rPr lang="en-CA" dirty="0" err="1">
                <a:solidFill>
                  <a:srgbClr val="414141"/>
                </a:solidFill>
              </a:rPr>
              <a:t>indice</a:t>
            </a:r>
            <a:r>
              <a:rPr lang="en-CA" dirty="0">
                <a:solidFill>
                  <a:srgbClr val="414141"/>
                </a:solidFill>
              </a:rPr>
              <a:t> de masse </a:t>
            </a:r>
            <a:r>
              <a:rPr lang="en-CA" dirty="0" err="1">
                <a:solidFill>
                  <a:srgbClr val="414141"/>
                </a:solidFill>
              </a:rPr>
              <a:t>corporelle</a:t>
            </a:r>
            <a:r>
              <a:rPr lang="en-CA" dirty="0">
                <a:solidFill>
                  <a:srgbClr val="414141"/>
                </a:solidFill>
              </a:rPr>
              <a:t>; TEV = </a:t>
            </a:r>
            <a:r>
              <a:rPr lang="en-CA" dirty="0" err="1">
                <a:solidFill>
                  <a:srgbClr val="414141"/>
                </a:solidFill>
              </a:rPr>
              <a:t>thromboembolie</a:t>
            </a:r>
            <a:r>
              <a:rPr lang="en-CA" dirty="0">
                <a:solidFill>
                  <a:srgbClr val="414141"/>
                </a:solidFill>
              </a:rPr>
              <a:t> </a:t>
            </a:r>
            <a:r>
              <a:rPr lang="en-CA" dirty="0" err="1">
                <a:solidFill>
                  <a:srgbClr val="414141"/>
                </a:solidFill>
              </a:rPr>
              <a:t>veineuse</a:t>
            </a:r>
            <a:r>
              <a:rPr lang="en-CA" dirty="0">
                <a:solidFill>
                  <a:srgbClr val="414141"/>
                </a:solidFill>
              </a:rPr>
              <a:t>    Rodger MA</a:t>
            </a:r>
            <a:r>
              <a:rPr lang="en-CA" i="1" dirty="0">
                <a:solidFill>
                  <a:srgbClr val="414141"/>
                </a:solidFill>
              </a:rPr>
              <a:t> et al. CMAJ</a:t>
            </a:r>
            <a:r>
              <a:rPr lang="en-CA" dirty="0">
                <a:solidFill>
                  <a:srgbClr val="414141"/>
                </a:solidFill>
              </a:rPr>
              <a:t> 2008; 179:417-26.</a:t>
            </a:r>
          </a:p>
        </p:txBody>
      </p:sp>
      <p:sp>
        <p:nvSpPr>
          <p:cNvPr id="6" name="Rectangle 5">
            <a:extLst>
              <a:ext uri="{FF2B5EF4-FFF2-40B4-BE49-F238E27FC236}">
                <a16:creationId xmlns:a16="http://schemas.microsoft.com/office/drawing/2014/main" id="{40A4DA6E-56E3-6943-B988-DDCB10ABA498}"/>
              </a:ext>
            </a:extLst>
          </p:cNvPr>
          <p:cNvSpPr/>
          <p:nvPr/>
        </p:nvSpPr>
        <p:spPr>
          <a:xfrm>
            <a:off x="557838" y="854713"/>
            <a:ext cx="8104910" cy="982252"/>
          </a:xfrm>
          <a:prstGeom prst="rect">
            <a:avLst/>
          </a:prstGeom>
          <a:solidFill>
            <a:srgbClr val="1B71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CA" sz="3600" b="1" dirty="0">
                <a:solidFill>
                  <a:schemeClr val="bg1"/>
                </a:solidFill>
                <a:latin typeface="Arial" panose="020B0604020202020204" pitchFamily="34" charset="0"/>
                <a:cs typeface="Arial" panose="020B0604020202020204" pitchFamily="34" charset="0"/>
              </a:rPr>
              <a:t>Score HERDOO2 </a:t>
            </a:r>
            <a:endParaRPr lang="fr-CA" sz="3600" dirty="0">
              <a:solidFill>
                <a:schemeClr val="bg1"/>
              </a:solidFill>
            </a:endParaRPr>
          </a:p>
        </p:txBody>
      </p:sp>
    </p:spTree>
    <p:extLst>
      <p:ext uri="{BB962C8B-B14F-4D97-AF65-F5344CB8AC3E}">
        <p14:creationId xmlns:p14="http://schemas.microsoft.com/office/powerpoint/2010/main" val="15951005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62" y="6449512"/>
            <a:ext cx="8664275" cy="207749"/>
          </a:xfrm>
          <a:prstGeom prst="rect">
            <a:avLst/>
          </a:prstGeom>
        </p:spPr>
        <p:txBody>
          <a:bodyPr wrap="square">
            <a:spAutoFit/>
          </a:bodyPr>
          <a:lstStyle/>
          <a:p>
            <a:r>
              <a:rPr lang="fr-FR" sz="750" dirty="0">
                <a:solidFill>
                  <a:srgbClr val="000000"/>
                </a:solidFill>
                <a:latin typeface="Arial" panose="020B0604020202020204" pitchFamily="34" charset="0"/>
                <a:cs typeface="Arial" panose="020B0604020202020204" pitchFamily="34" charset="0"/>
              </a:rPr>
              <a:t>Étude prospective, 2785 patientes TEV non provoquée</a:t>
            </a:r>
            <a:r>
              <a:rPr lang="fr-FR" sz="750" dirty="0">
                <a:latin typeface="Arial" panose="020B0604020202020204" pitchFamily="34" charset="0"/>
                <a:cs typeface="Arial" panose="020B0604020202020204" pitchFamily="34" charset="0"/>
              </a:rPr>
              <a:t> traitées</a:t>
            </a:r>
            <a:r>
              <a:rPr lang="fr-FR" sz="750" dirty="0">
                <a:solidFill>
                  <a:srgbClr val="000000"/>
                </a:solidFill>
                <a:latin typeface="Arial" panose="020B0604020202020204" pitchFamily="34" charset="0"/>
                <a:cs typeface="Arial" panose="020B0604020202020204" pitchFamily="34" charset="0"/>
              </a:rPr>
              <a:t> 5 à 7 mois, 1 an    </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737341728"/>
              </p:ext>
            </p:extLst>
          </p:nvPr>
        </p:nvGraphicFramePr>
        <p:xfrm>
          <a:off x="21325" y="1012503"/>
          <a:ext cx="10482943" cy="53766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55605" y="2551176"/>
            <a:ext cx="737702" cy="307777"/>
          </a:xfrm>
          <a:prstGeom prst="rect">
            <a:avLst/>
          </a:prstGeom>
          <a:noFill/>
        </p:spPr>
        <p:txBody>
          <a:bodyPr wrap="none" rtlCol="0">
            <a:spAutoFit/>
          </a:bodyPr>
          <a:lstStyle/>
          <a:p>
            <a:r>
              <a:rPr lang="en-CA" sz="1400" i="1" dirty="0"/>
              <a:t>p </a:t>
            </a:r>
            <a:r>
              <a:rPr lang="en-CA" sz="1400" dirty="0"/>
              <a:t>= NS</a:t>
            </a:r>
            <a:endParaRPr lang="en-CA" sz="1400" i="1" dirty="0"/>
          </a:p>
        </p:txBody>
      </p:sp>
      <p:sp>
        <p:nvSpPr>
          <p:cNvPr id="12" name="TextBox 11"/>
          <p:cNvSpPr txBox="1"/>
          <p:nvPr/>
        </p:nvSpPr>
        <p:spPr>
          <a:xfrm>
            <a:off x="6993803" y="2551176"/>
            <a:ext cx="835485" cy="307777"/>
          </a:xfrm>
          <a:prstGeom prst="rect">
            <a:avLst/>
          </a:prstGeom>
          <a:noFill/>
        </p:spPr>
        <p:txBody>
          <a:bodyPr wrap="none" rtlCol="0">
            <a:spAutoFit/>
          </a:bodyPr>
          <a:lstStyle/>
          <a:p>
            <a:r>
              <a:rPr lang="en-CA" sz="1400" i="1" dirty="0"/>
              <a:t>p </a:t>
            </a:r>
            <a:r>
              <a:rPr lang="en-CA" sz="1400" dirty="0"/>
              <a:t>&lt; 0,05</a:t>
            </a:r>
            <a:endParaRPr lang="en-CA" sz="1400" i="1" dirty="0"/>
          </a:p>
        </p:txBody>
      </p:sp>
      <p:sp>
        <p:nvSpPr>
          <p:cNvPr id="3" name="Slide Number Placeholder 2"/>
          <p:cNvSpPr>
            <a:spLocks noGrp="1"/>
          </p:cNvSpPr>
          <p:nvPr>
            <p:ph type="sldNum" sz="quarter" idx="4"/>
          </p:nvPr>
        </p:nvSpPr>
        <p:spPr/>
        <p:txBody>
          <a:bodyPr/>
          <a:lstStyle/>
          <a:p>
            <a:fld id="{7088BEF1-D3AD-E34F-A3B9-A73E884A7AB2}" type="slidenum">
              <a:rPr lang="fr-CA" smtClean="0">
                <a:solidFill>
                  <a:srgbClr val="285E90"/>
                </a:solidFill>
              </a:rPr>
              <a:pPr/>
              <a:t>42</a:t>
            </a:fld>
            <a:endParaRPr lang="fr-CA" dirty="0">
              <a:solidFill>
                <a:srgbClr val="285E90"/>
              </a:solidFill>
            </a:endParaRPr>
          </a:p>
        </p:txBody>
      </p:sp>
      <p:sp>
        <p:nvSpPr>
          <p:cNvPr id="18" name="Footer Placeholder 2">
            <a:extLst>
              <a:ext uri="{FF2B5EF4-FFF2-40B4-BE49-F238E27FC236}">
                <a16:creationId xmlns:a16="http://schemas.microsoft.com/office/drawing/2014/main" id="{12B11B55-43EE-477B-AF73-939CBC7B4413}"/>
              </a:ext>
            </a:extLst>
          </p:cNvPr>
          <p:cNvSpPr txBox="1">
            <a:spLocks/>
          </p:cNvSpPr>
          <p:nvPr/>
        </p:nvSpPr>
        <p:spPr>
          <a:xfrm>
            <a:off x="4565103" y="6426428"/>
            <a:ext cx="4235026" cy="230833"/>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sz="600" dirty="0">
                <a:solidFill>
                  <a:schemeClr val="tx1"/>
                </a:solidFill>
                <a:latin typeface="Arial" panose="020B0604020202020204" pitchFamily="34" charset="0"/>
                <a:cs typeface="Arial" panose="020B0604020202020204" pitchFamily="34" charset="0"/>
              </a:rPr>
              <a:t>NS = non significatif; TEV = </a:t>
            </a:r>
            <a:r>
              <a:rPr lang="fr-FR" sz="600" dirty="0" err="1">
                <a:solidFill>
                  <a:schemeClr val="tx1"/>
                </a:solidFill>
                <a:latin typeface="Arial" panose="020B0604020202020204" pitchFamily="34" charset="0"/>
                <a:cs typeface="Arial" panose="020B0604020202020204" pitchFamily="34" charset="0"/>
              </a:rPr>
              <a:t>thromboembolie</a:t>
            </a:r>
            <a:r>
              <a:rPr lang="fr-FR" sz="600" dirty="0">
                <a:solidFill>
                  <a:schemeClr val="tx1"/>
                </a:solidFill>
                <a:latin typeface="Arial" panose="020B0604020202020204" pitchFamily="34" charset="0"/>
                <a:cs typeface="Arial" panose="020B0604020202020204" pitchFamily="34" charset="0"/>
              </a:rPr>
              <a:t> veineuse </a:t>
            </a:r>
            <a:r>
              <a:rPr lang="fr-FR" sz="600" dirty="0" err="1">
                <a:solidFill>
                  <a:schemeClr val="tx1"/>
                </a:solidFill>
                <a:latin typeface="Arial" panose="020B0604020202020204" pitchFamily="34" charset="0"/>
                <a:cs typeface="Arial" panose="020B0604020202020204" pitchFamily="34" charset="0"/>
              </a:rPr>
              <a:t>Rodger</a:t>
            </a:r>
            <a:r>
              <a:rPr lang="fr-FR" sz="600" dirty="0">
                <a:solidFill>
                  <a:schemeClr val="tx1"/>
                </a:solidFill>
                <a:latin typeface="Arial" panose="020B0604020202020204" pitchFamily="34" charset="0"/>
                <a:cs typeface="Arial" panose="020B0604020202020204" pitchFamily="34" charset="0"/>
              </a:rPr>
              <a:t> MA,</a:t>
            </a:r>
            <a:r>
              <a:rPr lang="fr-FR" sz="600" i="1" dirty="0">
                <a:solidFill>
                  <a:schemeClr val="tx1"/>
                </a:solidFill>
                <a:latin typeface="Arial" panose="020B0604020202020204" pitchFamily="34" charset="0"/>
                <a:cs typeface="Arial" panose="020B0604020202020204" pitchFamily="34" charset="0"/>
              </a:rPr>
              <a:t> et al. BMJ</a:t>
            </a:r>
            <a:r>
              <a:rPr lang="fr-FR" sz="600" dirty="0">
                <a:solidFill>
                  <a:schemeClr val="tx1"/>
                </a:solidFill>
                <a:latin typeface="Arial" panose="020B0604020202020204" pitchFamily="34" charset="0"/>
                <a:cs typeface="Arial" panose="020B0604020202020204" pitchFamily="34" charset="0"/>
              </a:rPr>
              <a:t>. 2017; 356:j1065.</a:t>
            </a:r>
          </a:p>
        </p:txBody>
      </p:sp>
      <p:sp>
        <p:nvSpPr>
          <p:cNvPr id="6" name="ZoneTexte 5">
            <a:extLst>
              <a:ext uri="{FF2B5EF4-FFF2-40B4-BE49-F238E27FC236}">
                <a16:creationId xmlns:a16="http://schemas.microsoft.com/office/drawing/2014/main" id="{CE16145F-C110-5545-8BFA-2DD14A15E057}"/>
              </a:ext>
            </a:extLst>
          </p:cNvPr>
          <p:cNvSpPr txBox="1"/>
          <p:nvPr/>
        </p:nvSpPr>
        <p:spPr>
          <a:xfrm>
            <a:off x="115234" y="5465860"/>
            <a:ext cx="8913530" cy="923330"/>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Conclusion: </a:t>
            </a:r>
          </a:p>
          <a:p>
            <a:r>
              <a:rPr lang="fr-CA" b="1" dirty="0">
                <a:latin typeface="Arial" panose="020B0604020202020204" pitchFamily="34" charset="0"/>
                <a:cs typeface="Arial" panose="020B0604020202020204" pitchFamily="34" charset="0"/>
              </a:rPr>
              <a:t>Taux (3%) est suffisamment bas pour arrêter le traitement après cycle standard </a:t>
            </a:r>
          </a:p>
          <a:p>
            <a:r>
              <a:rPr lang="fr-CA" b="1" dirty="0">
                <a:latin typeface="Arial" panose="020B0604020202020204" pitchFamily="34" charset="0"/>
                <a:cs typeface="Arial" panose="020B0604020202020204" pitchFamily="34" charset="0"/>
              </a:rPr>
              <a:t>                                               si HERDOO2 </a:t>
            </a:r>
            <a:r>
              <a:rPr lang="fr-CA" b="1" dirty="0">
                <a:solidFill>
                  <a:prstClr val="black"/>
                </a:solidFill>
                <a:latin typeface="Arial" panose="020B0604020202020204" pitchFamily="34" charset="0"/>
                <a:cs typeface="Arial" panose="020B0604020202020204" pitchFamily="34" charset="0"/>
              </a:rPr>
              <a:t>≤ 1</a:t>
            </a:r>
            <a:endParaRPr lang="fr-CA" b="1" dirty="0">
              <a:latin typeface="Arial" panose="020B0604020202020204" pitchFamily="34" charset="0"/>
              <a:cs typeface="Arial" panose="020B0604020202020204" pitchFamily="34" charset="0"/>
            </a:endParaRPr>
          </a:p>
        </p:txBody>
      </p:sp>
      <p:sp>
        <p:nvSpPr>
          <p:cNvPr id="17" name="Titre 16">
            <a:extLst>
              <a:ext uri="{FF2B5EF4-FFF2-40B4-BE49-F238E27FC236}">
                <a16:creationId xmlns:a16="http://schemas.microsoft.com/office/drawing/2014/main" id="{42F5BBA0-F065-0046-84F9-EF1BE273D442}"/>
              </a:ext>
            </a:extLst>
          </p:cNvPr>
          <p:cNvSpPr>
            <a:spLocks noGrp="1"/>
          </p:cNvSpPr>
          <p:nvPr>
            <p:ph type="title"/>
          </p:nvPr>
        </p:nvSpPr>
        <p:spPr>
          <a:xfrm>
            <a:off x="812255" y="336493"/>
            <a:ext cx="7886700" cy="644235"/>
          </a:xfrm>
          <a:prstGeom prst="rect">
            <a:avLst/>
          </a:prstGeom>
          <a:solidFill>
            <a:srgbClr val="1B71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CA" sz="3600" dirty="0">
                <a:solidFill>
                  <a:schemeClr val="bg1"/>
                </a:solidFill>
                <a:latin typeface="Arial" panose="020B0604020202020204" pitchFamily="34" charset="0"/>
                <a:cs typeface="Arial" panose="020B0604020202020204" pitchFamily="34" charset="0"/>
              </a:rPr>
              <a:t>Score HERDOO2 </a:t>
            </a:r>
            <a:endParaRPr lang="fr-CA" sz="3600" dirty="0">
              <a:solidFill>
                <a:schemeClr val="bg1"/>
              </a:solidFill>
            </a:endParaRPr>
          </a:p>
        </p:txBody>
      </p:sp>
    </p:spTree>
    <p:extLst>
      <p:ext uri="{BB962C8B-B14F-4D97-AF65-F5344CB8AC3E}">
        <p14:creationId xmlns:p14="http://schemas.microsoft.com/office/powerpoint/2010/main" val="27635481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
          <p:cNvGraphicFramePr>
            <a:graphicFrameLocks noGrp="1"/>
          </p:cNvGraphicFramePr>
          <p:nvPr/>
        </p:nvGraphicFramePr>
        <p:xfrm>
          <a:off x="0" y="1484785"/>
          <a:ext cx="9144000" cy="4999556"/>
        </p:xfrm>
        <a:graphic>
          <a:graphicData uri="http://schemas.openxmlformats.org/drawingml/2006/table">
            <a:tbl>
              <a:tblPr firstRow="1" bandRow="1">
                <a:tableStyleId>{2D5ABB26-0587-4C30-8999-92F81FD0307C}</a:tableStyleId>
              </a:tblPr>
              <a:tblGrid>
                <a:gridCol w="5724128">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489021">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2400" b="1" u="none" strike="noStrike" cap="all" normalizeH="0" baseline="0" noProof="0" err="1">
                          <a:ln>
                            <a:noFill/>
                          </a:ln>
                          <a:solidFill>
                            <a:schemeClr val="bg1"/>
                          </a:solidFill>
                          <a:effectLst/>
                          <a:latin typeface="Arial" panose="020B0604020202020204" pitchFamily="34" charset="0"/>
                          <a:cs typeface="Arial" panose="020B0604020202020204" pitchFamily="34" charset="0"/>
                        </a:rPr>
                        <a:t>CatÉgories</a:t>
                      </a:r>
                      <a:r>
                        <a:rPr kumimoji="0" lang="fr-CA" sz="2400" b="1" u="none" strike="noStrike" cap="all" normalizeH="0" baseline="0" noProof="0">
                          <a:ln>
                            <a:noFill/>
                          </a:ln>
                          <a:solidFill>
                            <a:schemeClr val="bg1"/>
                          </a:solidFill>
                          <a:effectLst/>
                          <a:latin typeface="Arial" panose="020B0604020202020204" pitchFamily="34" charset="0"/>
                          <a:cs typeface="Arial" panose="020B0604020202020204" pitchFamily="34" charset="0"/>
                        </a:rPr>
                        <a:t> de TEV</a:t>
                      </a:r>
                      <a:endParaRPr kumimoji="0" lang="fr-CA" sz="2400" b="1" i="0" u="none" strike="noStrike" cap="all"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a:noFill/>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2400" b="1" u="none" strike="noStrike" cap="all" normalizeH="0" baseline="0" noProof="0">
                          <a:ln>
                            <a:noFill/>
                          </a:ln>
                          <a:solidFill>
                            <a:schemeClr val="bg1"/>
                          </a:solidFill>
                          <a:effectLst/>
                          <a:latin typeface="Arial" panose="020B0604020202020204" pitchFamily="34" charset="0"/>
                          <a:cs typeface="Arial" panose="020B0604020202020204" pitchFamily="34" charset="0"/>
                        </a:rPr>
                        <a:t>DURÉE DU TRAITEMENT</a:t>
                      </a:r>
                      <a:endParaRPr kumimoji="0" lang="fr-CA" sz="2400" b="1" i="0" u="none" strike="noStrike" cap="all" normalizeH="0" baseline="0" noProof="0">
                        <a:ln>
                          <a:noFill/>
                        </a:ln>
                        <a:solidFill>
                          <a:schemeClr val="bg1"/>
                        </a:solidFill>
                        <a:effectLst/>
                        <a:latin typeface="Arial" panose="020B0604020202020204" pitchFamily="34" charset="0"/>
                        <a:ea typeface="ヒラギノ角ゴ Pro W3"/>
                        <a:cs typeface="Arial" panose="020B0604020202020204" pitchFamily="34" charset="0"/>
                      </a:endParaRPr>
                    </a:p>
                  </a:txBody>
                  <a:tcPr marL="51435" marR="0" marT="34287" marB="34287" anchor="ctr" horzOverflow="overflow">
                    <a:lnL>
                      <a:noFill/>
                    </a:lnL>
                    <a:lnR>
                      <a:noFill/>
                    </a:lnR>
                    <a:lnT>
                      <a:noFill/>
                    </a:lnT>
                    <a:lnB>
                      <a:noFill/>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a:t>
                      </a:r>
                      <a:r>
                        <a:rPr lang="fr-CA" sz="2000" b="1">
                          <a:effectLst/>
                          <a:latin typeface="Arial" panose="020B0604020202020204" pitchFamily="34" charset="0"/>
                          <a:cs typeface="Arial" panose="020B0604020202020204" pitchFamily="34" charset="0"/>
                        </a:rPr>
                        <a:t> </a:t>
                      </a:r>
                      <a:r>
                        <a:rPr lang="fr-CA" sz="2400" b="1" u="none">
                          <a:effectLst/>
                          <a:latin typeface="Arial" panose="020B0604020202020204" pitchFamily="34" charset="0"/>
                          <a:cs typeface="Arial" panose="020B0604020202020204" pitchFamily="34" charset="0"/>
                        </a:rPr>
                        <a:t>Distale</a:t>
                      </a:r>
                      <a:r>
                        <a:rPr lang="fr-CA" sz="2000" b="1" baseline="0">
                          <a:effectLst/>
                          <a:latin typeface="Arial" panose="020B0604020202020204" pitchFamily="34" charset="0"/>
                          <a:cs typeface="Arial" panose="020B0604020202020204" pitchFamily="34" charset="0"/>
                        </a:rPr>
                        <a:t> </a:t>
                      </a:r>
                      <a:r>
                        <a:rPr lang="fr-CA" sz="2400" b="1" u="sng" baseline="0">
                          <a:effectLst/>
                          <a:latin typeface="Arial" panose="020B0604020202020204" pitchFamily="34" charset="0"/>
                          <a:cs typeface="Arial" panose="020B0604020202020204" pitchFamily="34" charset="0"/>
                        </a:rPr>
                        <a:t>P</a:t>
                      </a:r>
                      <a:r>
                        <a:rPr lang="fr-CA" sz="2400" b="1" u="sng">
                          <a:effectLst/>
                          <a:latin typeface="Arial" panose="020B0604020202020204" pitchFamily="34" charset="0"/>
                          <a:cs typeface="Arial" panose="020B0604020202020204" pitchFamily="34" charset="0"/>
                        </a:rPr>
                        <a:t>rovoquée</a:t>
                      </a:r>
                      <a:r>
                        <a:rPr lang="fr-CA" sz="2400" b="1" u="sng" baseline="0">
                          <a:effectLst/>
                          <a:latin typeface="Arial" panose="020B0604020202020204" pitchFamily="34" charset="0"/>
                          <a:cs typeface="Arial" panose="020B0604020202020204" pitchFamily="34" charset="0"/>
                        </a:rPr>
                        <a:t>-Non provoquée</a:t>
                      </a:r>
                      <a:br>
                        <a:rPr lang="fr-CA" sz="1500">
                          <a:effectLst/>
                          <a:latin typeface="Arial" panose="020B0604020202020204" pitchFamily="34" charset="0"/>
                          <a:cs typeface="Arial" panose="020B0604020202020204" pitchFamily="34" charset="0"/>
                        </a:rPr>
                      </a:br>
                      <a:r>
                        <a:rPr lang="fr-CA" sz="1500">
                          <a:effectLst/>
                          <a:latin typeface="Arial" panose="020B0604020202020204" pitchFamily="34" charset="0"/>
                          <a:cs typeface="Arial" panose="020B0604020202020204" pitchFamily="34" charset="0"/>
                        </a:rPr>
                        <a:t>     </a:t>
                      </a:r>
                      <a:endParaRPr kumimoji="0" lang="fr-CA" sz="14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3 mois          </a:t>
                      </a:r>
                      <a:r>
                        <a:rPr lang="fr-CA" sz="800">
                          <a:effectLst/>
                          <a:latin typeface="Arial" panose="020B0604020202020204" pitchFamily="34" charset="0"/>
                          <a:cs typeface="Arial" panose="020B0604020202020204" pitchFamily="34" charset="0"/>
                        </a:rPr>
                        <a:t>(selon la préférence</a:t>
                      </a:r>
                      <a:r>
                        <a:rPr lang="fr-CA" sz="800" baseline="0">
                          <a:effectLst/>
                          <a:latin typeface="Arial" panose="020B0604020202020204" pitchFamily="34" charset="0"/>
                          <a:cs typeface="Arial" panose="020B0604020202020204" pitchFamily="34" charset="0"/>
                        </a:rPr>
                        <a:t> du patient)</a:t>
                      </a:r>
                      <a:endParaRPr kumimoji="0" lang="fr-CA" sz="8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TVP/EP </a:t>
                      </a:r>
                      <a:r>
                        <a:rPr lang="fr-CA" sz="2400" b="1">
                          <a:effectLst/>
                          <a:latin typeface="Arial" panose="020B0604020202020204" pitchFamily="34" charset="0"/>
                          <a:cs typeface="Arial" panose="020B0604020202020204" pitchFamily="34" charset="0"/>
                        </a:rPr>
                        <a:t>Proximale </a:t>
                      </a:r>
                      <a:r>
                        <a:rPr lang="fr-CA" sz="2400" b="1" u="sng">
                          <a:effectLst/>
                          <a:latin typeface="Arial" panose="020B0604020202020204" pitchFamily="34" charset="0"/>
                          <a:cs typeface="Arial" panose="020B0604020202020204" pitchFamily="34" charset="0"/>
                        </a:rPr>
                        <a:t>Provoquée</a:t>
                      </a:r>
                      <a:r>
                        <a:rPr lang="fr-CA" sz="1800" b="0" baseline="0">
                          <a:effectLst/>
                          <a:latin typeface="Arial" panose="020B0604020202020204" pitchFamily="34" charset="0"/>
                          <a:cs typeface="Arial" panose="020B0604020202020204" pitchFamily="34" charset="0"/>
                        </a:rPr>
                        <a:t> FR </a:t>
                      </a:r>
                      <a:r>
                        <a:rPr lang="fr-CA" sz="1800" b="0" baseline="0">
                          <a:solidFill>
                            <a:schemeClr val="tx1"/>
                          </a:solidFill>
                          <a:effectLst/>
                          <a:latin typeface="Arial" panose="020B0604020202020204" pitchFamily="34" charset="0"/>
                          <a:cs typeface="Arial" panose="020B0604020202020204" pitchFamily="34" charset="0"/>
                        </a:rPr>
                        <a:t>transitoire</a:t>
                      </a:r>
                      <a:r>
                        <a:rPr lang="fr-CA" sz="1800" b="0">
                          <a:solidFill>
                            <a:schemeClr val="tx1"/>
                          </a:solidFill>
                          <a:effectLst/>
                          <a:latin typeface="Arial" panose="020B0604020202020204" pitchFamily="34" charset="0"/>
                          <a:cs typeface="Arial" panose="020B0604020202020204" pitchFamily="34" charset="0"/>
                        </a:rPr>
                        <a:t>*</a:t>
                      </a:r>
                      <a:endParaRPr lang="fr-CA" sz="1800" b="0" baseline="0">
                        <a:effectLst/>
                        <a:latin typeface="Arial" panose="020B0604020202020204" pitchFamily="34" charset="0"/>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3 mois</a:t>
                      </a:r>
                      <a:endParaRPr kumimoji="0" lang="fr-CA" sz="2400" b="1"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baseline="0">
                          <a:effectLst/>
                          <a:latin typeface="Arial" panose="020B0604020202020204" pitchFamily="34" charset="0"/>
                          <a:cs typeface="Arial" panose="020B0604020202020204" pitchFamily="34" charset="0"/>
                        </a:rPr>
                        <a:t>TVP/EP </a:t>
                      </a:r>
                      <a:r>
                        <a:rPr lang="fr-CA" sz="2400" b="1" baseline="0">
                          <a:effectLst/>
                          <a:latin typeface="Arial" panose="020B0604020202020204" pitchFamily="34" charset="0"/>
                          <a:cs typeface="Arial" panose="020B0604020202020204" pitchFamily="34" charset="0"/>
                        </a:rPr>
                        <a:t>Proximale </a:t>
                      </a:r>
                      <a:r>
                        <a:rPr lang="fr-CA" sz="2400" b="1" u="sng" baseline="0">
                          <a:effectLst/>
                          <a:latin typeface="Arial" panose="020B0604020202020204" pitchFamily="34" charset="0"/>
                          <a:cs typeface="Arial" panose="020B0604020202020204" pitchFamily="34" charset="0"/>
                        </a:rPr>
                        <a:t>Non Provoquée</a:t>
                      </a:r>
                      <a:r>
                        <a:rPr kumimoji="0" lang="fr-CA" sz="1400" u="none" strike="noStrike" cap="none" normalizeH="0" baseline="0" noProof="0">
                          <a:ln>
                            <a:noFill/>
                          </a:ln>
                          <a:effectLst/>
                          <a:latin typeface="Arial" panose="020B0604020202020204" pitchFamily="34" charset="0"/>
                          <a:cs typeface="Arial" panose="020B0604020202020204" pitchFamily="34" charset="0"/>
                        </a:rPr>
                        <a:t>**</a:t>
                      </a:r>
                      <a:endParaRPr kumimoji="0" lang="fr-CA" sz="1400" b="0" i="0" u="none" strike="noStrike" cap="none" normalizeH="0" baseline="3000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baseline="0">
                          <a:effectLst/>
                          <a:latin typeface="Arial" panose="020B0604020202020204" pitchFamily="34" charset="0"/>
                          <a:cs typeface="Arial" panose="020B0604020202020204" pitchFamily="34" charset="0"/>
                        </a:rPr>
                        <a:t>Indéterminée</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500" baseline="0">
                          <a:effectLst/>
                          <a:latin typeface="Arial" panose="020B0604020202020204" pitchFamily="34" charset="0"/>
                          <a:cs typeface="Arial" panose="020B0604020202020204" pitchFamily="34" charset="0"/>
                        </a:rPr>
                        <a:t>                       </a:t>
                      </a:r>
                      <a:r>
                        <a:rPr lang="fr-CA" sz="1200" baseline="0">
                          <a:effectLst/>
                          <a:latin typeface="Arial" panose="020B0604020202020204" pitchFamily="34" charset="0"/>
                          <a:cs typeface="Arial" panose="020B0604020202020204" pitchFamily="34" charset="0"/>
                        </a:rPr>
                        <a:t>(examen annuel)</a:t>
                      </a:r>
                      <a:endParaRPr kumimoji="0" lang="fr-CA" sz="1200" b="0" i="0" u="none" strike="noStrike" cap="none"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000" b="1">
                          <a:effectLst/>
                          <a:latin typeface="Arial" panose="020B0604020202020204" pitchFamily="34" charset="0"/>
                          <a:cs typeface="Arial" panose="020B0604020202020204" pitchFamily="34" charset="0"/>
                        </a:rPr>
                        <a:t>Deuxième </a:t>
                      </a:r>
                      <a:r>
                        <a:rPr lang="fr-CA" sz="2000" b="0">
                          <a:effectLst/>
                          <a:latin typeface="Arial" panose="020B0604020202020204" pitchFamily="34" charset="0"/>
                          <a:cs typeface="Arial" panose="020B0604020202020204" pitchFamily="34" charset="0"/>
                        </a:rPr>
                        <a:t>TVP/ EP </a:t>
                      </a:r>
                      <a:r>
                        <a:rPr lang="fr-CA" sz="2400" b="0">
                          <a:effectLst/>
                          <a:latin typeface="Arial" panose="020B0604020202020204" pitchFamily="34" charset="0"/>
                          <a:cs typeface="Arial" panose="020B0604020202020204" pitchFamily="34" charset="0"/>
                        </a:rPr>
                        <a:t> </a:t>
                      </a:r>
                      <a:r>
                        <a:rPr lang="fr-CA" sz="2400" b="1" u="sng">
                          <a:effectLst/>
                          <a:latin typeface="Arial" panose="020B0604020202020204" pitchFamily="34" charset="0"/>
                          <a:cs typeface="Arial" panose="020B0604020202020204" pitchFamily="34" charset="0"/>
                        </a:rPr>
                        <a:t>Non</a:t>
                      </a:r>
                      <a:r>
                        <a:rPr lang="fr-CA" sz="2400" b="1" u="sng" baseline="0">
                          <a:effectLst/>
                          <a:latin typeface="Arial" panose="020B0604020202020204" pitchFamily="34" charset="0"/>
                          <a:cs typeface="Arial" panose="020B0604020202020204" pitchFamily="34" charset="0"/>
                        </a:rPr>
                        <a:t> Provoquée</a:t>
                      </a:r>
                      <a:r>
                        <a:rPr lang="fr-CA" sz="2400" b="0" baseline="0">
                          <a:effectLst/>
                          <a:latin typeface="Arial" panose="020B0604020202020204" pitchFamily="34" charset="0"/>
                          <a:cs typeface="Arial" panose="020B0604020202020204" pitchFamily="34" charset="0"/>
                        </a:rPr>
                        <a:t>**</a:t>
                      </a:r>
                      <a:endParaRPr kumimoji="0" lang="fr-CA" sz="24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Indéterminée</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2400">
                          <a:effectLst/>
                          <a:latin typeface="Arial" panose="020B0604020202020204" pitchFamily="34" charset="0"/>
                          <a:cs typeface="Arial" panose="020B0604020202020204" pitchFamily="34" charset="0"/>
                        </a:rPr>
                        <a:t> </a:t>
                      </a:r>
                      <a:r>
                        <a:rPr lang="fr-CA" sz="1500">
                          <a:effectLst/>
                          <a:latin typeface="Arial" panose="020B0604020202020204" pitchFamily="34" charset="0"/>
                          <a:cs typeface="Arial" panose="020B0604020202020204" pitchFamily="34" charset="0"/>
                        </a:rPr>
                        <a:t>                  </a:t>
                      </a:r>
                      <a:r>
                        <a:rPr lang="fr-CA" sz="1200">
                          <a:effectLst/>
                          <a:latin typeface="Arial" panose="020B0604020202020204" pitchFamily="34" charset="0"/>
                          <a:cs typeface="Arial" panose="020B0604020202020204" pitchFamily="34" charset="0"/>
                        </a:rPr>
                        <a:t>(examen annuel)</a:t>
                      </a:r>
                      <a:endParaRPr kumimoji="0" lang="fr-CA" sz="1200" b="0" i="0" u="none" strike="noStrike" cap="none"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3906">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a:t>
                      </a:r>
                      <a:r>
                        <a:rPr lang="fr-CA" sz="1800" b="0">
                          <a:solidFill>
                            <a:schemeClr val="tx1"/>
                          </a:solidFill>
                          <a:effectLst/>
                          <a:latin typeface="Arial" panose="020B0604020202020204" pitchFamily="34" charset="0"/>
                          <a:cs typeface="Arial" panose="020B0604020202020204" pitchFamily="34" charset="0"/>
                        </a:rPr>
                        <a:t>EP </a:t>
                      </a:r>
                      <a:r>
                        <a:rPr lang="fr-CA" sz="2400" b="1" u="sng">
                          <a:solidFill>
                            <a:schemeClr val="tx1"/>
                          </a:solidFill>
                          <a:effectLst/>
                          <a:latin typeface="Arial" panose="020B0604020202020204" pitchFamily="34" charset="0"/>
                          <a:cs typeface="Arial" panose="020B0604020202020204" pitchFamily="34" charset="0"/>
                        </a:rPr>
                        <a:t>Provoquée</a:t>
                      </a:r>
                      <a:r>
                        <a:rPr lang="fr-CA" sz="2400" b="1" u="none">
                          <a:solidFill>
                            <a:schemeClr val="tx1"/>
                          </a:solidFill>
                          <a:effectLst/>
                          <a:latin typeface="Arial" panose="020B0604020202020204" pitchFamily="34" charset="0"/>
                          <a:cs typeface="Arial" panose="020B0604020202020204" pitchFamily="34" charset="0"/>
                        </a:rPr>
                        <a:t> </a:t>
                      </a:r>
                      <a:r>
                        <a:rPr lang="fr-CA" sz="1800" b="0" u="none">
                          <a:solidFill>
                            <a:schemeClr val="tx1"/>
                          </a:solidFill>
                          <a:effectLst/>
                          <a:latin typeface="Arial" panose="020B0604020202020204" pitchFamily="34" charset="0"/>
                          <a:cs typeface="Arial" panose="020B0604020202020204" pitchFamily="34" charset="0"/>
                        </a:rPr>
                        <a:t>FR permanent     </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u="none">
                          <a:solidFill>
                            <a:schemeClr val="tx1"/>
                          </a:solidFill>
                          <a:effectLst/>
                          <a:latin typeface="Arial" panose="020B0604020202020204" pitchFamily="34" charset="0"/>
                          <a:cs typeface="Arial" panose="020B0604020202020204" pitchFamily="34" charset="0"/>
                        </a:rPr>
                        <a:t>                   (cancer- maladie inflammatoire)</a:t>
                      </a:r>
                      <a:endParaRPr kumimoji="0" lang="fr-CA" sz="18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endParaRPr lang="fr-CA" sz="1500" b="1" baseline="0"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baseline="0" dirty="0">
                          <a:effectLst/>
                          <a:latin typeface="Arial" panose="020B0604020202020204" pitchFamily="34" charset="0"/>
                          <a:cs typeface="Arial" panose="020B0604020202020204" pitchFamily="34" charset="0"/>
                        </a:rPr>
                        <a:t>Indéterminée</a:t>
                      </a:r>
                      <a:r>
                        <a:rPr lang="fr-CA" sz="2400" baseline="0" dirty="0">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500" baseline="0" dirty="0">
                          <a:effectLst/>
                          <a:latin typeface="Arial" panose="020B0604020202020204" pitchFamily="34" charset="0"/>
                          <a:cs typeface="Arial" panose="020B0604020202020204" pitchFamily="34" charset="0"/>
                        </a:rPr>
                        <a:t>                   </a:t>
                      </a:r>
                      <a:r>
                        <a:rPr lang="fr-CA" sz="1200" baseline="0" dirty="0">
                          <a:effectLst/>
                          <a:latin typeface="Arial" panose="020B0604020202020204" pitchFamily="34" charset="0"/>
                          <a:cs typeface="Arial" panose="020B0604020202020204" pitchFamily="34" charset="0"/>
                        </a:rPr>
                        <a:t>(examen annuel)</a:t>
                      </a:r>
                    </a:p>
                    <a:p>
                      <a:pPr marL="0" marR="0" lvl="0" indent="0" algn="l" defTabSz="914400" rtl="0" eaLnBrk="1" fontAlgn="base" latinLnBrk="0" hangingPunct="1">
                        <a:lnSpc>
                          <a:spcPct val="90000"/>
                        </a:lnSpc>
                        <a:spcBef>
                          <a:spcPts val="0"/>
                        </a:spcBef>
                        <a:spcAft>
                          <a:spcPct val="0"/>
                        </a:spcAft>
                        <a:buClrTx/>
                        <a:buSzTx/>
                        <a:buFontTx/>
                        <a:buNone/>
                        <a:tabLst/>
                        <a:defRPr/>
                      </a:pPr>
                      <a:endParaRPr lang="fr-CA" sz="1200" baseline="0"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0"/>
                        </a:spcBef>
                        <a:spcAft>
                          <a:spcPct val="0"/>
                        </a:spcAft>
                        <a:buClrTx/>
                        <a:buSzTx/>
                        <a:buFontTx/>
                        <a:buNone/>
                        <a:tabLst/>
                        <a:defRPr/>
                      </a:pPr>
                      <a:r>
                        <a:rPr lang="fr-CA" sz="1200" baseline="0" dirty="0">
                          <a:effectLst/>
                          <a:latin typeface="Arial" panose="020B0604020202020204" pitchFamily="34" charset="0"/>
                          <a:cs typeface="Arial" panose="020B0604020202020204" pitchFamily="34" charset="0"/>
                        </a:rPr>
                        <a:t>Traitement continue si le cancer est actif</a:t>
                      </a:r>
                      <a:r>
                        <a:rPr lang="fr-CA" sz="1200" dirty="0">
                          <a:effectLst/>
                          <a:latin typeface="Arial" panose="020B0604020202020204" pitchFamily="34" charset="0"/>
                          <a:cs typeface="Arial" panose="020B0604020202020204" pitchFamily="34" charset="0"/>
                        </a:rPr>
                        <a:t> ou le traitement se poursuit. </a:t>
                      </a: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4"/>
          </p:nvPr>
        </p:nvSpPr>
        <p:spPr/>
        <p:txBody>
          <a:bodyPr/>
          <a:lstStyle/>
          <a:p>
            <a:fld id="{7088BEF1-D3AD-E34F-A3B9-A73E884A7AB2}" type="slidenum">
              <a:rPr lang="fr-CA" smtClean="0">
                <a:solidFill>
                  <a:srgbClr val="285E90"/>
                </a:solidFill>
              </a:rPr>
              <a:pPr/>
              <a:t>43</a:t>
            </a:fld>
            <a:endParaRPr lang="fr-CA">
              <a:solidFill>
                <a:srgbClr val="285E90"/>
              </a:solidFill>
            </a:endParaRPr>
          </a:p>
        </p:txBody>
      </p:sp>
      <p:sp>
        <p:nvSpPr>
          <p:cNvPr id="6" name="Footer Placeholder 2">
            <a:extLst>
              <a:ext uri="{FF2B5EF4-FFF2-40B4-BE49-F238E27FC236}">
                <a16:creationId xmlns:a16="http://schemas.microsoft.com/office/drawing/2014/main" id="{12B11B55-43EE-477B-AF73-939CBC7B4413}"/>
              </a:ext>
            </a:extLst>
          </p:cNvPr>
          <p:cNvSpPr txBox="1">
            <a:spLocks/>
          </p:cNvSpPr>
          <p:nvPr/>
        </p:nvSpPr>
        <p:spPr>
          <a:xfrm>
            <a:off x="440993" y="6410415"/>
            <a:ext cx="7878871" cy="432823"/>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600">
                <a:solidFill>
                  <a:srgbClr val="414141"/>
                </a:solidFill>
                <a:latin typeface="Arial" panose="020B0604020202020204" pitchFamily="34" charset="0"/>
                <a:cs typeface="Arial" panose="020B0604020202020204" pitchFamily="34" charset="0"/>
              </a:rPr>
              <a:t>* </a:t>
            </a:r>
            <a:r>
              <a:rPr lang="fr-CA" sz="600">
                <a:solidFill>
                  <a:srgbClr val="414141"/>
                </a:solidFill>
                <a:latin typeface="Arial" panose="020B0604020202020204" pitchFamily="34" charset="0"/>
                <a:cs typeface="Arial" panose="020B0604020202020204" pitchFamily="34" charset="0"/>
              </a:rPr>
              <a:t>P. ex., provoquée par des facteurs de risque majeurs (une chirurgie, une hospitalisation ou une césarienne, le tout à l’intérieur d’un délai de 3 mois) ou mineurs mais importants (une grossesse; la prise d</a:t>
            </a:r>
            <a:r>
              <a:rPr lang="fr-CA" sz="600">
                <a:solidFill>
                  <a:schemeClr val="tx1"/>
                </a:solidFill>
                <a:latin typeface="Arial" panose="020B0604020202020204" pitchFamily="34" charset="0"/>
                <a:cs typeface="Arial" panose="020B0604020202020204" pitchFamily="34" charset="0"/>
              </a:rPr>
              <a:t>’œstrogène</a:t>
            </a:r>
            <a:r>
              <a:rPr lang="fr-CA" sz="600">
                <a:solidFill>
                  <a:srgbClr val="414141"/>
                </a:solidFill>
                <a:latin typeface="Arial" panose="020B0604020202020204" pitchFamily="34" charset="0"/>
                <a:cs typeface="Arial" panose="020B0604020202020204" pitchFamily="34" charset="0"/>
              </a:rPr>
              <a:t>) </a:t>
            </a:r>
          </a:p>
          <a:p>
            <a:r>
              <a:rPr lang="fr-CA" sz="600">
                <a:solidFill>
                  <a:srgbClr val="414141"/>
                </a:solidFill>
                <a:latin typeface="Arial" panose="020B0604020202020204" pitchFamily="34" charset="0"/>
                <a:cs typeface="Arial" panose="020B0604020202020204" pitchFamily="34" charset="0"/>
              </a:rPr>
              <a:t>** Sans facteur de risque ou facteurs de risque mineurs d’hémorragie; un traitement prolongé est proposé s’il y a un risque modéré d’hémorragie, et un traitement de 3 mois est proposé en cas de risque élevé d’hémorragie.</a:t>
            </a:r>
          </a:p>
          <a:p>
            <a:r>
              <a:rPr lang="fr-CA" sz="600">
                <a:solidFill>
                  <a:srgbClr val="414141"/>
                </a:solidFill>
                <a:latin typeface="Arial" panose="020B0604020202020204" pitchFamily="34" charset="0"/>
                <a:cs typeface="Arial" panose="020B0604020202020204" pitchFamily="34" charset="0"/>
              </a:rPr>
              <a:t>EP = embolie pulmonaire; TEV = </a:t>
            </a:r>
            <a:r>
              <a:rPr lang="fr-CA" sz="600" err="1">
                <a:solidFill>
                  <a:srgbClr val="414141"/>
                </a:solidFill>
                <a:latin typeface="Arial" panose="020B0604020202020204" pitchFamily="34" charset="0"/>
                <a:cs typeface="Arial" panose="020B0604020202020204" pitchFamily="34" charset="0"/>
              </a:rPr>
              <a:t>thromboembolie</a:t>
            </a:r>
            <a:r>
              <a:rPr lang="fr-CA" sz="600">
                <a:solidFill>
                  <a:srgbClr val="414141"/>
                </a:solidFill>
                <a:latin typeface="Arial" panose="020B0604020202020204" pitchFamily="34" charset="0"/>
                <a:cs typeface="Arial" panose="020B0604020202020204" pitchFamily="34" charset="0"/>
              </a:rPr>
              <a:t> veineuse; TVP = thrombose veineuse profonde </a:t>
            </a:r>
          </a:p>
          <a:p>
            <a:r>
              <a:rPr lang="fr-CA" sz="600">
                <a:solidFill>
                  <a:srgbClr val="414141"/>
                </a:solidFill>
                <a:latin typeface="Arial" panose="020B0604020202020204" pitchFamily="34" charset="0"/>
                <a:cs typeface="Arial" panose="020B0604020202020204" pitchFamily="34" charset="0"/>
              </a:rPr>
              <a:t>D’après : </a:t>
            </a:r>
            <a:r>
              <a:rPr lang="fr-CA" sz="600" err="1">
                <a:solidFill>
                  <a:srgbClr val="414141"/>
                </a:solidFill>
                <a:latin typeface="Arial" panose="020B0604020202020204" pitchFamily="34" charset="0"/>
                <a:cs typeface="Arial" panose="020B0604020202020204" pitchFamily="34" charset="0"/>
              </a:rPr>
              <a:t>Thrombosis</a:t>
            </a:r>
            <a:r>
              <a:rPr lang="fr-CA" sz="600">
                <a:solidFill>
                  <a:srgbClr val="414141"/>
                </a:solidFill>
                <a:latin typeface="Arial" panose="020B0604020202020204" pitchFamily="34" charset="0"/>
                <a:cs typeface="Arial" panose="020B0604020202020204" pitchFamily="34" charset="0"/>
              </a:rPr>
              <a:t> Canada. </a:t>
            </a:r>
            <a:r>
              <a:rPr lang="fr-CA" sz="600" i="1">
                <a:solidFill>
                  <a:srgbClr val="414141"/>
                </a:solidFill>
                <a:latin typeface="Arial" panose="020B0604020202020204" pitchFamily="34" charset="0"/>
                <a:cs typeface="Arial" panose="020B0604020202020204" pitchFamily="34" charset="0"/>
              </a:rPr>
              <a:t>Duration of Anticoagulant </a:t>
            </a:r>
            <a:r>
              <a:rPr lang="fr-CA" sz="600" i="1" err="1">
                <a:solidFill>
                  <a:srgbClr val="414141"/>
                </a:solidFill>
                <a:latin typeface="Arial" panose="020B0604020202020204" pitchFamily="34" charset="0"/>
                <a:cs typeface="Arial" panose="020B0604020202020204" pitchFamily="34" charset="0"/>
              </a:rPr>
              <a:t>Therapy</a:t>
            </a:r>
            <a:r>
              <a:rPr lang="fr-CA" sz="600" i="1">
                <a:solidFill>
                  <a:srgbClr val="414141"/>
                </a:solidFill>
                <a:latin typeface="Arial" panose="020B0604020202020204" pitchFamily="34" charset="0"/>
                <a:cs typeface="Arial" panose="020B0604020202020204" pitchFamily="34" charset="0"/>
              </a:rPr>
              <a:t> for </a:t>
            </a:r>
            <a:r>
              <a:rPr lang="fr-CA" sz="600" i="1" err="1">
                <a:solidFill>
                  <a:srgbClr val="414141"/>
                </a:solidFill>
                <a:latin typeface="Arial" panose="020B0604020202020204" pitchFamily="34" charset="0"/>
                <a:cs typeface="Arial" panose="020B0604020202020204" pitchFamily="34" charset="0"/>
              </a:rPr>
              <a:t>Venous</a:t>
            </a:r>
            <a:r>
              <a:rPr lang="fr-CA" sz="600" i="1">
                <a:solidFill>
                  <a:srgbClr val="414141"/>
                </a:solidFill>
                <a:latin typeface="Arial" panose="020B0604020202020204" pitchFamily="34" charset="0"/>
                <a:cs typeface="Arial" panose="020B0604020202020204" pitchFamily="34" charset="0"/>
              </a:rPr>
              <a:t> </a:t>
            </a:r>
            <a:r>
              <a:rPr lang="fr-CA" sz="600" i="1" err="1">
                <a:solidFill>
                  <a:srgbClr val="414141"/>
                </a:solidFill>
                <a:latin typeface="Arial" panose="020B0604020202020204" pitchFamily="34" charset="0"/>
                <a:cs typeface="Arial" panose="020B0604020202020204" pitchFamily="34" charset="0"/>
              </a:rPr>
              <a:t>Thromboembolism</a:t>
            </a:r>
            <a:r>
              <a:rPr lang="fr-CA" sz="600">
                <a:solidFill>
                  <a:srgbClr val="414141"/>
                </a:solidFill>
                <a:latin typeface="Arial" panose="020B0604020202020204" pitchFamily="34" charset="0"/>
                <a:cs typeface="Arial" panose="020B0604020202020204" pitchFamily="34" charset="0"/>
              </a:rPr>
              <a:t>. Accessible au : http://thrombosiscanada.ca/?page_id=18#. </a:t>
            </a:r>
          </a:p>
        </p:txBody>
      </p:sp>
      <p:sp>
        <p:nvSpPr>
          <p:cNvPr id="7" name="Rectangle 6">
            <a:extLst>
              <a:ext uri="{FF2B5EF4-FFF2-40B4-BE49-F238E27FC236}">
                <a16:creationId xmlns:a16="http://schemas.microsoft.com/office/drawing/2014/main" id="{28D24B0B-8088-B349-9021-E8AB77823E97}"/>
              </a:ext>
            </a:extLst>
          </p:cNvPr>
          <p:cNvSpPr/>
          <p:nvPr/>
        </p:nvSpPr>
        <p:spPr>
          <a:xfrm>
            <a:off x="249051" y="404664"/>
            <a:ext cx="8676455" cy="770415"/>
          </a:xfrm>
          <a:prstGeom prst="rect">
            <a:avLst/>
          </a:prstGeom>
          <a:solidFill>
            <a:srgbClr val="1B71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fr-CA" sz="3200" b="1">
                <a:solidFill>
                  <a:schemeClr val="bg1"/>
                </a:solidFill>
                <a:latin typeface="Arial" panose="020B0604020202020204" pitchFamily="34" charset="0"/>
                <a:cs typeface="Arial" panose="020B0604020202020204" pitchFamily="34" charset="0"/>
              </a:rPr>
              <a:t>   TEV: durée traitement avec anticoagulants </a:t>
            </a:r>
            <a:endParaRPr lang="fr-CA" sz="3200">
              <a:solidFill>
                <a:schemeClr val="bg1"/>
              </a:solidFill>
            </a:endParaRPr>
          </a:p>
        </p:txBody>
      </p:sp>
    </p:spTree>
    <p:extLst>
      <p:ext uri="{BB962C8B-B14F-4D97-AF65-F5344CB8AC3E}">
        <p14:creationId xmlns:p14="http://schemas.microsoft.com/office/powerpoint/2010/main" val="25725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5F367060-CD69-4049-8A52-8C84744D5CCF}"/>
              </a:ext>
            </a:extLst>
          </p:cNvPr>
          <p:cNvGraphicFramePr>
            <a:graphicFrameLocks noGrp="1"/>
          </p:cNvGraphicFramePr>
          <p:nvPr/>
        </p:nvGraphicFramePr>
        <p:xfrm>
          <a:off x="5509834" y="5456644"/>
          <a:ext cx="3094614" cy="891540"/>
        </p:xfrm>
        <a:graphic>
          <a:graphicData uri="http://schemas.openxmlformats.org/drawingml/2006/table">
            <a:tbl>
              <a:tblPr firstRow="1" bandRow="1">
                <a:tableStyleId>{5C22544A-7EE6-4342-B048-85BDC9FD1C3A}</a:tableStyleId>
              </a:tblPr>
              <a:tblGrid>
                <a:gridCol w="3094614">
                  <a:extLst>
                    <a:ext uri="{9D8B030D-6E8A-4147-A177-3AD203B41FA5}">
                      <a16:colId xmlns:a16="http://schemas.microsoft.com/office/drawing/2014/main" val="1297016958"/>
                    </a:ext>
                  </a:extLst>
                </a:gridCol>
              </a:tblGrid>
              <a:tr h="411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000" b="1" kern="1200">
                          <a:solidFill>
                            <a:schemeClr val="tx1"/>
                          </a:solidFill>
                          <a:latin typeface="Arial" panose="020B0604020202020204" pitchFamily="34" charset="0"/>
                          <a:cs typeface="Arial" panose="020B0604020202020204" pitchFamily="34" charset="0"/>
                        </a:rPr>
                        <a:t>  ≥1 </a:t>
                      </a:r>
                      <a:r>
                        <a:rPr lang="fr-CA" altLang="fr-FR" sz="2000">
                          <a:solidFill>
                            <a:schemeClr val="tx1"/>
                          </a:solidFill>
                          <a:latin typeface="Arial" panose="020B0604020202020204" pitchFamily="34" charset="0"/>
                          <a:cs typeface="Arial" panose="020B0604020202020204" pitchFamily="34" charset="0"/>
                        </a:rPr>
                        <a:t>TPP proximale/ EP</a:t>
                      </a:r>
                      <a:endParaRPr lang="fr-CA" altLang="fr-FR" sz="2000" u="none">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fr-FR" sz="2000" u="none">
                          <a:solidFill>
                            <a:schemeClr val="tx1"/>
                          </a:solidFill>
                          <a:latin typeface="Arial" panose="020B0604020202020204" pitchFamily="34" charset="0"/>
                          <a:cs typeface="Arial" panose="020B0604020202020204" pitchFamily="34" charset="0"/>
                        </a:rPr>
                        <a:t>        Non</a:t>
                      </a:r>
                      <a:r>
                        <a:rPr lang="fr-CA" altLang="fr-FR" sz="2000" b="1" u="none">
                          <a:solidFill>
                            <a:schemeClr val="tx1"/>
                          </a:solidFill>
                          <a:latin typeface="Arial" panose="020B0604020202020204" pitchFamily="34" charset="0"/>
                          <a:cs typeface="Arial" panose="020B0604020202020204" pitchFamily="34" charset="0"/>
                        </a:rPr>
                        <a:t> Provoquée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b="0" kern="1200">
                        <a:solidFill>
                          <a:schemeClr val="tx1"/>
                        </a:solidFill>
                        <a:latin typeface="Arial" panose="020B0604020202020204" pitchFamily="34" charset="0"/>
                        <a:cs typeface="Arial" panose="020B0604020202020204" pitchFamily="34" charset="0"/>
                      </a:endParaRPr>
                    </a:p>
                  </a:txBody>
                  <a:tcPr marL="20574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678449"/>
                  </a:ext>
                </a:extLst>
              </a:tr>
            </a:tbl>
          </a:graphicData>
        </a:graphic>
      </p:graphicFrame>
      <p:sp>
        <p:nvSpPr>
          <p:cNvPr id="13" name="Freeform: Shape 12">
            <a:extLst>
              <a:ext uri="{FF2B5EF4-FFF2-40B4-BE49-F238E27FC236}">
                <a16:creationId xmlns:a16="http://schemas.microsoft.com/office/drawing/2014/main" id="{2B311E56-598F-4478-9610-8B1294D90265}"/>
              </a:ext>
            </a:extLst>
          </p:cNvPr>
          <p:cNvSpPr/>
          <p:nvPr/>
        </p:nvSpPr>
        <p:spPr>
          <a:xfrm>
            <a:off x="5220072" y="1822428"/>
            <a:ext cx="3600400" cy="3394274"/>
          </a:xfrm>
          <a:custGeom>
            <a:avLst/>
            <a:gdLst>
              <a:gd name="connsiteX0" fmla="*/ 0 w 952127"/>
              <a:gd name="connsiteY0" fmla="*/ 476064 h 952127"/>
              <a:gd name="connsiteX1" fmla="*/ 476064 w 952127"/>
              <a:gd name="connsiteY1" fmla="*/ 0 h 952127"/>
              <a:gd name="connsiteX2" fmla="*/ 952128 w 952127"/>
              <a:gd name="connsiteY2" fmla="*/ 476064 h 952127"/>
              <a:gd name="connsiteX3" fmla="*/ 476064 w 952127"/>
              <a:gd name="connsiteY3" fmla="*/ 952128 h 952127"/>
              <a:gd name="connsiteX4" fmla="*/ 0 w 952127"/>
              <a:gd name="connsiteY4" fmla="*/ 476064 h 95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27" h="952127">
                <a:moveTo>
                  <a:pt x="0" y="476064"/>
                </a:moveTo>
                <a:cubicBezTo>
                  <a:pt x="0" y="213141"/>
                  <a:pt x="213141" y="0"/>
                  <a:pt x="476064" y="0"/>
                </a:cubicBezTo>
                <a:cubicBezTo>
                  <a:pt x="738987" y="0"/>
                  <a:pt x="952128" y="213141"/>
                  <a:pt x="952128" y="476064"/>
                </a:cubicBezTo>
                <a:cubicBezTo>
                  <a:pt x="952128" y="738987"/>
                  <a:pt x="738987" y="952128"/>
                  <a:pt x="476064" y="952128"/>
                </a:cubicBezTo>
                <a:cubicBezTo>
                  <a:pt x="213141" y="952128"/>
                  <a:pt x="0" y="738987"/>
                  <a:pt x="0" y="476064"/>
                </a:cubicBezTo>
                <a:close/>
              </a:path>
            </a:pathLst>
          </a:cu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77" tIns="104577" rIns="104577" bIns="104577" numCol="1" spcCol="1270" anchor="ctr" anchorCtr="0">
            <a:noAutofit/>
          </a:bodyPr>
          <a:lstStyle/>
          <a:p>
            <a:pPr algn="ctr" defTabSz="400050">
              <a:lnSpc>
                <a:spcPct val="90000"/>
              </a:lnSpc>
              <a:spcAft>
                <a:spcPct val="35000"/>
              </a:spcAft>
            </a:pPr>
            <a:r>
              <a:rPr lang="fr-CA" sz="2700" b="1" dirty="0">
                <a:solidFill>
                  <a:prstClr val="white"/>
                </a:solidFill>
                <a:latin typeface="Arial" panose="020B0604020202020204" pitchFamily="34" charset="0"/>
                <a:cs typeface="Arial" panose="020B0604020202020204" pitchFamily="34" charset="0"/>
              </a:rPr>
              <a:t>Indéterminée</a:t>
            </a:r>
          </a:p>
        </p:txBody>
      </p:sp>
      <p:graphicFrame>
        <p:nvGraphicFramePr>
          <p:cNvPr id="14" name="Table 13">
            <a:extLst>
              <a:ext uri="{FF2B5EF4-FFF2-40B4-BE49-F238E27FC236}">
                <a16:creationId xmlns:a16="http://schemas.microsoft.com/office/drawing/2014/main" id="{7F47A255-FF5C-462D-8090-BFCBCF5243E6}"/>
              </a:ext>
            </a:extLst>
          </p:cNvPr>
          <p:cNvGraphicFramePr>
            <a:graphicFrameLocks noGrp="1"/>
          </p:cNvGraphicFramePr>
          <p:nvPr/>
        </p:nvGraphicFramePr>
        <p:xfrm>
          <a:off x="323528" y="5376767"/>
          <a:ext cx="3960440" cy="108204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1297016958"/>
                    </a:ext>
                  </a:extLst>
                </a:gridCol>
              </a:tblGrid>
              <a:tr h="3531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altLang="fr-FR" sz="1600" b="0">
                          <a:solidFill>
                            <a:schemeClr val="tx1"/>
                          </a:solidFill>
                          <a:latin typeface="Arial" panose="020B0604020202020204" pitchFamily="34" charset="0"/>
                          <a:cs typeface="Arial" panose="020B0604020202020204" pitchFamily="34" charset="0"/>
                        </a:rPr>
                        <a:t>         </a:t>
                      </a:r>
                      <a:r>
                        <a:rPr lang="fr-CA" altLang="fr-FR" sz="2000" b="0">
                          <a:solidFill>
                            <a:schemeClr val="tx1"/>
                          </a:solidFill>
                          <a:latin typeface="Arial" panose="020B0604020202020204" pitchFamily="34" charset="0"/>
                          <a:cs typeface="Arial" panose="020B0604020202020204" pitchFamily="34" charset="0"/>
                        </a:rPr>
                        <a:t>TPP/EP </a:t>
                      </a:r>
                      <a:r>
                        <a:rPr lang="fr-CA" altLang="fr-FR" sz="2400" b="1" u="none">
                          <a:solidFill>
                            <a:schemeClr val="tx1"/>
                          </a:solidFill>
                          <a:latin typeface="Arial" panose="020B0604020202020204" pitchFamily="34" charset="0"/>
                          <a:cs typeface="Arial" panose="020B0604020202020204" pitchFamily="34" charset="0"/>
                        </a:rPr>
                        <a:t>Provoquée</a:t>
                      </a:r>
                      <a:r>
                        <a:rPr lang="fr-CA" altLang="fr-FR" sz="2400" b="1" u="sng">
                          <a:solidFill>
                            <a:schemeClr val="tx1"/>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400" b="0" kern="1200">
                        <a:solidFill>
                          <a:schemeClr val="tx1"/>
                        </a:solidFill>
                        <a:latin typeface="Arial" panose="020B0604020202020204" pitchFamily="34" charset="0"/>
                        <a:cs typeface="Arial" panose="020B0604020202020204" pitchFamily="34" charset="0"/>
                      </a:endParaRPr>
                    </a:p>
                  </a:txBody>
                  <a:tcPr marL="20574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678449"/>
                  </a:ext>
                </a:extLst>
              </a:tr>
              <a:tr h="3531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altLang="fr-FR" sz="2000">
                          <a:solidFill>
                            <a:schemeClr val="tx1"/>
                          </a:solidFill>
                          <a:latin typeface="Arial" panose="020B0604020202020204" pitchFamily="34" charset="0"/>
                          <a:cs typeface="Arial" panose="020B0604020202020204" pitchFamily="34" charset="0"/>
                        </a:rPr>
                        <a:t> </a:t>
                      </a:r>
                      <a:r>
                        <a:rPr lang="fr-CA" altLang="fr-FR" sz="2000" b="1">
                          <a:solidFill>
                            <a:schemeClr val="tx1"/>
                          </a:solidFill>
                          <a:latin typeface="Arial" panose="020B0604020202020204" pitchFamily="34" charset="0"/>
                          <a:cs typeface="Arial" panose="020B0604020202020204" pitchFamily="34" charset="0"/>
                        </a:rPr>
                        <a:t>        </a:t>
                      </a:r>
                      <a:r>
                        <a:rPr lang="fr-CA" altLang="fr-FR" sz="2000" b="0">
                          <a:solidFill>
                            <a:schemeClr val="tx1"/>
                          </a:solidFill>
                          <a:latin typeface="Arial" panose="020B0604020202020204" pitchFamily="34" charset="0"/>
                          <a:cs typeface="Arial" panose="020B0604020202020204" pitchFamily="34" charset="0"/>
                        </a:rPr>
                        <a:t>TPP </a:t>
                      </a:r>
                      <a:r>
                        <a:rPr lang="fr-CA" altLang="fr-FR" sz="2400" b="1">
                          <a:solidFill>
                            <a:schemeClr val="tx1"/>
                          </a:solidFill>
                          <a:latin typeface="Arial" panose="020B0604020202020204" pitchFamily="34" charset="0"/>
                          <a:cs typeface="Arial" panose="020B0604020202020204" pitchFamily="34" charset="0"/>
                        </a:rPr>
                        <a:t>Distale</a:t>
                      </a:r>
                      <a:r>
                        <a:rPr lang="fr-CA" altLang="fr-FR" sz="2000" b="1">
                          <a:solidFill>
                            <a:schemeClr val="tx1"/>
                          </a:solidFill>
                          <a:latin typeface="Arial" panose="020B0604020202020204" pitchFamily="34" charset="0"/>
                          <a:cs typeface="Arial" panose="020B0604020202020204" pitchFamily="34" charset="0"/>
                        </a:rPr>
                        <a:t> </a:t>
                      </a:r>
                      <a:r>
                        <a:rPr lang="fr-CA" altLang="fr-FR" sz="1200" b="1" u="none">
                          <a:solidFill>
                            <a:schemeClr val="tx1"/>
                          </a:solidFill>
                          <a:latin typeface="Arial" panose="020B0604020202020204" pitchFamily="34" charset="0"/>
                          <a:cs typeface="Arial" panose="020B0604020202020204" pitchFamily="34" charset="0"/>
                        </a:rPr>
                        <a:t>Provoquée ou Non</a:t>
                      </a:r>
                      <a:endParaRPr lang="fr-CA" sz="1200" b="0" u="none" kern="1200">
                        <a:solidFill>
                          <a:schemeClr val="tx1"/>
                        </a:solidFill>
                        <a:latin typeface="Arial" panose="020B0604020202020204" pitchFamily="34" charset="0"/>
                        <a:cs typeface="Arial" panose="020B0604020202020204" pitchFamily="34" charset="0"/>
                      </a:endParaRPr>
                    </a:p>
                  </a:txBody>
                  <a:tcPr marL="20574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221950"/>
                  </a:ext>
                </a:extLst>
              </a:tr>
            </a:tbl>
          </a:graphicData>
        </a:graphic>
      </p:graphicFrame>
      <p:sp>
        <p:nvSpPr>
          <p:cNvPr id="10" name="Freeform: Shape 9">
            <a:extLst>
              <a:ext uri="{FF2B5EF4-FFF2-40B4-BE49-F238E27FC236}">
                <a16:creationId xmlns:a16="http://schemas.microsoft.com/office/drawing/2014/main" id="{7113DD25-35BE-4977-822A-3DA718802EAE}"/>
              </a:ext>
            </a:extLst>
          </p:cNvPr>
          <p:cNvSpPr/>
          <p:nvPr/>
        </p:nvSpPr>
        <p:spPr>
          <a:xfrm>
            <a:off x="323528" y="1822427"/>
            <a:ext cx="3487510" cy="3412376"/>
          </a:xfrm>
          <a:custGeom>
            <a:avLst/>
            <a:gdLst>
              <a:gd name="connsiteX0" fmla="*/ 0 w 952127"/>
              <a:gd name="connsiteY0" fmla="*/ 476064 h 952127"/>
              <a:gd name="connsiteX1" fmla="*/ 476064 w 952127"/>
              <a:gd name="connsiteY1" fmla="*/ 0 h 952127"/>
              <a:gd name="connsiteX2" fmla="*/ 952128 w 952127"/>
              <a:gd name="connsiteY2" fmla="*/ 476064 h 952127"/>
              <a:gd name="connsiteX3" fmla="*/ 476064 w 952127"/>
              <a:gd name="connsiteY3" fmla="*/ 952128 h 952127"/>
              <a:gd name="connsiteX4" fmla="*/ 0 w 952127"/>
              <a:gd name="connsiteY4" fmla="*/ 476064 h 95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27" h="952127">
                <a:moveTo>
                  <a:pt x="0" y="476064"/>
                </a:moveTo>
                <a:cubicBezTo>
                  <a:pt x="0" y="213141"/>
                  <a:pt x="213141" y="0"/>
                  <a:pt x="476064" y="0"/>
                </a:cubicBezTo>
                <a:cubicBezTo>
                  <a:pt x="738987" y="0"/>
                  <a:pt x="952128" y="213141"/>
                  <a:pt x="952128" y="476064"/>
                </a:cubicBezTo>
                <a:cubicBezTo>
                  <a:pt x="952128" y="738987"/>
                  <a:pt x="738987" y="952128"/>
                  <a:pt x="476064" y="952128"/>
                </a:cubicBezTo>
                <a:cubicBezTo>
                  <a:pt x="213141" y="952128"/>
                  <a:pt x="0" y="738987"/>
                  <a:pt x="0" y="476064"/>
                </a:cubicBezTo>
                <a:close/>
              </a:path>
            </a:pathLst>
          </a:custGeom>
          <a:solidFill>
            <a:srgbClr val="1B719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577" tIns="104577" rIns="104577" bIns="104577" numCol="1" spcCol="1270" anchor="ctr" anchorCtr="0">
            <a:noAutofit/>
          </a:bodyPr>
          <a:lstStyle/>
          <a:p>
            <a:pPr algn="ctr" defTabSz="400050">
              <a:lnSpc>
                <a:spcPct val="90000"/>
              </a:lnSpc>
              <a:spcAft>
                <a:spcPct val="35000"/>
              </a:spcAft>
            </a:pPr>
            <a:endParaRPr lang="fr-CA" sz="2700" b="1">
              <a:solidFill>
                <a:prstClr val="white"/>
              </a:solidFill>
              <a:latin typeface="Arial" panose="020B0604020202020204" pitchFamily="34" charset="0"/>
              <a:cs typeface="Arial" panose="020B0604020202020204" pitchFamily="34" charset="0"/>
            </a:endParaRPr>
          </a:p>
          <a:p>
            <a:pPr algn="ctr" defTabSz="400050">
              <a:lnSpc>
                <a:spcPct val="90000"/>
              </a:lnSpc>
              <a:spcAft>
                <a:spcPct val="35000"/>
              </a:spcAft>
            </a:pPr>
            <a:r>
              <a:rPr lang="fr-CA" sz="2700" b="1">
                <a:solidFill>
                  <a:prstClr val="white"/>
                </a:solidFill>
                <a:latin typeface="Arial" panose="020B0604020202020204" pitchFamily="34" charset="0"/>
                <a:cs typeface="Arial" panose="020B0604020202020204" pitchFamily="34" charset="0"/>
              </a:rPr>
              <a:t>Long terme</a:t>
            </a:r>
          </a:p>
          <a:p>
            <a:pPr algn="ctr" defTabSz="400050">
              <a:lnSpc>
                <a:spcPct val="90000"/>
              </a:lnSpc>
              <a:spcAft>
                <a:spcPct val="35000"/>
              </a:spcAft>
            </a:pPr>
            <a:r>
              <a:rPr lang="fr-CA" sz="1500" b="1">
                <a:solidFill>
                  <a:prstClr val="white"/>
                </a:solidFill>
                <a:latin typeface="Arial" panose="020B0604020202020204" pitchFamily="34" charset="0"/>
                <a:cs typeface="Arial" panose="020B0604020202020204" pitchFamily="34" charset="0"/>
              </a:rPr>
              <a:t>(3 mois)</a:t>
            </a:r>
          </a:p>
        </p:txBody>
      </p:sp>
      <p:sp>
        <p:nvSpPr>
          <p:cNvPr id="9" name="Footer Placeholder 2">
            <a:extLst>
              <a:ext uri="{FF2B5EF4-FFF2-40B4-BE49-F238E27FC236}">
                <a16:creationId xmlns:a16="http://schemas.microsoft.com/office/drawing/2014/main" id="{12B11B55-43EE-477B-AF73-939CBC7B4413}"/>
              </a:ext>
            </a:extLst>
          </p:cNvPr>
          <p:cNvSpPr txBox="1">
            <a:spLocks/>
          </p:cNvSpPr>
          <p:nvPr/>
        </p:nvSpPr>
        <p:spPr>
          <a:xfrm>
            <a:off x="2125340" y="6567208"/>
            <a:ext cx="6383459" cy="299223"/>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200" b="1">
                <a:solidFill>
                  <a:schemeClr val="tx1"/>
                </a:solidFill>
                <a:latin typeface="Arial" panose="020B0604020202020204" pitchFamily="34" charset="0"/>
                <a:cs typeface="Arial" panose="020B0604020202020204" pitchFamily="34" charset="0"/>
              </a:rPr>
              <a:t>DVT, </a:t>
            </a:r>
            <a:r>
              <a:rPr lang="fr-CA" sz="1200" b="1" err="1">
                <a:solidFill>
                  <a:schemeClr val="tx1"/>
                </a:solidFill>
                <a:latin typeface="Arial" panose="020B0604020202020204" pitchFamily="34" charset="0"/>
                <a:cs typeface="Arial" panose="020B0604020202020204" pitchFamily="34" charset="0"/>
              </a:rPr>
              <a:t>deep</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vein</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thrombosis</a:t>
            </a:r>
            <a:r>
              <a:rPr lang="fr-CA" sz="1200" b="1">
                <a:solidFill>
                  <a:schemeClr val="tx1"/>
                </a:solidFill>
                <a:latin typeface="Arial" panose="020B0604020202020204" pitchFamily="34" charset="0"/>
                <a:cs typeface="Arial" panose="020B0604020202020204" pitchFamily="34" charset="0"/>
              </a:rPr>
              <a:t> </a:t>
            </a:r>
            <a:r>
              <a:rPr lang="fr-CA" sz="1200" b="1" err="1">
                <a:solidFill>
                  <a:schemeClr val="tx1"/>
                </a:solidFill>
                <a:latin typeface="Arial" panose="020B0604020202020204" pitchFamily="34" charset="0"/>
                <a:cs typeface="Arial" panose="020B0604020202020204" pitchFamily="34" charset="0"/>
              </a:rPr>
              <a:t>Kearon</a:t>
            </a:r>
            <a:r>
              <a:rPr lang="fr-CA" sz="1200" b="1">
                <a:solidFill>
                  <a:schemeClr val="tx1"/>
                </a:solidFill>
                <a:latin typeface="Arial" panose="020B0604020202020204" pitchFamily="34" charset="0"/>
                <a:cs typeface="Arial" panose="020B0604020202020204" pitchFamily="34" charset="0"/>
              </a:rPr>
              <a:t> C </a:t>
            </a:r>
            <a:r>
              <a:rPr lang="fr-CA" sz="1200" b="1" i="1">
                <a:solidFill>
                  <a:schemeClr val="tx1"/>
                </a:solidFill>
                <a:latin typeface="Arial" panose="020B0604020202020204" pitchFamily="34" charset="0"/>
                <a:cs typeface="Arial" panose="020B0604020202020204" pitchFamily="34" charset="0"/>
              </a:rPr>
              <a:t>et al. </a:t>
            </a:r>
            <a:r>
              <a:rPr lang="fr-CA" sz="1200" b="1" i="1" err="1">
                <a:solidFill>
                  <a:schemeClr val="tx1"/>
                </a:solidFill>
                <a:latin typeface="Arial" panose="020B0604020202020204" pitchFamily="34" charset="0"/>
                <a:cs typeface="Arial" panose="020B0604020202020204" pitchFamily="34" charset="0"/>
              </a:rPr>
              <a:t>Chest</a:t>
            </a:r>
            <a:r>
              <a:rPr lang="fr-CA" sz="1200" b="1" i="1">
                <a:solidFill>
                  <a:schemeClr val="tx1"/>
                </a:solidFill>
                <a:latin typeface="Arial" panose="020B0604020202020204" pitchFamily="34" charset="0"/>
                <a:cs typeface="Arial" panose="020B0604020202020204" pitchFamily="34" charset="0"/>
              </a:rPr>
              <a:t> </a:t>
            </a:r>
            <a:r>
              <a:rPr lang="fr-CA" sz="1200" b="1">
                <a:solidFill>
                  <a:schemeClr val="tx1"/>
                </a:solidFill>
                <a:latin typeface="Arial" panose="020B0604020202020204" pitchFamily="34" charset="0"/>
                <a:cs typeface="Arial" panose="020B0604020202020204" pitchFamily="34" charset="0"/>
              </a:rPr>
              <a:t>2016; 149:315-52.</a:t>
            </a:r>
          </a:p>
        </p:txBody>
      </p:sp>
      <p:sp>
        <p:nvSpPr>
          <p:cNvPr id="3" name="Slide Number Placeholder 2"/>
          <p:cNvSpPr>
            <a:spLocks noGrp="1"/>
          </p:cNvSpPr>
          <p:nvPr>
            <p:ph type="sldNum" sz="quarter" idx="4"/>
          </p:nvPr>
        </p:nvSpPr>
        <p:spPr/>
        <p:txBody>
          <a:bodyPr/>
          <a:lstStyle/>
          <a:p>
            <a:r>
              <a:rPr lang="fr-CA"/>
              <a:t>1</a:t>
            </a:r>
          </a:p>
        </p:txBody>
      </p:sp>
      <p:sp>
        <p:nvSpPr>
          <p:cNvPr id="11" name="Titre 10">
            <a:extLst>
              <a:ext uri="{FF2B5EF4-FFF2-40B4-BE49-F238E27FC236}">
                <a16:creationId xmlns:a16="http://schemas.microsoft.com/office/drawing/2014/main" id="{FC8E7D6D-5C25-9641-9C6C-59B4D849580A}"/>
              </a:ext>
            </a:extLst>
          </p:cNvPr>
          <p:cNvSpPr txBox="1">
            <a:spLocks noGrp="1"/>
          </p:cNvSpPr>
          <p:nvPr>
            <p:ph type="title"/>
          </p:nvPr>
        </p:nvSpPr>
        <p:spPr>
          <a:xfrm>
            <a:off x="1495805" y="652908"/>
            <a:ext cx="6152390" cy="667875"/>
          </a:xfrm>
          <a:prstGeom prst="rect">
            <a:avLst/>
          </a:prstGeom>
          <a:noFill/>
        </p:spPr>
        <p:txBody>
          <a:bodyPr wrap="none">
            <a:spAutoFit/>
          </a:bodyPr>
          <a:lstStyle/>
          <a:p>
            <a:pPr eaLnBrk="1" hangingPunct="1">
              <a:defRPr/>
            </a:pPr>
            <a:r>
              <a:rPr lang="fr-CA" sz="4400" spc="3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TEV: durée traitement</a:t>
            </a:r>
            <a:endParaRPr lang="fr-CA" sz="4400" spc="38">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cs typeface="ＭＳ Ｐゴシック" charset="0"/>
            </a:endParaRPr>
          </a:p>
        </p:txBody>
      </p:sp>
      <p:cxnSp>
        <p:nvCxnSpPr>
          <p:cNvPr id="4" name="Connecteur droit avec flèche 3">
            <a:extLst>
              <a:ext uri="{FF2B5EF4-FFF2-40B4-BE49-F238E27FC236}">
                <a16:creationId xmlns:a16="http://schemas.microsoft.com/office/drawing/2014/main" id="{6AC42DBE-FDCB-E742-A395-DFA82DA30379}"/>
              </a:ext>
            </a:extLst>
          </p:cNvPr>
          <p:cNvCxnSpPr/>
          <p:nvPr/>
        </p:nvCxnSpPr>
        <p:spPr bwMode="auto">
          <a:xfrm>
            <a:off x="4031940" y="3645024"/>
            <a:ext cx="1080120" cy="0"/>
          </a:xfrm>
          <a:prstGeom prst="straightConnector1">
            <a:avLst/>
          </a:prstGeom>
          <a:solidFill>
            <a:schemeClr val="accent1"/>
          </a:solidFill>
          <a:ln w="76200" cap="rnd" cmpd="sng" algn="ctr">
            <a:solidFill>
              <a:srgbClr val="285E90"/>
            </a:solidFill>
            <a:prstDash val="solid"/>
            <a:round/>
            <a:headEnd type="triangle"/>
            <a:tailEnd type="triangle"/>
          </a:ln>
          <a:effectLst/>
        </p:spPr>
      </p:cxnSp>
    </p:spTree>
    <p:extLst>
      <p:ext uri="{BB962C8B-B14F-4D97-AF65-F5344CB8AC3E}">
        <p14:creationId xmlns:p14="http://schemas.microsoft.com/office/powerpoint/2010/main" val="253408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1C0303-BFEA-AE4F-9C58-10E99084E17E}"/>
              </a:ext>
            </a:extLst>
          </p:cNvPr>
          <p:cNvSpPr/>
          <p:nvPr/>
        </p:nvSpPr>
        <p:spPr>
          <a:xfrm>
            <a:off x="107504" y="1133455"/>
            <a:ext cx="9036496" cy="5539978"/>
          </a:xfrm>
          <a:prstGeom prst="rect">
            <a:avLst/>
          </a:prstGeom>
        </p:spPr>
        <p:txBody>
          <a:bodyPr wrap="square">
            <a:spAutoFit/>
          </a:bodyPr>
          <a:lstStyle/>
          <a:p>
            <a:pPr marL="228600">
              <a:spcAft>
                <a:spcPts val="0"/>
              </a:spcAft>
            </a:pP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2: Mr CR </a:t>
            </a:r>
            <a:r>
              <a:rPr lang="fr-CA" sz="2800" dirty="0">
                <a:latin typeface="Arial" panose="020B0604020202020204" pitchFamily="34" charset="0"/>
                <a:ea typeface="Calibri" panose="020F0502020204030204" pitchFamily="34" charset="0"/>
                <a:cs typeface="Arial" panose="020B0604020202020204" pitchFamily="34" charset="0"/>
              </a:rPr>
              <a:t> </a:t>
            </a:r>
          </a:p>
          <a:p>
            <a:endParaRPr lang="fr-CA" b="1" dirty="0"/>
          </a:p>
          <a:p>
            <a:r>
              <a:rPr lang="fr-CA" sz="2800" dirty="0"/>
              <a:t>Homme 52 ans, mécanicien,</a:t>
            </a:r>
          </a:p>
          <a:p>
            <a:r>
              <a:rPr lang="fr-CA" sz="2800" dirty="0"/>
              <a:t>CP : Œdème MIG depuis 3 jours avec douleur au mollet</a:t>
            </a:r>
          </a:p>
          <a:p>
            <a:r>
              <a:rPr lang="fr-CA" sz="2800" dirty="0"/>
              <a:t>        Fatigue modérée et perte de 10 </a:t>
            </a:r>
            <a:r>
              <a:rPr lang="fr-CA" sz="2800" dirty="0" err="1"/>
              <a:t>lbs</a:t>
            </a:r>
            <a:r>
              <a:rPr lang="fr-CA" sz="2800" dirty="0"/>
              <a:t> depuis 1mois</a:t>
            </a:r>
          </a:p>
          <a:p>
            <a:endParaRPr lang="fr-CA" sz="2800" dirty="0"/>
          </a:p>
          <a:p>
            <a:r>
              <a:rPr lang="fr-CA" sz="2800" dirty="0"/>
              <a:t>Antécédents : </a:t>
            </a:r>
          </a:p>
          <a:p>
            <a:r>
              <a:rPr lang="fr-CA" sz="2800" dirty="0"/>
              <a:t>     MPOC stable Dyspnée 2/4 Stable </a:t>
            </a:r>
          </a:p>
          <a:p>
            <a:r>
              <a:rPr lang="fr-CA" sz="2800" dirty="0"/>
              <a:t>     Tabagisme actif ½ paquet</a:t>
            </a:r>
          </a:p>
          <a:p>
            <a:endParaRPr lang="fr-CA" sz="2800" dirty="0"/>
          </a:p>
          <a:p>
            <a:r>
              <a:rPr lang="fr-CA" sz="2800" dirty="0"/>
              <a:t>Reste questionnaire: négatif</a:t>
            </a:r>
          </a:p>
          <a:p>
            <a:endParaRPr lang="fr-CA" sz="2800" dirty="0"/>
          </a:p>
          <a:p>
            <a:r>
              <a:rPr lang="fr-CA" sz="2800" dirty="0" err="1"/>
              <a:t>Rx</a:t>
            </a:r>
            <a:r>
              <a:rPr lang="fr-CA" sz="2800" dirty="0"/>
              <a:t> : Salbutamol, </a:t>
            </a:r>
            <a:r>
              <a:rPr lang="fr-CA" sz="2800" dirty="0" err="1"/>
              <a:t>Symbicort</a:t>
            </a:r>
            <a:r>
              <a:rPr lang="fr-CA" sz="2800" dirty="0"/>
              <a:t>,</a:t>
            </a:r>
            <a:endParaRPr lang="fr-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EAD8BAD-8184-ED43-B28A-D606027C69F7}"/>
              </a:ext>
            </a:extLst>
          </p:cNvPr>
          <p:cNvSpPr txBox="1"/>
          <p:nvPr/>
        </p:nvSpPr>
        <p:spPr>
          <a:xfrm>
            <a:off x="251520" y="548680"/>
            <a:ext cx="8390246" cy="584775"/>
          </a:xfrm>
          <a:prstGeom prst="rect">
            <a:avLst/>
          </a:prstGeom>
          <a:noFill/>
        </p:spPr>
        <p:txBody>
          <a:bodyPr wrap="none" rtlCol="0">
            <a:spAutoFit/>
          </a:bodyPr>
          <a:lstStyle/>
          <a:p>
            <a:r>
              <a:rPr lang="fr-CA" sz="32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endParaRPr lang="fr-FR" sz="3200" dirty="0"/>
          </a:p>
        </p:txBody>
      </p:sp>
    </p:spTree>
    <p:extLst>
      <p:ext uri="{BB962C8B-B14F-4D97-AF65-F5344CB8AC3E}">
        <p14:creationId xmlns:p14="http://schemas.microsoft.com/office/powerpoint/2010/main" val="306591089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A64DBCA-A7B8-D145-B877-4A27D54F64F6}"/>
              </a:ext>
            </a:extLst>
          </p:cNvPr>
          <p:cNvSpPr txBox="1"/>
          <p:nvPr/>
        </p:nvSpPr>
        <p:spPr>
          <a:xfrm>
            <a:off x="395536" y="431808"/>
            <a:ext cx="8874737" cy="1077218"/>
          </a:xfrm>
          <a:prstGeom prst="rect">
            <a:avLst/>
          </a:prstGeom>
          <a:noFill/>
        </p:spPr>
        <p:txBody>
          <a:bodyPr wrap="none" rtlCol="0">
            <a:spAutoFit/>
          </a:bodyPr>
          <a:lstStyle/>
          <a:p>
            <a:r>
              <a:rPr lang="fr-CA" sz="36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cas types</a:t>
            </a: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2: Mr CR</a:t>
            </a:r>
            <a:endParaRPr lang="fr-FR" sz="2800" dirty="0"/>
          </a:p>
        </p:txBody>
      </p:sp>
      <p:sp>
        <p:nvSpPr>
          <p:cNvPr id="3" name="ZoneTexte 2">
            <a:extLst>
              <a:ext uri="{FF2B5EF4-FFF2-40B4-BE49-F238E27FC236}">
                <a16:creationId xmlns:a16="http://schemas.microsoft.com/office/drawing/2014/main" id="{F2693F7F-7C50-684A-A44D-E01E2BF592DD}"/>
              </a:ext>
            </a:extLst>
          </p:cNvPr>
          <p:cNvSpPr txBox="1"/>
          <p:nvPr/>
        </p:nvSpPr>
        <p:spPr>
          <a:xfrm>
            <a:off x="74979" y="1502787"/>
            <a:ext cx="9181744" cy="5447645"/>
          </a:xfrm>
          <a:prstGeom prst="rect">
            <a:avLst/>
          </a:prstGeom>
          <a:noFill/>
        </p:spPr>
        <p:txBody>
          <a:bodyPr wrap="none" rtlCol="0">
            <a:spAutoFit/>
          </a:bodyPr>
          <a:lstStyle/>
          <a:p>
            <a:r>
              <a:rPr lang="fr-CA" sz="2800" dirty="0"/>
              <a:t>Examen : </a:t>
            </a:r>
          </a:p>
          <a:p>
            <a:r>
              <a:rPr lang="fr-CA" sz="2800" dirty="0"/>
              <a:t> </a:t>
            </a:r>
          </a:p>
          <a:p>
            <a:r>
              <a:rPr lang="fr-CA" sz="2800" dirty="0"/>
              <a:t>ORL: N, 0 Adénopathies cervicales, axillaires, inguinales</a:t>
            </a:r>
          </a:p>
          <a:p>
            <a:endParaRPr lang="fr-CA" sz="2800" dirty="0"/>
          </a:p>
          <a:p>
            <a:r>
              <a:rPr lang="fr-CA" sz="2800" dirty="0"/>
              <a:t> Poumon : diminution MV bilatéral</a:t>
            </a:r>
          </a:p>
          <a:p>
            <a:endParaRPr lang="fr-CA" sz="2800" dirty="0"/>
          </a:p>
          <a:p>
            <a:r>
              <a:rPr lang="en-US" sz="2800" dirty="0"/>
              <a:t> Abdomen: N, </a:t>
            </a:r>
            <a:r>
              <a:rPr lang="en-US" sz="2800" dirty="0" err="1"/>
              <a:t>Locomoteur</a:t>
            </a:r>
            <a:r>
              <a:rPr lang="en-US" sz="2800" dirty="0"/>
              <a:t>: N,  </a:t>
            </a:r>
            <a:r>
              <a:rPr lang="en-US" sz="2800" dirty="0" err="1"/>
              <a:t>Neurologique</a:t>
            </a:r>
            <a:r>
              <a:rPr lang="en-US" sz="2800" dirty="0"/>
              <a:t>: N</a:t>
            </a:r>
          </a:p>
          <a:p>
            <a:endParaRPr lang="fr-CA" sz="2800" dirty="0"/>
          </a:p>
          <a:p>
            <a:r>
              <a:rPr lang="fr-CA" sz="2800" dirty="0"/>
              <a:t> Œdème MIG avec dilatation veines superficielles</a:t>
            </a:r>
          </a:p>
          <a:p>
            <a:r>
              <a:rPr lang="fr-CA" sz="2800" dirty="0"/>
              <a:t> </a:t>
            </a:r>
          </a:p>
          <a:p>
            <a:r>
              <a:rPr lang="fr-CA" sz="4000" b="1" dirty="0"/>
              <a:t>             Opinion / Conduite: </a:t>
            </a:r>
          </a:p>
          <a:p>
            <a:r>
              <a:rPr lang="fr-FR" sz="2800" dirty="0"/>
              <a:t> </a:t>
            </a:r>
          </a:p>
        </p:txBody>
      </p:sp>
    </p:spTree>
    <p:extLst>
      <p:ext uri="{BB962C8B-B14F-4D97-AF65-F5344CB8AC3E}">
        <p14:creationId xmlns:p14="http://schemas.microsoft.com/office/powerpoint/2010/main" val="24091594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B3FE80-06CB-644A-BDCA-8377BDFCD384}"/>
              </a:ext>
            </a:extLst>
          </p:cNvPr>
          <p:cNvSpPr txBox="1"/>
          <p:nvPr/>
        </p:nvSpPr>
        <p:spPr>
          <a:xfrm>
            <a:off x="395536" y="431808"/>
            <a:ext cx="8874737" cy="1077218"/>
          </a:xfrm>
          <a:prstGeom prst="rect">
            <a:avLst/>
          </a:prstGeom>
          <a:noFill/>
        </p:spPr>
        <p:txBody>
          <a:bodyPr wrap="none" rtlCol="0">
            <a:spAutoFit/>
          </a:bodyPr>
          <a:lstStyle/>
          <a:p>
            <a:r>
              <a:rPr lang="fr-CA" sz="36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cas types</a:t>
            </a: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2: Mr CR</a:t>
            </a:r>
            <a:endParaRPr lang="fr-FR" sz="2800" dirty="0"/>
          </a:p>
        </p:txBody>
      </p:sp>
      <p:sp>
        <p:nvSpPr>
          <p:cNvPr id="3" name="ZoneTexte 2">
            <a:extLst>
              <a:ext uri="{FF2B5EF4-FFF2-40B4-BE49-F238E27FC236}">
                <a16:creationId xmlns:a16="http://schemas.microsoft.com/office/drawing/2014/main" id="{F401CBAB-2521-EB4A-BBF6-9E1608A5445C}"/>
              </a:ext>
            </a:extLst>
          </p:cNvPr>
          <p:cNvSpPr txBox="1"/>
          <p:nvPr/>
        </p:nvSpPr>
        <p:spPr>
          <a:xfrm>
            <a:off x="171853" y="1509026"/>
            <a:ext cx="8800294" cy="5693866"/>
          </a:xfrm>
          <a:prstGeom prst="rect">
            <a:avLst/>
          </a:prstGeom>
          <a:noFill/>
        </p:spPr>
        <p:txBody>
          <a:bodyPr wrap="none" rtlCol="0">
            <a:spAutoFit/>
          </a:bodyPr>
          <a:lstStyle/>
          <a:p>
            <a:r>
              <a:rPr lang="fr-FR" sz="2800" b="1" dirty="0"/>
              <a:t>Opinion: probabilité TVP, possiblement proximale</a:t>
            </a:r>
          </a:p>
          <a:p>
            <a:r>
              <a:rPr lang="fr-FR" sz="2800" b="1" dirty="0"/>
              <a:t>                très possiblement provoquée</a:t>
            </a:r>
          </a:p>
          <a:p>
            <a:endParaRPr lang="fr-FR" sz="2800" b="1" dirty="0"/>
          </a:p>
          <a:p>
            <a:r>
              <a:rPr lang="fr-FR" sz="2800" b="1" dirty="0" err="1"/>
              <a:t>Rx</a:t>
            </a:r>
            <a:r>
              <a:rPr lang="fr-FR" sz="2800" b="1" dirty="0"/>
              <a:t>:  </a:t>
            </a:r>
            <a:r>
              <a:rPr lang="fr-FR" sz="2800" b="1" dirty="0" err="1"/>
              <a:t>Apixaban</a:t>
            </a:r>
            <a:r>
              <a:rPr lang="fr-FR" sz="2800" b="1" dirty="0"/>
              <a:t> 10 BID </a:t>
            </a:r>
            <a:r>
              <a:rPr lang="fr-FR" sz="2800" dirty="0"/>
              <a:t>ou </a:t>
            </a:r>
            <a:r>
              <a:rPr lang="fr-FR" sz="2800" b="1" dirty="0" err="1"/>
              <a:t>Rivaroxaban</a:t>
            </a:r>
            <a:r>
              <a:rPr lang="fr-FR" sz="2800" b="1" dirty="0"/>
              <a:t> 15 BID pour </a:t>
            </a:r>
          </a:p>
          <a:p>
            <a:r>
              <a:rPr lang="fr-FR" sz="2800" b="1" dirty="0"/>
              <a:t>        2-3 doses </a:t>
            </a:r>
            <a:r>
              <a:rPr lang="fr-FR" sz="2400" dirty="0"/>
              <a:t>(jusqu’à résultats), ou </a:t>
            </a:r>
            <a:r>
              <a:rPr lang="fr-FR" sz="2800" b="1" dirty="0"/>
              <a:t>HBPM </a:t>
            </a:r>
            <a:r>
              <a:rPr lang="fr-FR" sz="2800" dirty="0"/>
              <a:t>x 1 dose</a:t>
            </a:r>
            <a:r>
              <a:rPr lang="fr-FR" sz="2400" dirty="0"/>
              <a:t> </a:t>
            </a:r>
          </a:p>
          <a:p>
            <a:endParaRPr lang="fr-FR" sz="2800" b="1" dirty="0"/>
          </a:p>
          <a:p>
            <a:endParaRPr lang="fr-FR" sz="2800" b="1" dirty="0"/>
          </a:p>
          <a:p>
            <a:r>
              <a:rPr lang="fr-FR" sz="2800" b="1" dirty="0"/>
              <a:t>Doppler MI:</a:t>
            </a:r>
          </a:p>
          <a:p>
            <a:r>
              <a:rPr lang="fr-FR" sz="2800" dirty="0"/>
              <a:t>    Thrombose veines péronière, tibiale antérieure et </a:t>
            </a:r>
          </a:p>
          <a:p>
            <a:r>
              <a:rPr lang="fr-FR" sz="2800" dirty="0"/>
              <a:t>     poplitée gauche</a:t>
            </a:r>
          </a:p>
          <a:p>
            <a:endParaRPr lang="fr-FR" sz="2800" b="1" dirty="0"/>
          </a:p>
          <a:p>
            <a:endParaRPr lang="fr-FR" sz="2800" dirty="0"/>
          </a:p>
          <a:p>
            <a:r>
              <a:rPr lang="fr-FR" sz="2800" dirty="0"/>
              <a:t>     </a:t>
            </a:r>
            <a:endParaRPr lang="fr-FR" sz="4400" b="1" dirty="0"/>
          </a:p>
        </p:txBody>
      </p:sp>
    </p:spTree>
    <p:extLst>
      <p:ext uri="{BB962C8B-B14F-4D97-AF65-F5344CB8AC3E}">
        <p14:creationId xmlns:p14="http://schemas.microsoft.com/office/powerpoint/2010/main" val="15582144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
          <p:cNvGraphicFramePr>
            <a:graphicFrameLocks noGrp="1"/>
          </p:cNvGraphicFramePr>
          <p:nvPr/>
        </p:nvGraphicFramePr>
        <p:xfrm>
          <a:off x="0" y="1484785"/>
          <a:ext cx="9144000" cy="4999556"/>
        </p:xfrm>
        <a:graphic>
          <a:graphicData uri="http://schemas.openxmlformats.org/drawingml/2006/table">
            <a:tbl>
              <a:tblPr firstRow="1" bandRow="1">
                <a:tableStyleId>{2D5ABB26-0587-4C30-8999-92F81FD0307C}</a:tableStyleId>
              </a:tblPr>
              <a:tblGrid>
                <a:gridCol w="5724128">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489021">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2400" b="1" u="none" strike="noStrike" cap="all" normalizeH="0" baseline="0" noProof="0" err="1">
                          <a:ln>
                            <a:noFill/>
                          </a:ln>
                          <a:solidFill>
                            <a:schemeClr val="bg1"/>
                          </a:solidFill>
                          <a:effectLst/>
                          <a:latin typeface="Arial" panose="020B0604020202020204" pitchFamily="34" charset="0"/>
                          <a:cs typeface="Arial" panose="020B0604020202020204" pitchFamily="34" charset="0"/>
                        </a:rPr>
                        <a:t>CatÉgories</a:t>
                      </a:r>
                      <a:r>
                        <a:rPr kumimoji="0" lang="fr-CA" sz="2400" b="1" u="none" strike="noStrike" cap="all" normalizeH="0" baseline="0" noProof="0">
                          <a:ln>
                            <a:noFill/>
                          </a:ln>
                          <a:solidFill>
                            <a:schemeClr val="bg1"/>
                          </a:solidFill>
                          <a:effectLst/>
                          <a:latin typeface="Arial" panose="020B0604020202020204" pitchFamily="34" charset="0"/>
                          <a:cs typeface="Arial" panose="020B0604020202020204" pitchFamily="34" charset="0"/>
                        </a:rPr>
                        <a:t> de TEV</a:t>
                      </a:r>
                      <a:endParaRPr kumimoji="0" lang="fr-CA" sz="2400" b="1" i="0" u="none" strike="noStrike" cap="all"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a:noFill/>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2400" b="1" u="none" strike="noStrike" cap="all" normalizeH="0" baseline="0" noProof="0">
                          <a:ln>
                            <a:noFill/>
                          </a:ln>
                          <a:solidFill>
                            <a:schemeClr val="bg1"/>
                          </a:solidFill>
                          <a:effectLst/>
                          <a:latin typeface="Arial" panose="020B0604020202020204" pitchFamily="34" charset="0"/>
                          <a:cs typeface="Arial" panose="020B0604020202020204" pitchFamily="34" charset="0"/>
                        </a:rPr>
                        <a:t>DURÉE DU TRAITEMENT</a:t>
                      </a:r>
                      <a:endParaRPr kumimoji="0" lang="fr-CA" sz="2400" b="1" i="0" u="none" strike="noStrike" cap="all" normalizeH="0" baseline="0" noProof="0">
                        <a:ln>
                          <a:noFill/>
                        </a:ln>
                        <a:solidFill>
                          <a:schemeClr val="bg1"/>
                        </a:solidFill>
                        <a:effectLst/>
                        <a:latin typeface="Arial" panose="020B0604020202020204" pitchFamily="34" charset="0"/>
                        <a:ea typeface="ヒラギノ角ゴ Pro W3"/>
                        <a:cs typeface="Arial" panose="020B0604020202020204" pitchFamily="34" charset="0"/>
                      </a:endParaRPr>
                    </a:p>
                  </a:txBody>
                  <a:tcPr marL="51435" marR="0" marT="34287" marB="34287" anchor="ctr" horzOverflow="overflow">
                    <a:lnL>
                      <a:noFill/>
                    </a:lnL>
                    <a:lnR>
                      <a:noFill/>
                    </a:lnR>
                    <a:lnT>
                      <a:noFill/>
                    </a:lnT>
                    <a:lnB>
                      <a:noFill/>
                    </a:lnB>
                    <a:lnTlToBr w="12700" cmpd="sng">
                      <a:noFill/>
                      <a:prstDash val="solid"/>
                    </a:lnTlToBr>
                    <a:lnBlToTr w="12700" cmpd="sng">
                      <a:noFill/>
                      <a:prstDash val="solid"/>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a:t>
                      </a:r>
                      <a:r>
                        <a:rPr lang="fr-CA" sz="2000" b="1">
                          <a:effectLst/>
                          <a:latin typeface="Arial" panose="020B0604020202020204" pitchFamily="34" charset="0"/>
                          <a:cs typeface="Arial" panose="020B0604020202020204" pitchFamily="34" charset="0"/>
                        </a:rPr>
                        <a:t> </a:t>
                      </a:r>
                      <a:r>
                        <a:rPr lang="fr-CA" sz="2400" b="1" u="none">
                          <a:effectLst/>
                          <a:latin typeface="Arial" panose="020B0604020202020204" pitchFamily="34" charset="0"/>
                          <a:cs typeface="Arial" panose="020B0604020202020204" pitchFamily="34" charset="0"/>
                        </a:rPr>
                        <a:t>Distale</a:t>
                      </a:r>
                      <a:r>
                        <a:rPr lang="fr-CA" sz="2000" b="1" baseline="0">
                          <a:effectLst/>
                          <a:latin typeface="Arial" panose="020B0604020202020204" pitchFamily="34" charset="0"/>
                          <a:cs typeface="Arial" panose="020B0604020202020204" pitchFamily="34" charset="0"/>
                        </a:rPr>
                        <a:t> </a:t>
                      </a:r>
                      <a:r>
                        <a:rPr lang="fr-CA" sz="2400" b="1" u="sng" baseline="0">
                          <a:effectLst/>
                          <a:latin typeface="Arial" panose="020B0604020202020204" pitchFamily="34" charset="0"/>
                          <a:cs typeface="Arial" panose="020B0604020202020204" pitchFamily="34" charset="0"/>
                        </a:rPr>
                        <a:t>P</a:t>
                      </a:r>
                      <a:r>
                        <a:rPr lang="fr-CA" sz="2400" b="1" u="sng">
                          <a:effectLst/>
                          <a:latin typeface="Arial" panose="020B0604020202020204" pitchFamily="34" charset="0"/>
                          <a:cs typeface="Arial" panose="020B0604020202020204" pitchFamily="34" charset="0"/>
                        </a:rPr>
                        <a:t>rovoquée</a:t>
                      </a:r>
                      <a:r>
                        <a:rPr lang="fr-CA" sz="2400" b="1" u="sng" baseline="0">
                          <a:effectLst/>
                          <a:latin typeface="Arial" panose="020B0604020202020204" pitchFamily="34" charset="0"/>
                          <a:cs typeface="Arial" panose="020B0604020202020204" pitchFamily="34" charset="0"/>
                        </a:rPr>
                        <a:t>-Non provoquée</a:t>
                      </a:r>
                      <a:br>
                        <a:rPr lang="fr-CA" sz="1500">
                          <a:effectLst/>
                          <a:latin typeface="Arial" panose="020B0604020202020204" pitchFamily="34" charset="0"/>
                          <a:cs typeface="Arial" panose="020B0604020202020204" pitchFamily="34" charset="0"/>
                        </a:rPr>
                      </a:br>
                      <a:r>
                        <a:rPr lang="fr-CA" sz="1500">
                          <a:effectLst/>
                          <a:latin typeface="Arial" panose="020B0604020202020204" pitchFamily="34" charset="0"/>
                          <a:cs typeface="Arial" panose="020B0604020202020204" pitchFamily="34" charset="0"/>
                        </a:rPr>
                        <a:t>     </a:t>
                      </a:r>
                      <a:endParaRPr kumimoji="0" lang="fr-CA" sz="14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3 mois          </a:t>
                      </a:r>
                      <a:r>
                        <a:rPr lang="fr-CA" sz="800">
                          <a:effectLst/>
                          <a:latin typeface="Arial" panose="020B0604020202020204" pitchFamily="34" charset="0"/>
                          <a:cs typeface="Arial" panose="020B0604020202020204" pitchFamily="34" charset="0"/>
                        </a:rPr>
                        <a:t>(selon la préférence</a:t>
                      </a:r>
                      <a:r>
                        <a:rPr lang="fr-CA" sz="800" baseline="0">
                          <a:effectLst/>
                          <a:latin typeface="Arial" panose="020B0604020202020204" pitchFamily="34" charset="0"/>
                          <a:cs typeface="Arial" panose="020B0604020202020204" pitchFamily="34" charset="0"/>
                        </a:rPr>
                        <a:t> du patient)</a:t>
                      </a:r>
                      <a:endParaRPr kumimoji="0" lang="fr-CA" sz="8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TVP/EP </a:t>
                      </a:r>
                      <a:r>
                        <a:rPr lang="fr-CA" sz="2400" b="1">
                          <a:effectLst/>
                          <a:latin typeface="Arial" panose="020B0604020202020204" pitchFamily="34" charset="0"/>
                          <a:cs typeface="Arial" panose="020B0604020202020204" pitchFamily="34" charset="0"/>
                        </a:rPr>
                        <a:t>Proximale </a:t>
                      </a:r>
                      <a:r>
                        <a:rPr lang="fr-CA" sz="2400" b="1" u="sng">
                          <a:effectLst/>
                          <a:latin typeface="Arial" panose="020B0604020202020204" pitchFamily="34" charset="0"/>
                          <a:cs typeface="Arial" panose="020B0604020202020204" pitchFamily="34" charset="0"/>
                        </a:rPr>
                        <a:t>Provoquée</a:t>
                      </a:r>
                      <a:r>
                        <a:rPr lang="fr-CA" sz="1800" b="0" baseline="0">
                          <a:effectLst/>
                          <a:latin typeface="Arial" panose="020B0604020202020204" pitchFamily="34" charset="0"/>
                          <a:cs typeface="Arial" panose="020B0604020202020204" pitchFamily="34" charset="0"/>
                        </a:rPr>
                        <a:t> FR </a:t>
                      </a:r>
                      <a:r>
                        <a:rPr lang="fr-CA" sz="1800" b="0" baseline="0">
                          <a:solidFill>
                            <a:schemeClr val="tx1"/>
                          </a:solidFill>
                          <a:effectLst/>
                          <a:latin typeface="Arial" panose="020B0604020202020204" pitchFamily="34" charset="0"/>
                          <a:cs typeface="Arial" panose="020B0604020202020204" pitchFamily="34" charset="0"/>
                        </a:rPr>
                        <a:t>transitoire</a:t>
                      </a:r>
                      <a:r>
                        <a:rPr lang="fr-CA" sz="1800" b="0">
                          <a:solidFill>
                            <a:schemeClr val="tx1"/>
                          </a:solidFill>
                          <a:effectLst/>
                          <a:latin typeface="Arial" panose="020B0604020202020204" pitchFamily="34" charset="0"/>
                          <a:cs typeface="Arial" panose="020B0604020202020204" pitchFamily="34" charset="0"/>
                        </a:rPr>
                        <a:t>*</a:t>
                      </a:r>
                      <a:endParaRPr lang="fr-CA" sz="1800" b="0" baseline="0">
                        <a:effectLst/>
                        <a:latin typeface="Arial" panose="020B0604020202020204" pitchFamily="34" charset="0"/>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3 mois</a:t>
                      </a:r>
                      <a:endParaRPr kumimoji="0" lang="fr-CA" sz="2400" b="1"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baseline="0">
                          <a:effectLst/>
                          <a:latin typeface="Arial" panose="020B0604020202020204" pitchFamily="34" charset="0"/>
                          <a:cs typeface="Arial" panose="020B0604020202020204" pitchFamily="34" charset="0"/>
                        </a:rPr>
                        <a:t>TVP/EP </a:t>
                      </a:r>
                      <a:r>
                        <a:rPr lang="fr-CA" sz="2400" b="1" baseline="0">
                          <a:effectLst/>
                          <a:latin typeface="Arial" panose="020B0604020202020204" pitchFamily="34" charset="0"/>
                          <a:cs typeface="Arial" panose="020B0604020202020204" pitchFamily="34" charset="0"/>
                        </a:rPr>
                        <a:t>Proximale </a:t>
                      </a:r>
                      <a:r>
                        <a:rPr lang="fr-CA" sz="2400" b="1" u="sng" baseline="0">
                          <a:effectLst/>
                          <a:latin typeface="Arial" panose="020B0604020202020204" pitchFamily="34" charset="0"/>
                          <a:cs typeface="Arial" panose="020B0604020202020204" pitchFamily="34" charset="0"/>
                        </a:rPr>
                        <a:t>Non Provoquée</a:t>
                      </a:r>
                      <a:r>
                        <a:rPr kumimoji="0" lang="fr-CA" sz="1400" u="none" strike="noStrike" cap="none" normalizeH="0" baseline="0" noProof="0">
                          <a:ln>
                            <a:noFill/>
                          </a:ln>
                          <a:effectLst/>
                          <a:latin typeface="Arial" panose="020B0604020202020204" pitchFamily="34" charset="0"/>
                          <a:cs typeface="Arial" panose="020B0604020202020204" pitchFamily="34" charset="0"/>
                        </a:rPr>
                        <a:t>**</a:t>
                      </a:r>
                      <a:endParaRPr kumimoji="0" lang="fr-CA" sz="1400" b="0" i="0" u="none" strike="noStrike" cap="none" normalizeH="0" baseline="3000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baseline="0">
                          <a:effectLst/>
                          <a:latin typeface="Arial" panose="020B0604020202020204" pitchFamily="34" charset="0"/>
                          <a:cs typeface="Arial" panose="020B0604020202020204" pitchFamily="34" charset="0"/>
                        </a:rPr>
                        <a:t>Indéterminée</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500" baseline="0">
                          <a:effectLst/>
                          <a:latin typeface="Arial" panose="020B0604020202020204" pitchFamily="34" charset="0"/>
                          <a:cs typeface="Arial" panose="020B0604020202020204" pitchFamily="34" charset="0"/>
                        </a:rPr>
                        <a:t>                       </a:t>
                      </a:r>
                      <a:r>
                        <a:rPr lang="fr-CA" sz="1200" baseline="0">
                          <a:effectLst/>
                          <a:latin typeface="Arial" panose="020B0604020202020204" pitchFamily="34" charset="0"/>
                          <a:cs typeface="Arial" panose="020B0604020202020204" pitchFamily="34" charset="0"/>
                        </a:rPr>
                        <a:t>(examen annuel)</a:t>
                      </a:r>
                      <a:endParaRPr kumimoji="0" lang="fr-CA" sz="1200" b="0" i="0" u="none" strike="noStrike" cap="none"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2400">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000" b="1">
                          <a:effectLst/>
                          <a:latin typeface="Arial" panose="020B0604020202020204" pitchFamily="34" charset="0"/>
                          <a:cs typeface="Arial" panose="020B0604020202020204" pitchFamily="34" charset="0"/>
                        </a:rPr>
                        <a:t>Deuxième </a:t>
                      </a:r>
                      <a:r>
                        <a:rPr lang="fr-CA" sz="2000" b="0">
                          <a:effectLst/>
                          <a:latin typeface="Arial" panose="020B0604020202020204" pitchFamily="34" charset="0"/>
                          <a:cs typeface="Arial" panose="020B0604020202020204" pitchFamily="34" charset="0"/>
                        </a:rPr>
                        <a:t>TVP/ EP </a:t>
                      </a:r>
                      <a:r>
                        <a:rPr lang="fr-CA" sz="2400" b="0">
                          <a:effectLst/>
                          <a:latin typeface="Arial" panose="020B0604020202020204" pitchFamily="34" charset="0"/>
                          <a:cs typeface="Arial" panose="020B0604020202020204" pitchFamily="34" charset="0"/>
                        </a:rPr>
                        <a:t> </a:t>
                      </a:r>
                      <a:r>
                        <a:rPr lang="fr-CA" sz="2400" b="1" u="sng">
                          <a:effectLst/>
                          <a:latin typeface="Arial" panose="020B0604020202020204" pitchFamily="34" charset="0"/>
                          <a:cs typeface="Arial" panose="020B0604020202020204" pitchFamily="34" charset="0"/>
                        </a:rPr>
                        <a:t>Non</a:t>
                      </a:r>
                      <a:r>
                        <a:rPr lang="fr-CA" sz="2400" b="1" u="sng" baseline="0">
                          <a:effectLst/>
                          <a:latin typeface="Arial" panose="020B0604020202020204" pitchFamily="34" charset="0"/>
                          <a:cs typeface="Arial" panose="020B0604020202020204" pitchFamily="34" charset="0"/>
                        </a:rPr>
                        <a:t> Provoquée</a:t>
                      </a:r>
                      <a:r>
                        <a:rPr lang="fr-CA" sz="2400" b="0" baseline="0">
                          <a:effectLst/>
                          <a:latin typeface="Arial" panose="020B0604020202020204" pitchFamily="34" charset="0"/>
                          <a:cs typeface="Arial" panose="020B0604020202020204" pitchFamily="34" charset="0"/>
                        </a:rPr>
                        <a:t>**</a:t>
                      </a:r>
                      <a:endParaRPr kumimoji="0" lang="fr-CA" sz="24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a:effectLst/>
                          <a:latin typeface="Arial" panose="020B0604020202020204" pitchFamily="34" charset="0"/>
                          <a:cs typeface="Arial" panose="020B0604020202020204" pitchFamily="34" charset="0"/>
                        </a:rPr>
                        <a:t>Indéterminée</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2400">
                          <a:effectLst/>
                          <a:latin typeface="Arial" panose="020B0604020202020204" pitchFamily="34" charset="0"/>
                          <a:cs typeface="Arial" panose="020B0604020202020204" pitchFamily="34" charset="0"/>
                        </a:rPr>
                        <a:t> </a:t>
                      </a:r>
                      <a:r>
                        <a:rPr lang="fr-CA" sz="1500">
                          <a:effectLst/>
                          <a:latin typeface="Arial" panose="020B0604020202020204" pitchFamily="34" charset="0"/>
                          <a:cs typeface="Arial" panose="020B0604020202020204" pitchFamily="34" charset="0"/>
                        </a:rPr>
                        <a:t>                  </a:t>
                      </a:r>
                      <a:r>
                        <a:rPr lang="fr-CA" sz="1200">
                          <a:effectLst/>
                          <a:latin typeface="Arial" panose="020B0604020202020204" pitchFamily="34" charset="0"/>
                          <a:cs typeface="Arial" panose="020B0604020202020204" pitchFamily="34" charset="0"/>
                        </a:rPr>
                        <a:t>(examen annuel)</a:t>
                      </a:r>
                      <a:endParaRPr kumimoji="0" lang="fr-CA" sz="1200" b="0" i="0" u="none" strike="noStrike" cap="none" normalizeH="0" baseline="0" noProof="0">
                        <a:ln>
                          <a:noFill/>
                        </a:ln>
                        <a:solidFill>
                          <a:schemeClr val="bg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3906">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a:effectLst/>
                          <a:latin typeface="Arial" panose="020B0604020202020204" pitchFamily="34" charset="0"/>
                          <a:cs typeface="Arial" panose="020B0604020202020204" pitchFamily="34" charset="0"/>
                        </a:rPr>
                        <a:t>TVP/</a:t>
                      </a:r>
                      <a:r>
                        <a:rPr lang="fr-CA" sz="1800" b="0">
                          <a:solidFill>
                            <a:schemeClr val="tx1"/>
                          </a:solidFill>
                          <a:effectLst/>
                          <a:latin typeface="Arial" panose="020B0604020202020204" pitchFamily="34" charset="0"/>
                          <a:cs typeface="Arial" panose="020B0604020202020204" pitchFamily="34" charset="0"/>
                        </a:rPr>
                        <a:t>EP </a:t>
                      </a:r>
                      <a:r>
                        <a:rPr lang="fr-CA" sz="2400" b="1" u="sng">
                          <a:solidFill>
                            <a:schemeClr val="tx1"/>
                          </a:solidFill>
                          <a:effectLst/>
                          <a:latin typeface="Arial" panose="020B0604020202020204" pitchFamily="34" charset="0"/>
                          <a:cs typeface="Arial" panose="020B0604020202020204" pitchFamily="34" charset="0"/>
                        </a:rPr>
                        <a:t>Provoquée</a:t>
                      </a:r>
                      <a:r>
                        <a:rPr lang="fr-CA" sz="2400" b="1" u="none">
                          <a:solidFill>
                            <a:schemeClr val="tx1"/>
                          </a:solidFill>
                          <a:effectLst/>
                          <a:latin typeface="Arial" panose="020B0604020202020204" pitchFamily="34" charset="0"/>
                          <a:cs typeface="Arial" panose="020B0604020202020204" pitchFamily="34" charset="0"/>
                        </a:rPr>
                        <a:t> </a:t>
                      </a:r>
                      <a:r>
                        <a:rPr lang="fr-CA" sz="1800" b="0" u="none">
                          <a:solidFill>
                            <a:schemeClr val="tx1"/>
                          </a:solidFill>
                          <a:effectLst/>
                          <a:latin typeface="Arial" panose="020B0604020202020204" pitchFamily="34" charset="0"/>
                          <a:cs typeface="Arial" panose="020B0604020202020204" pitchFamily="34" charset="0"/>
                        </a:rPr>
                        <a:t>FR permanent     </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800" b="0" u="none">
                          <a:solidFill>
                            <a:schemeClr val="tx1"/>
                          </a:solidFill>
                          <a:effectLst/>
                          <a:latin typeface="Arial" panose="020B0604020202020204" pitchFamily="34" charset="0"/>
                          <a:cs typeface="Arial" panose="020B0604020202020204" pitchFamily="34" charset="0"/>
                        </a:rPr>
                        <a:t>                   (cancer- maladie inflammatoire)</a:t>
                      </a:r>
                      <a:endParaRPr kumimoji="0" lang="fr-CA" sz="1800" b="0" i="0" u="none" strike="noStrike" cap="none" normalizeH="0" baseline="0" noProof="0">
                        <a:ln>
                          <a:noFill/>
                        </a:ln>
                        <a:solidFill>
                          <a:schemeClr val="tx1"/>
                        </a:solidFill>
                        <a:effectLst/>
                        <a:latin typeface="Arial" panose="020B0604020202020204" pitchFamily="34" charset="0"/>
                        <a:ea typeface="+mn-ea"/>
                        <a:cs typeface="Arial" panose="020B0604020202020204" pitchFamily="34" charset="0"/>
                      </a:endParaRP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endParaRPr lang="fr-CA" sz="1500" b="1" baseline="0"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0"/>
                        </a:spcBef>
                        <a:spcAft>
                          <a:spcPct val="0"/>
                        </a:spcAft>
                        <a:buClrTx/>
                        <a:buSzTx/>
                        <a:buFontTx/>
                        <a:buNone/>
                        <a:tabLst/>
                        <a:defRPr/>
                      </a:pPr>
                      <a:r>
                        <a:rPr lang="fr-CA" sz="2400" b="1" baseline="0" dirty="0">
                          <a:effectLst/>
                          <a:latin typeface="Arial" panose="020B0604020202020204" pitchFamily="34" charset="0"/>
                          <a:cs typeface="Arial" panose="020B0604020202020204" pitchFamily="34" charset="0"/>
                        </a:rPr>
                        <a:t>Indéterminée</a:t>
                      </a:r>
                      <a:r>
                        <a:rPr lang="fr-CA" sz="2400" baseline="0" dirty="0">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90000"/>
                        </a:lnSpc>
                        <a:spcBef>
                          <a:spcPts val="0"/>
                        </a:spcBef>
                        <a:spcAft>
                          <a:spcPct val="0"/>
                        </a:spcAft>
                        <a:buClrTx/>
                        <a:buSzTx/>
                        <a:buFontTx/>
                        <a:buNone/>
                        <a:tabLst/>
                        <a:defRPr/>
                      </a:pPr>
                      <a:r>
                        <a:rPr lang="fr-CA" sz="1500" baseline="0" dirty="0">
                          <a:effectLst/>
                          <a:latin typeface="Arial" panose="020B0604020202020204" pitchFamily="34" charset="0"/>
                          <a:cs typeface="Arial" panose="020B0604020202020204" pitchFamily="34" charset="0"/>
                        </a:rPr>
                        <a:t>                   </a:t>
                      </a:r>
                      <a:r>
                        <a:rPr lang="fr-CA" sz="1200" baseline="0" dirty="0">
                          <a:effectLst/>
                          <a:latin typeface="Arial" panose="020B0604020202020204" pitchFamily="34" charset="0"/>
                          <a:cs typeface="Arial" panose="020B0604020202020204" pitchFamily="34" charset="0"/>
                        </a:rPr>
                        <a:t>(examen annuel)</a:t>
                      </a:r>
                    </a:p>
                    <a:p>
                      <a:pPr marL="0" marR="0" lvl="0" indent="0" algn="l" defTabSz="914400" rtl="0" eaLnBrk="1" fontAlgn="base" latinLnBrk="0" hangingPunct="1">
                        <a:lnSpc>
                          <a:spcPct val="90000"/>
                        </a:lnSpc>
                        <a:spcBef>
                          <a:spcPts val="0"/>
                        </a:spcBef>
                        <a:spcAft>
                          <a:spcPct val="0"/>
                        </a:spcAft>
                        <a:buClrTx/>
                        <a:buSzTx/>
                        <a:buFontTx/>
                        <a:buNone/>
                        <a:tabLst/>
                        <a:defRPr/>
                      </a:pPr>
                      <a:endParaRPr lang="fr-CA" sz="1200" baseline="0"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0"/>
                        </a:spcBef>
                        <a:spcAft>
                          <a:spcPct val="0"/>
                        </a:spcAft>
                        <a:buClrTx/>
                        <a:buSzTx/>
                        <a:buFontTx/>
                        <a:buNone/>
                        <a:tabLst/>
                        <a:defRPr/>
                      </a:pPr>
                      <a:r>
                        <a:rPr lang="fr-CA" sz="1200" baseline="0" dirty="0">
                          <a:effectLst/>
                          <a:latin typeface="Arial" panose="020B0604020202020204" pitchFamily="34" charset="0"/>
                          <a:cs typeface="Arial" panose="020B0604020202020204" pitchFamily="34" charset="0"/>
                        </a:rPr>
                        <a:t>Traitement continue si le cancer est actif</a:t>
                      </a:r>
                      <a:r>
                        <a:rPr lang="fr-CA" sz="1200" dirty="0">
                          <a:effectLst/>
                          <a:latin typeface="Arial" panose="020B0604020202020204" pitchFamily="34" charset="0"/>
                          <a:cs typeface="Arial" panose="020B0604020202020204" pitchFamily="34" charset="0"/>
                        </a:rPr>
                        <a:t> ou le traitement se poursuit. </a:t>
                      </a:r>
                    </a:p>
                  </a:txBody>
                  <a:tcPr marL="68562" marR="68562" marT="34287" marB="34287" anchor="ctr"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4"/>
          </p:nvPr>
        </p:nvSpPr>
        <p:spPr/>
        <p:txBody>
          <a:bodyPr/>
          <a:lstStyle/>
          <a:p>
            <a:fld id="{7088BEF1-D3AD-E34F-A3B9-A73E884A7AB2}" type="slidenum">
              <a:rPr lang="fr-CA" smtClean="0">
                <a:solidFill>
                  <a:srgbClr val="285E90"/>
                </a:solidFill>
              </a:rPr>
              <a:pPr/>
              <a:t>48</a:t>
            </a:fld>
            <a:endParaRPr lang="fr-CA">
              <a:solidFill>
                <a:srgbClr val="285E90"/>
              </a:solidFill>
            </a:endParaRPr>
          </a:p>
        </p:txBody>
      </p:sp>
      <p:sp>
        <p:nvSpPr>
          <p:cNvPr id="6" name="Footer Placeholder 2">
            <a:extLst>
              <a:ext uri="{FF2B5EF4-FFF2-40B4-BE49-F238E27FC236}">
                <a16:creationId xmlns:a16="http://schemas.microsoft.com/office/drawing/2014/main" id="{12B11B55-43EE-477B-AF73-939CBC7B4413}"/>
              </a:ext>
            </a:extLst>
          </p:cNvPr>
          <p:cNvSpPr txBox="1">
            <a:spLocks/>
          </p:cNvSpPr>
          <p:nvPr/>
        </p:nvSpPr>
        <p:spPr>
          <a:xfrm>
            <a:off x="440993" y="6410415"/>
            <a:ext cx="7878871" cy="432823"/>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600">
                <a:solidFill>
                  <a:srgbClr val="414141"/>
                </a:solidFill>
                <a:latin typeface="Arial" panose="020B0604020202020204" pitchFamily="34" charset="0"/>
                <a:cs typeface="Arial" panose="020B0604020202020204" pitchFamily="34" charset="0"/>
              </a:rPr>
              <a:t>* </a:t>
            </a:r>
            <a:r>
              <a:rPr lang="fr-CA" sz="600">
                <a:solidFill>
                  <a:srgbClr val="414141"/>
                </a:solidFill>
                <a:latin typeface="Arial" panose="020B0604020202020204" pitchFamily="34" charset="0"/>
                <a:cs typeface="Arial" panose="020B0604020202020204" pitchFamily="34" charset="0"/>
              </a:rPr>
              <a:t>P. ex., provoquée par des facteurs de risque majeurs (une chirurgie, une hospitalisation ou une césarienne, le tout à l’intérieur d’un délai de 3 mois) ou mineurs mais importants (une grossesse; la prise d</a:t>
            </a:r>
            <a:r>
              <a:rPr lang="fr-CA" sz="600">
                <a:solidFill>
                  <a:schemeClr val="tx1"/>
                </a:solidFill>
                <a:latin typeface="Arial" panose="020B0604020202020204" pitchFamily="34" charset="0"/>
                <a:cs typeface="Arial" panose="020B0604020202020204" pitchFamily="34" charset="0"/>
              </a:rPr>
              <a:t>’œstrogène</a:t>
            </a:r>
            <a:r>
              <a:rPr lang="fr-CA" sz="600">
                <a:solidFill>
                  <a:srgbClr val="414141"/>
                </a:solidFill>
                <a:latin typeface="Arial" panose="020B0604020202020204" pitchFamily="34" charset="0"/>
                <a:cs typeface="Arial" panose="020B0604020202020204" pitchFamily="34" charset="0"/>
              </a:rPr>
              <a:t>) </a:t>
            </a:r>
          </a:p>
          <a:p>
            <a:r>
              <a:rPr lang="fr-CA" sz="600">
                <a:solidFill>
                  <a:srgbClr val="414141"/>
                </a:solidFill>
                <a:latin typeface="Arial" panose="020B0604020202020204" pitchFamily="34" charset="0"/>
                <a:cs typeface="Arial" panose="020B0604020202020204" pitchFamily="34" charset="0"/>
              </a:rPr>
              <a:t>** Sans facteur de risque ou facteurs de risque mineurs d’hémorragie; un traitement prolongé est proposé s’il y a un risque modéré d’hémorragie, et un traitement de 3 mois est proposé en cas de risque élevé d’hémorragie.</a:t>
            </a:r>
          </a:p>
          <a:p>
            <a:r>
              <a:rPr lang="fr-CA" sz="600">
                <a:solidFill>
                  <a:srgbClr val="414141"/>
                </a:solidFill>
                <a:latin typeface="Arial" panose="020B0604020202020204" pitchFamily="34" charset="0"/>
                <a:cs typeface="Arial" panose="020B0604020202020204" pitchFamily="34" charset="0"/>
              </a:rPr>
              <a:t>EP = embolie pulmonaire; TEV = </a:t>
            </a:r>
            <a:r>
              <a:rPr lang="fr-CA" sz="600" err="1">
                <a:solidFill>
                  <a:srgbClr val="414141"/>
                </a:solidFill>
                <a:latin typeface="Arial" panose="020B0604020202020204" pitchFamily="34" charset="0"/>
                <a:cs typeface="Arial" panose="020B0604020202020204" pitchFamily="34" charset="0"/>
              </a:rPr>
              <a:t>thromboembolie</a:t>
            </a:r>
            <a:r>
              <a:rPr lang="fr-CA" sz="600">
                <a:solidFill>
                  <a:srgbClr val="414141"/>
                </a:solidFill>
                <a:latin typeface="Arial" panose="020B0604020202020204" pitchFamily="34" charset="0"/>
                <a:cs typeface="Arial" panose="020B0604020202020204" pitchFamily="34" charset="0"/>
              </a:rPr>
              <a:t> veineuse; TVP = thrombose veineuse profonde </a:t>
            </a:r>
          </a:p>
          <a:p>
            <a:r>
              <a:rPr lang="fr-CA" sz="600">
                <a:solidFill>
                  <a:srgbClr val="414141"/>
                </a:solidFill>
                <a:latin typeface="Arial" panose="020B0604020202020204" pitchFamily="34" charset="0"/>
                <a:cs typeface="Arial" panose="020B0604020202020204" pitchFamily="34" charset="0"/>
              </a:rPr>
              <a:t>D’après : </a:t>
            </a:r>
            <a:r>
              <a:rPr lang="fr-CA" sz="600" err="1">
                <a:solidFill>
                  <a:srgbClr val="414141"/>
                </a:solidFill>
                <a:latin typeface="Arial" panose="020B0604020202020204" pitchFamily="34" charset="0"/>
                <a:cs typeface="Arial" panose="020B0604020202020204" pitchFamily="34" charset="0"/>
              </a:rPr>
              <a:t>Thrombosis</a:t>
            </a:r>
            <a:r>
              <a:rPr lang="fr-CA" sz="600">
                <a:solidFill>
                  <a:srgbClr val="414141"/>
                </a:solidFill>
                <a:latin typeface="Arial" panose="020B0604020202020204" pitchFamily="34" charset="0"/>
                <a:cs typeface="Arial" panose="020B0604020202020204" pitchFamily="34" charset="0"/>
              </a:rPr>
              <a:t> Canada. </a:t>
            </a:r>
            <a:r>
              <a:rPr lang="fr-CA" sz="600" i="1">
                <a:solidFill>
                  <a:srgbClr val="414141"/>
                </a:solidFill>
                <a:latin typeface="Arial" panose="020B0604020202020204" pitchFamily="34" charset="0"/>
                <a:cs typeface="Arial" panose="020B0604020202020204" pitchFamily="34" charset="0"/>
              </a:rPr>
              <a:t>Duration of Anticoagulant </a:t>
            </a:r>
            <a:r>
              <a:rPr lang="fr-CA" sz="600" i="1" err="1">
                <a:solidFill>
                  <a:srgbClr val="414141"/>
                </a:solidFill>
                <a:latin typeface="Arial" panose="020B0604020202020204" pitchFamily="34" charset="0"/>
                <a:cs typeface="Arial" panose="020B0604020202020204" pitchFamily="34" charset="0"/>
              </a:rPr>
              <a:t>Therapy</a:t>
            </a:r>
            <a:r>
              <a:rPr lang="fr-CA" sz="600" i="1">
                <a:solidFill>
                  <a:srgbClr val="414141"/>
                </a:solidFill>
                <a:latin typeface="Arial" panose="020B0604020202020204" pitchFamily="34" charset="0"/>
                <a:cs typeface="Arial" panose="020B0604020202020204" pitchFamily="34" charset="0"/>
              </a:rPr>
              <a:t> for </a:t>
            </a:r>
            <a:r>
              <a:rPr lang="fr-CA" sz="600" i="1" err="1">
                <a:solidFill>
                  <a:srgbClr val="414141"/>
                </a:solidFill>
                <a:latin typeface="Arial" panose="020B0604020202020204" pitchFamily="34" charset="0"/>
                <a:cs typeface="Arial" panose="020B0604020202020204" pitchFamily="34" charset="0"/>
              </a:rPr>
              <a:t>Venous</a:t>
            </a:r>
            <a:r>
              <a:rPr lang="fr-CA" sz="600" i="1">
                <a:solidFill>
                  <a:srgbClr val="414141"/>
                </a:solidFill>
                <a:latin typeface="Arial" panose="020B0604020202020204" pitchFamily="34" charset="0"/>
                <a:cs typeface="Arial" panose="020B0604020202020204" pitchFamily="34" charset="0"/>
              </a:rPr>
              <a:t> </a:t>
            </a:r>
            <a:r>
              <a:rPr lang="fr-CA" sz="600" i="1" err="1">
                <a:solidFill>
                  <a:srgbClr val="414141"/>
                </a:solidFill>
                <a:latin typeface="Arial" panose="020B0604020202020204" pitchFamily="34" charset="0"/>
                <a:cs typeface="Arial" panose="020B0604020202020204" pitchFamily="34" charset="0"/>
              </a:rPr>
              <a:t>Thromboembolism</a:t>
            </a:r>
            <a:r>
              <a:rPr lang="fr-CA" sz="600">
                <a:solidFill>
                  <a:srgbClr val="414141"/>
                </a:solidFill>
                <a:latin typeface="Arial" panose="020B0604020202020204" pitchFamily="34" charset="0"/>
                <a:cs typeface="Arial" panose="020B0604020202020204" pitchFamily="34" charset="0"/>
              </a:rPr>
              <a:t>. Accessible au : http://thrombosiscanada.ca/?page_id=18#. </a:t>
            </a:r>
          </a:p>
        </p:txBody>
      </p:sp>
      <p:sp>
        <p:nvSpPr>
          <p:cNvPr id="7" name="Rectangle 6">
            <a:extLst>
              <a:ext uri="{FF2B5EF4-FFF2-40B4-BE49-F238E27FC236}">
                <a16:creationId xmlns:a16="http://schemas.microsoft.com/office/drawing/2014/main" id="{28D24B0B-8088-B349-9021-E8AB77823E97}"/>
              </a:ext>
            </a:extLst>
          </p:cNvPr>
          <p:cNvSpPr/>
          <p:nvPr/>
        </p:nvSpPr>
        <p:spPr>
          <a:xfrm>
            <a:off x="249051" y="404664"/>
            <a:ext cx="8676455" cy="770415"/>
          </a:xfrm>
          <a:prstGeom prst="rect">
            <a:avLst/>
          </a:prstGeom>
          <a:solidFill>
            <a:srgbClr val="1B719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fr-CA" sz="3200" b="1">
                <a:solidFill>
                  <a:schemeClr val="bg1"/>
                </a:solidFill>
                <a:latin typeface="Arial" panose="020B0604020202020204" pitchFamily="34" charset="0"/>
                <a:cs typeface="Arial" panose="020B0604020202020204" pitchFamily="34" charset="0"/>
              </a:rPr>
              <a:t>   TEV: durée traitement avec anticoagulants </a:t>
            </a:r>
            <a:endParaRPr lang="fr-CA" sz="3200">
              <a:solidFill>
                <a:schemeClr val="bg1"/>
              </a:solidFill>
            </a:endParaRPr>
          </a:p>
        </p:txBody>
      </p:sp>
    </p:spTree>
    <p:extLst>
      <p:ext uri="{BB962C8B-B14F-4D97-AF65-F5344CB8AC3E}">
        <p14:creationId xmlns:p14="http://schemas.microsoft.com/office/powerpoint/2010/main" val="10867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251520" y="2780928"/>
            <a:ext cx="8526693"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Jusqu’ou aller pour </a:t>
            </a:r>
          </a:p>
          <a:p>
            <a:pPr>
              <a:defRPr/>
            </a:pPr>
            <a:r>
              <a:rPr lang="fr-CA" sz="5400" kern="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recherche de Néoplasie?</a:t>
            </a:r>
          </a:p>
        </p:txBody>
      </p:sp>
      <p:sp>
        <p:nvSpPr>
          <p:cNvPr id="3" name="ZoneTexte 2">
            <a:extLst>
              <a:ext uri="{FF2B5EF4-FFF2-40B4-BE49-F238E27FC236}">
                <a16:creationId xmlns:a16="http://schemas.microsoft.com/office/drawing/2014/main" id="{5328C3EF-3C0D-A04D-9EDA-A0A9215EC6F7}"/>
              </a:ext>
            </a:extLst>
          </p:cNvPr>
          <p:cNvSpPr txBox="1"/>
          <p:nvPr/>
        </p:nvSpPr>
        <p:spPr>
          <a:xfrm>
            <a:off x="242640" y="1196752"/>
            <a:ext cx="8874737" cy="1508105"/>
          </a:xfrm>
          <a:prstGeom prst="rect">
            <a:avLst/>
          </a:prstGeom>
          <a:noFill/>
        </p:spPr>
        <p:txBody>
          <a:bodyPr wrap="none" rtlCol="0">
            <a:spAutoFit/>
          </a:bodyPr>
          <a:lstStyle/>
          <a:p>
            <a:r>
              <a:rPr lang="fr-CA" sz="36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cas types</a:t>
            </a:r>
          </a:p>
          <a:p>
            <a:endPar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 2: Mr CR</a:t>
            </a:r>
            <a:endParaRPr lang="fr-FR" sz="28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B42DB-F104-EA49-A371-A9C4C8A9994B}"/>
              </a:ext>
            </a:extLst>
          </p:cNvPr>
          <p:cNvSpPr/>
          <p:nvPr/>
        </p:nvSpPr>
        <p:spPr>
          <a:xfrm>
            <a:off x="179512" y="1268760"/>
            <a:ext cx="8964488" cy="5693866"/>
          </a:xfrm>
          <a:prstGeom prst="rect">
            <a:avLst/>
          </a:prstGeom>
        </p:spPr>
        <p:txBody>
          <a:bodyPr wrap="square">
            <a:spAutoFit/>
          </a:bodyPr>
          <a:lstStyle/>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Examen :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TA; 128/76     RC: 72 régulier       RR: 16</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Auscultation pulmonaire: N cardiaque: N</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Membre inférieur gauche:</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Sensibilité au toucher mollet</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Circonférence: 3.5 cm gauche &gt; droit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r>
              <a:rPr lang="fr-CA" sz="1400" dirty="0">
                <a:latin typeface="Arial" panose="020B0604020202020204" pitchFamily="34" charset="0"/>
                <a:ea typeface="Calibri" panose="020F0502020204030204" pitchFamily="34" charset="0"/>
                <a:cs typeface="Arial" panose="020B0604020202020204" pitchFamily="34" charset="0"/>
              </a:rPr>
              <a:t>(À 10 cm sous PT) </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Pas de rougeur MIG ni varices</a:t>
            </a:r>
          </a:p>
          <a:p>
            <a:pPr marL="457200">
              <a:spcAft>
                <a:spcPts val="0"/>
              </a:spcAft>
            </a:pPr>
            <a:endParaRPr lang="fr-CA" sz="280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fr-CA" sz="2800" b="1" dirty="0">
                <a:latin typeface="Arial" panose="020B0604020202020204" pitchFamily="34" charset="0"/>
                <a:ea typeface="Calibri" panose="020F0502020204030204" pitchFamily="34" charset="0"/>
                <a:cs typeface="Arial" panose="020B0604020202020204" pitchFamily="34" charset="0"/>
              </a:rPr>
              <a:t>         Opinion:                         Conduite:</a:t>
            </a:r>
          </a:p>
          <a:p>
            <a:pPr marL="457200">
              <a:spcAft>
                <a:spcPts val="0"/>
              </a:spcAft>
            </a:pPr>
            <a:r>
              <a:rPr lang="fr-CA" sz="2800" dirty="0">
                <a:latin typeface="Arial" panose="020B0604020202020204" pitchFamily="34" charset="0"/>
                <a:ea typeface="Calibri" panose="020F0502020204030204" pitchFamily="34" charset="0"/>
                <a:cs typeface="Arial" panose="020B0604020202020204" pitchFamily="34" charset="0"/>
              </a:rPr>
              <a:t>    </a:t>
            </a:r>
            <a:endParaRPr lang="fr-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75B2847-8FA4-DF43-AF61-3787FA2EC558}"/>
              </a:ext>
            </a:extLst>
          </p:cNvPr>
          <p:cNvSpPr txBox="1"/>
          <p:nvPr/>
        </p:nvSpPr>
        <p:spPr>
          <a:xfrm>
            <a:off x="683568" y="548680"/>
            <a:ext cx="7415235" cy="523220"/>
          </a:xfrm>
          <a:prstGeom prst="rect">
            <a:avLst/>
          </a:prstGeom>
          <a:noFill/>
        </p:spPr>
        <p:txBody>
          <a:bodyPr wrap="none" rtlCol="0">
            <a:spAutoFit/>
          </a:bodyPr>
          <a:lstStyle/>
          <a:p>
            <a:r>
              <a:rPr lang="fr-CA" sz="28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2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endParaRPr lang="fr-FR" sz="2800" dirty="0"/>
          </a:p>
        </p:txBody>
      </p:sp>
    </p:spTree>
    <p:extLst>
      <p:ext uri="{BB962C8B-B14F-4D97-AF65-F5344CB8AC3E}">
        <p14:creationId xmlns:p14="http://schemas.microsoft.com/office/powerpoint/2010/main" val="4669301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re 2"/>
          <p:cNvSpPr>
            <a:spLocks noGrp="1"/>
          </p:cNvSpPr>
          <p:nvPr>
            <p:ph type="title"/>
          </p:nvPr>
        </p:nvSpPr>
        <p:spPr>
          <a:xfrm>
            <a:off x="611560" y="764704"/>
            <a:ext cx="8064500" cy="630238"/>
          </a:xfrm>
          <a:extLst>
            <a:ext uri="{909E8E84-426E-40dd-AFC4-6F175D3DCCD1}"/>
            <a:ext uri="{91240B29-F687-4f45-9708-019B960494DF}"/>
          </a:extLst>
        </p:spPr>
        <p:txBody>
          <a:bodyPr/>
          <a:lstStyle/>
          <a:p>
            <a:pPr>
              <a:defRPr/>
            </a:pPr>
            <a:r>
              <a:rPr lang="fr-CA" sz="40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p>
        </p:txBody>
      </p:sp>
      <p:sp>
        <p:nvSpPr>
          <p:cNvPr id="216066" name="ZoneTexte 1"/>
          <p:cNvSpPr txBox="1">
            <a:spLocks noChangeArrowheads="1"/>
          </p:cNvSpPr>
          <p:nvPr/>
        </p:nvSpPr>
        <p:spPr bwMode="auto">
          <a:xfrm>
            <a:off x="-36512" y="1919093"/>
            <a:ext cx="888256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800" dirty="0">
                <a:solidFill>
                  <a:schemeClr val="tx1"/>
                </a:solidFill>
              </a:rPr>
              <a:t>    Risque TEV augmente de: </a:t>
            </a:r>
          </a:p>
          <a:p>
            <a:pPr eaLnBrk="1" hangingPunct="1">
              <a:lnSpc>
                <a:spcPct val="100000"/>
              </a:lnSpc>
              <a:spcBef>
                <a:spcPct val="0"/>
              </a:spcBef>
              <a:buClrTx/>
              <a:buFontTx/>
              <a:buNone/>
            </a:pPr>
            <a:endParaRPr lang="fr-CA" altLang="fr-FR" sz="2800" b="1" dirty="0">
              <a:solidFill>
                <a:schemeClr val="tx1"/>
              </a:solidFill>
            </a:endParaRPr>
          </a:p>
          <a:p>
            <a:pPr eaLnBrk="1" hangingPunct="1">
              <a:lnSpc>
                <a:spcPct val="100000"/>
              </a:lnSpc>
              <a:spcBef>
                <a:spcPct val="0"/>
              </a:spcBef>
              <a:buClrTx/>
              <a:buFontTx/>
              <a:buNone/>
            </a:pPr>
            <a:r>
              <a:rPr lang="fr-CA" altLang="fr-FR" sz="2800" b="1" dirty="0">
                <a:solidFill>
                  <a:schemeClr val="tx1"/>
                </a:solidFill>
              </a:rPr>
              <a:t>		</a:t>
            </a:r>
            <a:r>
              <a:rPr lang="fr-CA" altLang="fr-FR" sz="4800" b="1" dirty="0">
                <a:solidFill>
                  <a:schemeClr val="tx1"/>
                </a:solidFill>
              </a:rPr>
              <a:t>4x</a:t>
            </a:r>
            <a:r>
              <a:rPr lang="fr-CA" altLang="fr-FR" sz="2800" b="1" dirty="0">
                <a:solidFill>
                  <a:schemeClr val="tx1"/>
                </a:solidFill>
              </a:rPr>
              <a:t> </a:t>
            </a:r>
            <a:r>
              <a:rPr lang="fr-CA" altLang="fr-FR" sz="2800" dirty="0">
                <a:solidFill>
                  <a:schemeClr val="tx1"/>
                </a:solidFill>
              </a:rPr>
              <a:t>avec présence néoplasie</a:t>
            </a:r>
          </a:p>
          <a:p>
            <a:pPr eaLnBrk="1" hangingPunct="1">
              <a:lnSpc>
                <a:spcPct val="100000"/>
              </a:lnSpc>
              <a:spcBef>
                <a:spcPct val="0"/>
              </a:spcBef>
              <a:buClrTx/>
              <a:buFontTx/>
              <a:buNone/>
            </a:pPr>
            <a:endParaRPr lang="fr-CA" altLang="fr-FR" sz="2800" dirty="0">
              <a:solidFill>
                <a:schemeClr val="tx1"/>
              </a:solidFill>
            </a:endParaRPr>
          </a:p>
          <a:p>
            <a:pPr eaLnBrk="1" hangingPunct="1">
              <a:lnSpc>
                <a:spcPct val="100000"/>
              </a:lnSpc>
              <a:spcBef>
                <a:spcPct val="0"/>
              </a:spcBef>
              <a:buClrTx/>
              <a:buFontTx/>
              <a:buNone/>
            </a:pPr>
            <a:r>
              <a:rPr lang="fr-CA" altLang="fr-FR" sz="2800" dirty="0">
                <a:solidFill>
                  <a:schemeClr val="tx1"/>
                </a:solidFill>
              </a:rPr>
              <a:t>		</a:t>
            </a:r>
            <a:r>
              <a:rPr lang="fr-CA" altLang="fr-FR" sz="4400" b="1" dirty="0">
                <a:solidFill>
                  <a:schemeClr val="tx1"/>
                </a:solidFill>
              </a:rPr>
              <a:t>6x</a:t>
            </a:r>
            <a:r>
              <a:rPr lang="fr-CA" altLang="fr-FR" sz="2800" dirty="0">
                <a:solidFill>
                  <a:schemeClr val="tx1"/>
                </a:solidFill>
              </a:rPr>
              <a:t> avec chimiothérapie</a:t>
            </a:r>
          </a:p>
          <a:p>
            <a:pPr eaLnBrk="1" hangingPunct="1">
              <a:lnSpc>
                <a:spcPct val="100000"/>
              </a:lnSpc>
              <a:spcBef>
                <a:spcPct val="0"/>
              </a:spcBef>
              <a:buClrTx/>
              <a:buFontTx/>
              <a:buNone/>
            </a:pPr>
            <a:endParaRPr lang="fr-CA" altLang="fr-FR" sz="2800" dirty="0">
              <a:solidFill>
                <a:schemeClr val="tx1"/>
              </a:solidFill>
            </a:endParaRPr>
          </a:p>
          <a:p>
            <a:pPr eaLnBrk="1" hangingPunct="1">
              <a:lnSpc>
                <a:spcPct val="100000"/>
              </a:lnSpc>
              <a:spcBef>
                <a:spcPct val="0"/>
              </a:spcBef>
              <a:buClrTx/>
              <a:buFontTx/>
              <a:buNone/>
            </a:pPr>
            <a:r>
              <a:rPr lang="fr-CA" altLang="fr-FR" sz="2800" dirty="0">
                <a:solidFill>
                  <a:schemeClr val="tx1"/>
                </a:solidFill>
              </a:rPr>
              <a:t>		</a:t>
            </a:r>
            <a:r>
              <a:rPr lang="fr-CA" altLang="fr-FR" sz="4400" b="1" dirty="0">
                <a:solidFill>
                  <a:schemeClr val="tx1"/>
                </a:solidFill>
              </a:rPr>
              <a:t>90x</a:t>
            </a:r>
            <a:r>
              <a:rPr lang="fr-CA" altLang="fr-FR" sz="2800" dirty="0">
                <a:solidFill>
                  <a:schemeClr val="tx1"/>
                </a:solidFill>
              </a:rPr>
              <a:t>  post chirurgie de néo  &lt; 6 semaines</a:t>
            </a:r>
          </a:p>
          <a:p>
            <a:pPr eaLnBrk="1" hangingPunct="1">
              <a:lnSpc>
                <a:spcPct val="100000"/>
              </a:lnSpc>
              <a:spcBef>
                <a:spcPct val="0"/>
              </a:spcBef>
              <a:buClrTx/>
              <a:buFontTx/>
              <a:buNone/>
            </a:pPr>
            <a:endParaRPr lang="fr-CA" altLang="fr-FR" sz="1800" dirty="0">
              <a:solidFill>
                <a:schemeClr val="tx1"/>
              </a:solidFill>
            </a:endParaRPr>
          </a:p>
          <a:p>
            <a:pPr eaLnBrk="1" hangingPunct="1">
              <a:lnSpc>
                <a:spcPct val="100000"/>
              </a:lnSpc>
              <a:spcBef>
                <a:spcPct val="0"/>
              </a:spcBef>
              <a:buClrTx/>
              <a:buFontTx/>
              <a:buNone/>
            </a:pPr>
            <a:endParaRPr lang="fr-CA" altLang="fr-FR" sz="1800" dirty="0">
              <a:solidFill>
                <a:schemeClr val="tx1"/>
              </a:solidFill>
            </a:endParaRPr>
          </a:p>
        </p:txBody>
      </p:sp>
      <p:sp>
        <p:nvSpPr>
          <p:cNvPr id="4" name="Titre 11">
            <a:extLst>
              <a:ext uri="{FF2B5EF4-FFF2-40B4-BE49-F238E27FC236}">
                <a16:creationId xmlns:a16="http://schemas.microsoft.com/office/drawing/2014/main" id="{E131FF0A-9CA2-8E4D-AAB2-92F382086623}"/>
              </a:ext>
            </a:extLst>
          </p:cNvPr>
          <p:cNvSpPr txBox="1">
            <a:spLocks/>
          </p:cNvSpPr>
          <p:nvPr/>
        </p:nvSpPr>
        <p:spPr bwMode="auto">
          <a:xfrm>
            <a:off x="949854" y="151990"/>
            <a:ext cx="7244291"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Néoplasie</a:t>
            </a:r>
          </a:p>
        </p:txBody>
      </p:sp>
    </p:spTree>
    <p:extLst>
      <p:ext uri="{BB962C8B-B14F-4D97-AF65-F5344CB8AC3E}">
        <p14:creationId xmlns:p14="http://schemas.microsoft.com/office/powerpoint/2010/main" val="374673708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Image 7" descr="Capture d’écran 2015-08-27 à 18.01.4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708920"/>
            <a:ext cx="5688632" cy="86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Image 8" descr="Capture d’écran 2015-08-27 à 18.02.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4473" y="3102374"/>
            <a:ext cx="1663245" cy="21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descr="Capture d’écran 2015-08-27 à 18.23.19.png">
            <a:extLst>
              <a:ext uri="{FF2B5EF4-FFF2-40B4-BE49-F238E27FC236}">
                <a16:creationId xmlns:a16="http://schemas.microsoft.com/office/drawing/2014/main" id="{242782EA-A2CA-DD4A-8875-FE17B21962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34394"/>
            <a:ext cx="9163759" cy="20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6">
            <a:extLst>
              <a:ext uri="{FF2B5EF4-FFF2-40B4-BE49-F238E27FC236}">
                <a16:creationId xmlns:a16="http://schemas.microsoft.com/office/drawing/2014/main" id="{553EDB7B-BF33-0B4C-A210-12A23DB73D81}"/>
              </a:ext>
            </a:extLst>
          </p:cNvPr>
          <p:cNvCxnSpPr>
            <a:cxnSpLocks noChangeShapeType="1"/>
          </p:cNvCxnSpPr>
          <p:nvPr/>
        </p:nvCxnSpPr>
        <p:spPr bwMode="auto">
          <a:xfrm>
            <a:off x="3635896" y="5373216"/>
            <a:ext cx="4752528" cy="0"/>
          </a:xfrm>
          <a:prstGeom prst="line">
            <a:avLst/>
          </a:prstGeom>
          <a:noFill/>
          <a:ln w="76200" cap="rnd">
            <a:solidFill>
              <a:srgbClr val="800000"/>
            </a:solidFill>
            <a:round/>
            <a:headEnd/>
            <a:tailEn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767948AC-666B-0A48-A885-3472DBCCA02D}"/>
              </a:ext>
            </a:extLst>
          </p:cNvPr>
          <p:cNvSpPr/>
          <p:nvPr/>
        </p:nvSpPr>
        <p:spPr>
          <a:xfrm>
            <a:off x="3640412" y="3672728"/>
            <a:ext cx="1795684" cy="461665"/>
          </a:xfrm>
          <a:prstGeom prst="rect">
            <a:avLst/>
          </a:prstGeom>
        </p:spPr>
        <p:txBody>
          <a:bodyPr wrap="none">
            <a:spAutoFit/>
          </a:bodyPr>
          <a:lstStyle/>
          <a:p>
            <a:r>
              <a:rPr lang="en-CA" altLang="fr-FR" sz="2400" dirty="0"/>
              <a:t>Conclusion:</a:t>
            </a:r>
            <a:endParaRPr lang="fr-CA" sz="2400" dirty="0"/>
          </a:p>
        </p:txBody>
      </p:sp>
      <p:sp>
        <p:nvSpPr>
          <p:cNvPr id="4" name="ZoneTexte 3">
            <a:extLst>
              <a:ext uri="{FF2B5EF4-FFF2-40B4-BE49-F238E27FC236}">
                <a16:creationId xmlns:a16="http://schemas.microsoft.com/office/drawing/2014/main" id="{A3BAD3F5-7D13-EC4D-9398-0242F957D50A}"/>
              </a:ext>
            </a:extLst>
          </p:cNvPr>
          <p:cNvSpPr txBox="1"/>
          <p:nvPr/>
        </p:nvSpPr>
        <p:spPr>
          <a:xfrm>
            <a:off x="292303" y="1916832"/>
            <a:ext cx="8456161" cy="646331"/>
          </a:xfrm>
          <a:prstGeom prst="rect">
            <a:avLst/>
          </a:prstGeom>
          <a:noFill/>
        </p:spPr>
        <p:txBody>
          <a:bodyPr wrap="none" rtlCol="0">
            <a:spAutoFit/>
          </a:bodyPr>
          <a:lstStyle/>
          <a:p>
            <a:r>
              <a:rPr lang="fr-CA" sz="3600" b="1" dirty="0"/>
              <a:t>TPP: 3.9%  développent cancer &lt; 1 an</a:t>
            </a:r>
          </a:p>
        </p:txBody>
      </p:sp>
      <p:sp>
        <p:nvSpPr>
          <p:cNvPr id="10" name="Titre 11">
            <a:extLst>
              <a:ext uri="{FF2B5EF4-FFF2-40B4-BE49-F238E27FC236}">
                <a16:creationId xmlns:a16="http://schemas.microsoft.com/office/drawing/2014/main" id="{6016F7EF-4656-0045-B0D8-539C1E773BA3}"/>
              </a:ext>
            </a:extLst>
          </p:cNvPr>
          <p:cNvSpPr txBox="1">
            <a:spLocks/>
          </p:cNvSpPr>
          <p:nvPr/>
        </p:nvSpPr>
        <p:spPr bwMode="auto">
          <a:xfrm>
            <a:off x="640077" y="-20243"/>
            <a:ext cx="7244291"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Néoplasie</a:t>
            </a:r>
          </a:p>
        </p:txBody>
      </p:sp>
      <p:pic>
        <p:nvPicPr>
          <p:cNvPr id="14" name="Image 10" descr="Capture d’écran 2015-08-27 à 18.12.32.png">
            <a:extLst>
              <a:ext uri="{FF2B5EF4-FFF2-40B4-BE49-F238E27FC236}">
                <a16:creationId xmlns:a16="http://schemas.microsoft.com/office/drawing/2014/main" id="{897DA72C-7410-A04B-AD82-AB1B623BE4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6873" y="6309324"/>
            <a:ext cx="3961391" cy="5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13258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ZoneTexte 1"/>
          <p:cNvSpPr txBox="1">
            <a:spLocks noChangeArrowheads="1"/>
          </p:cNvSpPr>
          <p:nvPr/>
        </p:nvSpPr>
        <p:spPr bwMode="auto">
          <a:xfrm>
            <a:off x="0" y="1356439"/>
            <a:ext cx="9408345"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800" dirty="0">
                <a:solidFill>
                  <a:schemeClr val="tx1"/>
                </a:solidFill>
              </a:rPr>
              <a:t>  </a:t>
            </a:r>
            <a:r>
              <a:rPr lang="fr-CA" altLang="fr-FR" sz="3600" b="1" dirty="0">
                <a:solidFill>
                  <a:schemeClr val="tx1"/>
                </a:solidFill>
              </a:rPr>
              <a:t>EP: 10% développent cancer 5 - 10 ans</a:t>
            </a:r>
            <a:r>
              <a:rPr lang="fr-CA" altLang="fr-FR" sz="2800" dirty="0">
                <a:solidFill>
                  <a:schemeClr val="tx1"/>
                </a:solidFill>
              </a:rPr>
              <a:t>  </a:t>
            </a:r>
          </a:p>
          <a:p>
            <a:pPr eaLnBrk="1" hangingPunct="1">
              <a:lnSpc>
                <a:spcPct val="100000"/>
              </a:lnSpc>
              <a:spcBef>
                <a:spcPct val="0"/>
              </a:spcBef>
              <a:buClrTx/>
              <a:buFontTx/>
              <a:buNone/>
            </a:pPr>
            <a:endParaRPr lang="fr-CA" altLang="fr-FR" sz="2000" b="1" dirty="0">
              <a:solidFill>
                <a:schemeClr val="tx1"/>
              </a:solidFill>
            </a:endParaRPr>
          </a:p>
          <a:p>
            <a:pPr eaLnBrk="1" hangingPunct="1">
              <a:lnSpc>
                <a:spcPct val="100000"/>
              </a:lnSpc>
              <a:spcBef>
                <a:spcPct val="0"/>
              </a:spcBef>
              <a:buClrTx/>
              <a:buFontTx/>
              <a:buNone/>
            </a:pPr>
            <a:endParaRPr lang="fr-CA" altLang="fr-FR" sz="2000" dirty="0">
              <a:solidFill>
                <a:schemeClr val="tx1"/>
              </a:solidFill>
            </a:endParaRPr>
          </a:p>
          <a:p>
            <a:pPr eaLnBrk="1" hangingPunct="1">
              <a:lnSpc>
                <a:spcPct val="100000"/>
              </a:lnSpc>
              <a:spcBef>
                <a:spcPct val="0"/>
              </a:spcBef>
              <a:buClrTx/>
              <a:buFontTx/>
              <a:buNone/>
            </a:pPr>
            <a:endParaRPr lang="fr-CA" altLang="fr-FR" sz="2800" b="1" dirty="0">
              <a:solidFill>
                <a:schemeClr val="tx1"/>
              </a:solidFill>
            </a:endParaRPr>
          </a:p>
          <a:p>
            <a:pPr eaLnBrk="1" hangingPunct="1">
              <a:lnSpc>
                <a:spcPct val="100000"/>
              </a:lnSpc>
              <a:spcBef>
                <a:spcPct val="0"/>
              </a:spcBef>
              <a:buClrTx/>
              <a:buFontTx/>
              <a:buNone/>
            </a:pPr>
            <a:r>
              <a:rPr lang="fr-CA" altLang="fr-FR" sz="2800" b="1" dirty="0">
                <a:solidFill>
                  <a:schemeClr val="tx1"/>
                </a:solidFill>
              </a:rPr>
              <a:t>Aucun bénéfice sur survie 5 ans </a:t>
            </a:r>
            <a:r>
              <a:rPr lang="fr-CA" altLang="fr-FR" sz="2800" dirty="0">
                <a:solidFill>
                  <a:schemeClr val="tx1"/>
                </a:solidFill>
              </a:rPr>
              <a:t>pour screening </a:t>
            </a:r>
          </a:p>
          <a:p>
            <a:pPr eaLnBrk="1" hangingPunct="1">
              <a:lnSpc>
                <a:spcPct val="100000"/>
              </a:lnSpc>
              <a:spcBef>
                <a:spcPct val="0"/>
              </a:spcBef>
              <a:buClrTx/>
              <a:buFontTx/>
              <a:buNone/>
            </a:pPr>
            <a:r>
              <a:rPr lang="fr-CA" altLang="fr-FR" sz="2800" dirty="0">
                <a:solidFill>
                  <a:schemeClr val="tx1"/>
                </a:solidFill>
              </a:rPr>
              <a:t>extensif de néoplasie comparé à évaluation clinique de </a:t>
            </a:r>
          </a:p>
          <a:p>
            <a:pPr eaLnBrk="1" hangingPunct="1">
              <a:lnSpc>
                <a:spcPct val="100000"/>
              </a:lnSpc>
              <a:spcBef>
                <a:spcPct val="0"/>
              </a:spcBef>
              <a:buClrTx/>
              <a:buFontTx/>
              <a:buNone/>
            </a:pPr>
            <a:r>
              <a:rPr lang="fr-CA" altLang="fr-FR" sz="2800" dirty="0">
                <a:solidFill>
                  <a:schemeClr val="tx1"/>
                </a:solidFill>
              </a:rPr>
              <a:t>base</a:t>
            </a:r>
            <a:r>
              <a:rPr lang="fr-CA" altLang="fr-FR" sz="2000" dirty="0">
                <a:solidFill>
                  <a:schemeClr val="tx1"/>
                </a:solidFill>
              </a:rPr>
              <a:t>.(460) </a:t>
            </a:r>
          </a:p>
          <a:p>
            <a:pPr eaLnBrk="1" hangingPunct="1">
              <a:lnSpc>
                <a:spcPct val="100000"/>
              </a:lnSpc>
              <a:spcBef>
                <a:spcPct val="0"/>
              </a:spcBef>
              <a:buClrTx/>
              <a:buFontTx/>
              <a:buNone/>
            </a:pPr>
            <a:endParaRPr lang="fr-CA" altLang="fr-FR" sz="2000" dirty="0">
              <a:solidFill>
                <a:schemeClr val="tx1"/>
              </a:solidFill>
            </a:endParaRPr>
          </a:p>
          <a:p>
            <a:pPr eaLnBrk="1" hangingPunct="1">
              <a:lnSpc>
                <a:spcPct val="100000"/>
              </a:lnSpc>
              <a:spcBef>
                <a:spcPct val="0"/>
              </a:spcBef>
              <a:buClrTx/>
              <a:buFontTx/>
              <a:buNone/>
            </a:pPr>
            <a:r>
              <a:rPr lang="fr-CA" altLang="fr-FR" sz="2800" dirty="0">
                <a:solidFill>
                  <a:schemeClr val="tx1"/>
                </a:solidFill>
              </a:rPr>
              <a:t>La recherche de néoplasie occulte lors de TEV, peut se</a:t>
            </a:r>
          </a:p>
          <a:p>
            <a:pPr eaLnBrk="1" hangingPunct="1">
              <a:lnSpc>
                <a:spcPct val="100000"/>
              </a:lnSpc>
              <a:spcBef>
                <a:spcPct val="0"/>
              </a:spcBef>
              <a:buClrTx/>
              <a:buFontTx/>
              <a:buNone/>
            </a:pPr>
            <a:r>
              <a:rPr lang="fr-CA" altLang="fr-FR" sz="2800" b="1" dirty="0">
                <a:solidFill>
                  <a:schemeClr val="tx1"/>
                </a:solidFill>
              </a:rPr>
              <a:t>limiter</a:t>
            </a:r>
            <a:r>
              <a:rPr lang="fr-CA" altLang="fr-FR" sz="2800" dirty="0">
                <a:solidFill>
                  <a:schemeClr val="tx1"/>
                </a:solidFill>
              </a:rPr>
              <a:t> à une </a:t>
            </a:r>
            <a:r>
              <a:rPr lang="fr-CA" altLang="fr-FR" sz="2800" b="1" dirty="0">
                <a:solidFill>
                  <a:schemeClr val="tx1"/>
                </a:solidFill>
              </a:rPr>
              <a:t>histoire méticuleuse, examen physique </a:t>
            </a:r>
          </a:p>
          <a:p>
            <a:pPr eaLnBrk="1" hangingPunct="1">
              <a:lnSpc>
                <a:spcPct val="100000"/>
              </a:lnSpc>
              <a:spcBef>
                <a:spcPct val="0"/>
              </a:spcBef>
              <a:buClrTx/>
              <a:buFontTx/>
              <a:buNone/>
            </a:pPr>
            <a:r>
              <a:rPr lang="fr-CA" altLang="fr-FR" sz="2800" b="1" dirty="0">
                <a:solidFill>
                  <a:schemeClr val="tx1"/>
                </a:solidFill>
              </a:rPr>
              <a:t>laboratoire de base, RX du poumon</a:t>
            </a:r>
            <a:r>
              <a:rPr lang="fr-CA" altLang="fr-FR" sz="2800" dirty="0">
                <a:solidFill>
                  <a:schemeClr val="tx1"/>
                </a:solidFill>
              </a:rPr>
              <a:t>.</a:t>
            </a:r>
            <a:r>
              <a:rPr lang="fr-CA" altLang="fr-FR" sz="2000" dirty="0">
                <a:solidFill>
                  <a:schemeClr val="tx1"/>
                </a:solidFill>
              </a:rPr>
              <a:t>461,462.</a:t>
            </a:r>
          </a:p>
          <a:p>
            <a:pPr eaLnBrk="1" hangingPunct="1">
              <a:lnSpc>
                <a:spcPct val="100000"/>
              </a:lnSpc>
              <a:spcBef>
                <a:spcPct val="0"/>
              </a:spcBef>
              <a:buClrTx/>
              <a:buNone/>
            </a:pPr>
            <a:endParaRPr lang="fr-CA" altLang="fr-FR" sz="2000" dirty="0">
              <a:solidFill>
                <a:schemeClr val="tx1"/>
              </a:solidFill>
            </a:endParaRPr>
          </a:p>
          <a:p>
            <a:pPr eaLnBrk="1" hangingPunct="1">
              <a:lnSpc>
                <a:spcPct val="100000"/>
              </a:lnSpc>
              <a:spcBef>
                <a:spcPct val="0"/>
              </a:spcBef>
              <a:buClrTx/>
              <a:buNone/>
            </a:pPr>
            <a:r>
              <a:rPr lang="fr-CA" altLang="fr-FR" sz="2000" dirty="0">
                <a:solidFill>
                  <a:schemeClr val="tx1"/>
                </a:solidFill>
              </a:rPr>
              <a:t>                     Examen physique inclue seins, prostate, col utérin</a:t>
            </a:r>
            <a:r>
              <a:rPr lang="fr-CA" altLang="fr-FR" sz="2000" b="1" dirty="0">
                <a:solidFill>
                  <a:schemeClr val="tx1"/>
                </a:solidFill>
              </a:rPr>
              <a:t> </a:t>
            </a:r>
          </a:p>
          <a:p>
            <a:pPr eaLnBrk="1" hangingPunct="1">
              <a:lnSpc>
                <a:spcPct val="100000"/>
              </a:lnSpc>
              <a:spcBef>
                <a:spcPct val="0"/>
              </a:spcBef>
              <a:buClrTx/>
              <a:buFontTx/>
              <a:buNone/>
            </a:pPr>
            <a:endParaRPr lang="fr-CA" altLang="fr-FR" sz="2000" dirty="0">
              <a:solidFill>
                <a:schemeClr val="tx1"/>
              </a:solidFill>
            </a:endParaRPr>
          </a:p>
          <a:p>
            <a:pPr eaLnBrk="1" hangingPunct="1">
              <a:lnSpc>
                <a:spcPct val="100000"/>
              </a:lnSpc>
              <a:spcBef>
                <a:spcPct val="0"/>
              </a:spcBef>
              <a:buClrTx/>
              <a:buFontTx/>
              <a:buNone/>
            </a:pPr>
            <a:r>
              <a:rPr lang="fr-CA" altLang="fr-FR" sz="2000" dirty="0">
                <a:solidFill>
                  <a:schemeClr val="tx1"/>
                </a:solidFill>
              </a:rPr>
              <a:t>                                                                                          </a:t>
            </a:r>
          </a:p>
        </p:txBody>
      </p:sp>
      <p:sp>
        <p:nvSpPr>
          <p:cNvPr id="2" name="Rectangle 1">
            <a:extLst>
              <a:ext uri="{FF2B5EF4-FFF2-40B4-BE49-F238E27FC236}">
                <a16:creationId xmlns:a16="http://schemas.microsoft.com/office/drawing/2014/main" id="{69BB2CEC-77F4-0A4C-BD25-2620B791068B}"/>
              </a:ext>
            </a:extLst>
          </p:cNvPr>
          <p:cNvSpPr/>
          <p:nvPr/>
        </p:nvSpPr>
        <p:spPr>
          <a:xfrm>
            <a:off x="2555776" y="2023646"/>
            <a:ext cx="2638864" cy="400110"/>
          </a:xfrm>
          <a:prstGeom prst="rect">
            <a:avLst/>
          </a:prstGeom>
        </p:spPr>
        <p:txBody>
          <a:bodyPr wrap="none">
            <a:spAutoFit/>
          </a:bodyPr>
          <a:lstStyle/>
          <a:p>
            <a:pPr eaLnBrk="1" hangingPunct="1"/>
            <a:r>
              <a:rPr lang="en-CA" altLang="fr-FR" sz="2000" dirty="0"/>
              <a:t>Guidelines ESC 2014</a:t>
            </a:r>
          </a:p>
        </p:txBody>
      </p:sp>
      <p:cxnSp>
        <p:nvCxnSpPr>
          <p:cNvPr id="11" name="Connecteur droit 8">
            <a:extLst>
              <a:ext uri="{FF2B5EF4-FFF2-40B4-BE49-F238E27FC236}">
                <a16:creationId xmlns:a16="http://schemas.microsoft.com/office/drawing/2014/main" id="{29D68D80-E1E4-F141-9E74-AC14315AD2C7}"/>
              </a:ext>
            </a:extLst>
          </p:cNvPr>
          <p:cNvCxnSpPr>
            <a:cxnSpLocks noChangeShapeType="1"/>
          </p:cNvCxnSpPr>
          <p:nvPr/>
        </p:nvCxnSpPr>
        <p:spPr bwMode="auto">
          <a:xfrm>
            <a:off x="107504" y="3429000"/>
            <a:ext cx="5472608" cy="0"/>
          </a:xfrm>
          <a:prstGeom prst="line">
            <a:avLst/>
          </a:prstGeom>
          <a:noFill/>
          <a:ln w="38100" cap="rnd">
            <a:solidFill>
              <a:srgbClr val="800000"/>
            </a:solidFill>
            <a:round/>
            <a:headEnd/>
            <a:tailEnd/>
          </a:ln>
          <a:extLst>
            <a:ext uri="{909E8E84-426E-40DD-AFC4-6F175D3DCCD1}">
              <a14:hiddenFill xmlns:a14="http://schemas.microsoft.com/office/drawing/2010/main">
                <a:noFill/>
              </a14:hiddenFill>
            </a:ext>
          </a:extLst>
        </p:spPr>
      </p:cxnSp>
      <p:cxnSp>
        <p:nvCxnSpPr>
          <p:cNvPr id="13" name="Connecteur droit 8">
            <a:extLst>
              <a:ext uri="{FF2B5EF4-FFF2-40B4-BE49-F238E27FC236}">
                <a16:creationId xmlns:a16="http://schemas.microsoft.com/office/drawing/2014/main" id="{2E17F759-4A63-8A47-BFF9-4D9CAF7B9E40}"/>
              </a:ext>
            </a:extLst>
          </p:cNvPr>
          <p:cNvCxnSpPr>
            <a:cxnSpLocks noChangeShapeType="1"/>
          </p:cNvCxnSpPr>
          <p:nvPr/>
        </p:nvCxnSpPr>
        <p:spPr bwMode="auto">
          <a:xfrm>
            <a:off x="8588752" y="476672"/>
            <a:ext cx="648072" cy="0"/>
          </a:xfrm>
          <a:prstGeom prst="line">
            <a:avLst/>
          </a:prstGeom>
          <a:noFill/>
          <a:ln w="38100" cap="rnd">
            <a:solidFill>
              <a:srgbClr val="800000"/>
            </a:solidFill>
            <a:round/>
            <a:headEnd/>
            <a:tailEnd/>
          </a:ln>
          <a:extLst>
            <a:ext uri="{909E8E84-426E-40DD-AFC4-6F175D3DCCD1}">
              <a14:hiddenFill xmlns:a14="http://schemas.microsoft.com/office/drawing/2010/main">
                <a:noFill/>
              </a14:hiddenFill>
            </a:ext>
          </a:extLst>
        </p:spPr>
      </p:cxnSp>
      <p:sp>
        <p:nvSpPr>
          <p:cNvPr id="12" name="Titre 11">
            <a:extLst>
              <a:ext uri="{FF2B5EF4-FFF2-40B4-BE49-F238E27FC236}">
                <a16:creationId xmlns:a16="http://schemas.microsoft.com/office/drawing/2014/main" id="{81CF77A3-1DE2-C544-8165-213818DE3363}"/>
              </a:ext>
            </a:extLst>
          </p:cNvPr>
          <p:cNvSpPr txBox="1">
            <a:spLocks/>
          </p:cNvSpPr>
          <p:nvPr/>
        </p:nvSpPr>
        <p:spPr bwMode="auto">
          <a:xfrm>
            <a:off x="949854" y="-315416"/>
            <a:ext cx="7244291"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Néoplasie</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9FD98-786C-4C7F-B856-38A44FBC0E2B}"/>
              </a:ext>
            </a:extLst>
          </p:cNvPr>
          <p:cNvSpPr>
            <a:spLocks noGrp="1"/>
          </p:cNvSpPr>
          <p:nvPr>
            <p:ph idx="1"/>
          </p:nvPr>
        </p:nvSpPr>
        <p:spPr>
          <a:xfrm>
            <a:off x="35496" y="1340768"/>
            <a:ext cx="9217024" cy="3394472"/>
          </a:xfrm>
        </p:spPr>
        <p:txBody>
          <a:bodyPr>
            <a:noAutofit/>
          </a:bodyPr>
          <a:lstStyle/>
          <a:p>
            <a:r>
              <a:rPr lang="fr-CA" sz="2800" b="1" dirty="0">
                <a:solidFill>
                  <a:schemeClr val="tx1"/>
                </a:solidFill>
              </a:rPr>
              <a:t>CLOT</a:t>
            </a:r>
            <a:r>
              <a:rPr lang="fr-CA" sz="2000" dirty="0">
                <a:solidFill>
                  <a:schemeClr val="tx1"/>
                </a:solidFill>
              </a:rPr>
              <a:t> (2003) n = 676</a:t>
            </a:r>
          </a:p>
          <a:p>
            <a:pPr lvl="1"/>
            <a:r>
              <a:rPr lang="fr-CA" sz="2400" b="1" dirty="0" err="1">
                <a:solidFill>
                  <a:schemeClr val="tx1"/>
                </a:solidFill>
              </a:rPr>
              <a:t>Dalteparin</a:t>
            </a:r>
            <a:r>
              <a:rPr lang="fr-CA" dirty="0">
                <a:solidFill>
                  <a:schemeClr val="tx1"/>
                </a:solidFill>
              </a:rPr>
              <a:t> </a:t>
            </a:r>
            <a:r>
              <a:rPr lang="fr-CA" sz="1400" dirty="0">
                <a:solidFill>
                  <a:schemeClr val="tx1"/>
                </a:solidFill>
              </a:rPr>
              <a:t>200IU/kg x1 mois –150UI/kg x 5 mois vs </a:t>
            </a:r>
            <a:r>
              <a:rPr lang="fr-CA" sz="1400" dirty="0" err="1">
                <a:solidFill>
                  <a:schemeClr val="tx1"/>
                </a:solidFill>
              </a:rPr>
              <a:t>Warfarin</a:t>
            </a:r>
            <a:r>
              <a:rPr lang="fr-CA" dirty="0">
                <a:solidFill>
                  <a:schemeClr val="tx1"/>
                </a:solidFill>
              </a:rPr>
              <a:t> </a:t>
            </a:r>
            <a:r>
              <a:rPr lang="fr-CA" sz="1200" dirty="0">
                <a:solidFill>
                  <a:schemeClr val="tx1"/>
                </a:solidFill>
              </a:rPr>
              <a:t>(INR 2-3</a:t>
            </a:r>
            <a:r>
              <a:rPr lang="fr-CA" sz="1400" dirty="0">
                <a:solidFill>
                  <a:schemeClr val="tx1"/>
                </a:solidFill>
              </a:rPr>
              <a:t>)</a:t>
            </a:r>
          </a:p>
          <a:p>
            <a:pPr marL="538162" lvl="1" indent="0">
              <a:buNone/>
            </a:pPr>
            <a:endParaRPr lang="fr-CA" sz="1400" dirty="0">
              <a:solidFill>
                <a:schemeClr val="tx1"/>
              </a:solidFill>
            </a:endParaRPr>
          </a:p>
          <a:p>
            <a:pPr lvl="1"/>
            <a:r>
              <a:rPr lang="fr-CA" dirty="0">
                <a:solidFill>
                  <a:schemeClr val="tx1"/>
                </a:solidFill>
              </a:rPr>
              <a:t>TEV récidive </a:t>
            </a:r>
            <a:r>
              <a:rPr lang="fr-CA" sz="2400" b="1" dirty="0">
                <a:solidFill>
                  <a:srgbClr val="FF0000"/>
                </a:solidFill>
              </a:rPr>
              <a:t>8.0%</a:t>
            </a:r>
            <a:r>
              <a:rPr lang="fr-CA" sz="2400" b="1" dirty="0">
                <a:solidFill>
                  <a:schemeClr val="tx1"/>
                </a:solidFill>
              </a:rPr>
              <a:t> </a:t>
            </a:r>
            <a:r>
              <a:rPr lang="fr-CA" dirty="0" err="1">
                <a:solidFill>
                  <a:schemeClr val="tx1"/>
                </a:solidFill>
              </a:rPr>
              <a:t>Dalteparin</a:t>
            </a:r>
            <a:r>
              <a:rPr lang="fr-CA" dirty="0">
                <a:solidFill>
                  <a:schemeClr val="tx1"/>
                </a:solidFill>
              </a:rPr>
              <a:t> vs </a:t>
            </a:r>
            <a:r>
              <a:rPr lang="fr-CA" sz="2400" b="1" dirty="0">
                <a:solidFill>
                  <a:srgbClr val="FF0000"/>
                </a:solidFill>
              </a:rPr>
              <a:t>15.8%</a:t>
            </a:r>
            <a:r>
              <a:rPr lang="fr-CA" sz="2400" dirty="0">
                <a:solidFill>
                  <a:schemeClr val="tx1"/>
                </a:solidFill>
              </a:rPr>
              <a:t> </a:t>
            </a:r>
            <a:r>
              <a:rPr lang="fr-CA" dirty="0" err="1">
                <a:solidFill>
                  <a:schemeClr val="tx1"/>
                </a:solidFill>
              </a:rPr>
              <a:t>Warfarine</a:t>
            </a:r>
            <a:endParaRPr lang="fr-CA" dirty="0">
              <a:solidFill>
                <a:schemeClr val="tx1"/>
              </a:solidFill>
            </a:endParaRPr>
          </a:p>
          <a:p>
            <a:pPr marL="538162" lvl="1" indent="0">
              <a:buNone/>
            </a:pPr>
            <a:r>
              <a:rPr lang="fr-CA" sz="1600" dirty="0">
                <a:solidFill>
                  <a:schemeClr val="tx1"/>
                </a:solidFill>
              </a:rPr>
              <a:t>                         R = 0.48;   p = 0.002</a:t>
            </a:r>
          </a:p>
          <a:p>
            <a:pPr lvl="1"/>
            <a:r>
              <a:rPr lang="fr-CA" dirty="0">
                <a:solidFill>
                  <a:schemeClr val="tx1"/>
                </a:solidFill>
              </a:rPr>
              <a:t>Saignements Majeurs: </a:t>
            </a:r>
            <a:r>
              <a:rPr lang="fr-CA" sz="2400" b="1" dirty="0">
                <a:solidFill>
                  <a:schemeClr val="tx1"/>
                </a:solidFill>
              </a:rPr>
              <a:t>6%</a:t>
            </a:r>
            <a:r>
              <a:rPr lang="fr-CA" dirty="0">
                <a:solidFill>
                  <a:schemeClr val="tx1"/>
                </a:solidFill>
              </a:rPr>
              <a:t> vs </a:t>
            </a:r>
            <a:r>
              <a:rPr lang="fr-CA" sz="2400" b="1" dirty="0">
                <a:solidFill>
                  <a:schemeClr val="tx1"/>
                </a:solidFill>
              </a:rPr>
              <a:t>4%</a:t>
            </a:r>
            <a:r>
              <a:rPr lang="fr-CA" dirty="0">
                <a:solidFill>
                  <a:schemeClr val="tx1"/>
                </a:solidFill>
              </a:rPr>
              <a:t>; p = NS</a:t>
            </a:r>
          </a:p>
          <a:p>
            <a:pPr lvl="1"/>
            <a:endParaRPr lang="fr-CA" sz="2000" dirty="0">
              <a:solidFill>
                <a:schemeClr val="tx1"/>
              </a:solidFill>
            </a:endParaRPr>
          </a:p>
          <a:p>
            <a:r>
              <a:rPr lang="fr-CA" sz="2800" b="1" dirty="0">
                <a:solidFill>
                  <a:schemeClr val="tx1"/>
                </a:solidFill>
              </a:rPr>
              <a:t>CATCH</a:t>
            </a:r>
            <a:r>
              <a:rPr lang="fr-CA" sz="2000" dirty="0">
                <a:solidFill>
                  <a:schemeClr val="tx1"/>
                </a:solidFill>
              </a:rPr>
              <a:t>  (2015) n = 900</a:t>
            </a:r>
          </a:p>
          <a:p>
            <a:pPr lvl="1"/>
            <a:r>
              <a:rPr lang="fr-CA" sz="2400" b="1" dirty="0" err="1">
                <a:solidFill>
                  <a:schemeClr val="tx1"/>
                </a:solidFill>
              </a:rPr>
              <a:t>Tinzaparine</a:t>
            </a:r>
            <a:r>
              <a:rPr lang="fr-CA" dirty="0">
                <a:solidFill>
                  <a:schemeClr val="tx1"/>
                </a:solidFill>
              </a:rPr>
              <a:t> </a:t>
            </a:r>
            <a:r>
              <a:rPr lang="fr-CA" sz="1400" dirty="0">
                <a:solidFill>
                  <a:schemeClr val="tx1"/>
                </a:solidFill>
              </a:rPr>
              <a:t>175IU/kg x 6 mois vs </a:t>
            </a:r>
            <a:r>
              <a:rPr lang="fr-CA" sz="1400" dirty="0" err="1">
                <a:solidFill>
                  <a:schemeClr val="tx1"/>
                </a:solidFill>
              </a:rPr>
              <a:t>Warfarin</a:t>
            </a:r>
            <a:r>
              <a:rPr lang="fr-CA" sz="1400" dirty="0">
                <a:solidFill>
                  <a:schemeClr val="tx1"/>
                </a:solidFill>
              </a:rPr>
              <a:t>               (INR 2-3)</a:t>
            </a:r>
          </a:p>
          <a:p>
            <a:pPr lvl="1"/>
            <a:endParaRPr lang="fr-CA" sz="1400" dirty="0">
              <a:solidFill>
                <a:schemeClr val="tx1"/>
              </a:solidFill>
            </a:endParaRPr>
          </a:p>
          <a:p>
            <a:pPr lvl="1"/>
            <a:r>
              <a:rPr lang="fr-CA" dirty="0">
                <a:solidFill>
                  <a:schemeClr val="tx1"/>
                </a:solidFill>
              </a:rPr>
              <a:t>Récidive TEV </a:t>
            </a:r>
            <a:r>
              <a:rPr lang="fr-CA" sz="2400" b="1" dirty="0">
                <a:solidFill>
                  <a:srgbClr val="FF0000"/>
                </a:solidFill>
              </a:rPr>
              <a:t>7.2%</a:t>
            </a:r>
            <a:r>
              <a:rPr lang="fr-CA" sz="2400" b="1" dirty="0">
                <a:solidFill>
                  <a:schemeClr val="tx1"/>
                </a:solidFill>
              </a:rPr>
              <a:t> </a:t>
            </a:r>
            <a:r>
              <a:rPr lang="fr-CA" dirty="0" err="1">
                <a:solidFill>
                  <a:schemeClr val="tx1"/>
                </a:solidFill>
              </a:rPr>
              <a:t>Tinzaparine</a:t>
            </a:r>
            <a:r>
              <a:rPr lang="fr-CA" dirty="0">
                <a:solidFill>
                  <a:schemeClr val="tx1"/>
                </a:solidFill>
              </a:rPr>
              <a:t> vs </a:t>
            </a:r>
            <a:r>
              <a:rPr lang="fr-CA" sz="2400" b="1" dirty="0">
                <a:solidFill>
                  <a:srgbClr val="FF0000"/>
                </a:solidFill>
              </a:rPr>
              <a:t>10.5%</a:t>
            </a:r>
            <a:r>
              <a:rPr lang="fr-CA" sz="2400" b="1" dirty="0">
                <a:solidFill>
                  <a:schemeClr val="tx1"/>
                </a:solidFill>
              </a:rPr>
              <a:t> </a:t>
            </a:r>
            <a:r>
              <a:rPr lang="fr-CA" dirty="0" err="1">
                <a:solidFill>
                  <a:schemeClr val="tx1"/>
                </a:solidFill>
              </a:rPr>
              <a:t>Warfarin</a:t>
            </a:r>
            <a:r>
              <a:rPr lang="fr-CA" dirty="0">
                <a:solidFill>
                  <a:schemeClr val="tx1"/>
                </a:solidFill>
              </a:rPr>
              <a:t>;</a:t>
            </a:r>
            <a:br>
              <a:rPr lang="fr-CA" dirty="0">
                <a:solidFill>
                  <a:schemeClr val="tx1"/>
                </a:solidFill>
              </a:rPr>
            </a:br>
            <a:r>
              <a:rPr lang="fr-CA" dirty="0">
                <a:solidFill>
                  <a:schemeClr val="tx1"/>
                </a:solidFill>
              </a:rPr>
              <a:t>                              </a:t>
            </a:r>
            <a:r>
              <a:rPr lang="fr-CA" sz="1400" dirty="0">
                <a:solidFill>
                  <a:schemeClr val="tx1"/>
                </a:solidFill>
              </a:rPr>
              <a:t>HR = 0.65; p = 0.07</a:t>
            </a:r>
          </a:p>
          <a:p>
            <a:pPr lvl="1"/>
            <a:r>
              <a:rPr lang="fr-CA" dirty="0">
                <a:solidFill>
                  <a:schemeClr val="tx1"/>
                </a:solidFill>
              </a:rPr>
              <a:t>CRNB 10.9% </a:t>
            </a:r>
            <a:r>
              <a:rPr lang="fr-CA" dirty="0" err="1">
                <a:solidFill>
                  <a:schemeClr val="tx1"/>
                </a:solidFill>
              </a:rPr>
              <a:t>Tinzaparin</a:t>
            </a:r>
            <a:r>
              <a:rPr lang="fr-CA" dirty="0">
                <a:solidFill>
                  <a:schemeClr val="tx1"/>
                </a:solidFill>
              </a:rPr>
              <a:t> vs 15.3% </a:t>
            </a:r>
            <a:r>
              <a:rPr lang="fr-CA" dirty="0" err="1">
                <a:solidFill>
                  <a:schemeClr val="tx1"/>
                </a:solidFill>
              </a:rPr>
              <a:t>Warfarin</a:t>
            </a:r>
            <a:r>
              <a:rPr lang="fr-CA" dirty="0">
                <a:solidFill>
                  <a:schemeClr val="tx1"/>
                </a:solidFill>
              </a:rPr>
              <a:t>;</a:t>
            </a:r>
            <a:br>
              <a:rPr lang="fr-CA" dirty="0">
                <a:solidFill>
                  <a:schemeClr val="tx1"/>
                </a:solidFill>
              </a:rPr>
            </a:br>
            <a:r>
              <a:rPr lang="fr-CA" dirty="0">
                <a:solidFill>
                  <a:schemeClr val="tx1"/>
                </a:solidFill>
              </a:rPr>
              <a:t>                        </a:t>
            </a:r>
            <a:r>
              <a:rPr lang="fr-CA" sz="1600" dirty="0">
                <a:solidFill>
                  <a:schemeClr val="tx1"/>
                </a:solidFill>
              </a:rPr>
              <a:t>HR = 0.58; p = 0.004</a:t>
            </a:r>
          </a:p>
        </p:txBody>
      </p:sp>
      <p:sp>
        <p:nvSpPr>
          <p:cNvPr id="4" name="Footer Placeholder 3">
            <a:extLst>
              <a:ext uri="{FF2B5EF4-FFF2-40B4-BE49-F238E27FC236}">
                <a16:creationId xmlns:a16="http://schemas.microsoft.com/office/drawing/2014/main" id="{1E08D945-8AF5-423A-BD5E-846BE4D2065E}"/>
              </a:ext>
            </a:extLst>
          </p:cNvPr>
          <p:cNvSpPr>
            <a:spLocks noGrp="1"/>
          </p:cNvSpPr>
          <p:nvPr>
            <p:ph type="ftr" sz="quarter" idx="10"/>
          </p:nvPr>
        </p:nvSpPr>
        <p:spPr/>
        <p:txBody>
          <a:bodyPr/>
          <a:lstStyle/>
          <a:p>
            <a:pPr>
              <a:defRPr/>
            </a:pPr>
            <a:r>
              <a:rPr lang="en-CA">
                <a:solidFill>
                  <a:prstClr val="black">
                    <a:lumMod val="50000"/>
                    <a:lumOff val="50000"/>
                  </a:prstClr>
                </a:solidFill>
              </a:rPr>
              <a:t>1</a:t>
            </a:r>
          </a:p>
        </p:txBody>
      </p:sp>
      <p:sp>
        <p:nvSpPr>
          <p:cNvPr id="5" name="Rectangle 4">
            <a:extLst>
              <a:ext uri="{FF2B5EF4-FFF2-40B4-BE49-F238E27FC236}">
                <a16:creationId xmlns:a16="http://schemas.microsoft.com/office/drawing/2014/main" id="{019FB1F0-2D7A-3D4A-B93B-2CB0223FC4E9}"/>
              </a:ext>
            </a:extLst>
          </p:cNvPr>
          <p:cNvSpPr/>
          <p:nvPr/>
        </p:nvSpPr>
        <p:spPr>
          <a:xfrm>
            <a:off x="5940152" y="6387982"/>
            <a:ext cx="2880320" cy="461665"/>
          </a:xfrm>
          <a:prstGeom prst="rect">
            <a:avLst/>
          </a:prstGeom>
        </p:spPr>
        <p:txBody>
          <a:bodyPr wrap="square">
            <a:spAutoFit/>
          </a:bodyPr>
          <a:lstStyle/>
          <a:p>
            <a:pPr>
              <a:defRPr/>
            </a:pPr>
            <a:r>
              <a:rPr lang="en-CA" sz="1200" b="1" dirty="0"/>
              <a:t> N </a:t>
            </a:r>
            <a:r>
              <a:rPr lang="en-CA" sz="1200" b="1" dirty="0" err="1"/>
              <a:t>Engl</a:t>
            </a:r>
            <a:r>
              <a:rPr lang="en-CA" sz="1200" b="1" dirty="0"/>
              <a:t> J Med 2003;349:146-53</a:t>
            </a:r>
          </a:p>
          <a:p>
            <a:pPr>
              <a:defRPr/>
            </a:pPr>
            <a:r>
              <a:rPr lang="en-CA" sz="1200" b="1" dirty="0"/>
              <a:t>JAMA 2015;314(7):677-686</a:t>
            </a:r>
            <a:endParaRPr lang="en-CA" sz="1200" b="1" dirty="0">
              <a:solidFill>
                <a:prstClr val="black">
                  <a:lumMod val="50000"/>
                  <a:lumOff val="50000"/>
                </a:prstClr>
              </a:solidFill>
            </a:endParaRPr>
          </a:p>
        </p:txBody>
      </p:sp>
      <p:sp>
        <p:nvSpPr>
          <p:cNvPr id="7" name="Titre 11">
            <a:extLst>
              <a:ext uri="{FF2B5EF4-FFF2-40B4-BE49-F238E27FC236}">
                <a16:creationId xmlns:a16="http://schemas.microsoft.com/office/drawing/2014/main" id="{08DD3311-C45E-0042-AC64-122458A99EC3}"/>
              </a:ext>
            </a:extLst>
          </p:cNvPr>
          <p:cNvSpPr txBox="1">
            <a:spLocks/>
          </p:cNvSpPr>
          <p:nvPr/>
        </p:nvSpPr>
        <p:spPr bwMode="auto">
          <a:xfrm>
            <a:off x="949854" y="-668590"/>
            <a:ext cx="7789312"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Néoplasies</a:t>
            </a:r>
          </a:p>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a:t>
            </a:r>
          </a:p>
        </p:txBody>
      </p:sp>
    </p:spTree>
    <p:extLst>
      <p:ext uri="{BB962C8B-B14F-4D97-AF65-F5344CB8AC3E}">
        <p14:creationId xmlns:p14="http://schemas.microsoft.com/office/powerpoint/2010/main" val="1709071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ZoneTexte 1"/>
          <p:cNvSpPr txBox="1">
            <a:spLocks noChangeArrowheads="1"/>
          </p:cNvSpPr>
          <p:nvPr/>
        </p:nvSpPr>
        <p:spPr bwMode="auto">
          <a:xfrm>
            <a:off x="107504" y="1672927"/>
            <a:ext cx="895629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800" b="1" dirty="0">
                <a:solidFill>
                  <a:schemeClr val="tx1"/>
                </a:solidFill>
              </a:rPr>
              <a:t> </a:t>
            </a:r>
          </a:p>
          <a:p>
            <a:pPr eaLnBrk="1" hangingPunct="1">
              <a:lnSpc>
                <a:spcPct val="100000"/>
              </a:lnSpc>
              <a:spcBef>
                <a:spcPct val="0"/>
              </a:spcBef>
              <a:buClrTx/>
              <a:buFontTx/>
              <a:buNone/>
            </a:pPr>
            <a:r>
              <a:rPr lang="fr-CA" altLang="fr-FR" sz="3200" b="1" dirty="0">
                <a:solidFill>
                  <a:schemeClr val="tx1"/>
                </a:solidFill>
              </a:rPr>
              <a:t>EP: Cochrane </a:t>
            </a:r>
            <a:r>
              <a:rPr lang="fr-CA" altLang="fr-FR" sz="3200" b="1" dirty="0" err="1">
                <a:solidFill>
                  <a:schemeClr val="tx1"/>
                </a:solidFill>
              </a:rPr>
              <a:t>Database</a:t>
            </a:r>
            <a:r>
              <a:rPr lang="fr-CA" altLang="fr-FR" sz="3200" b="1" dirty="0">
                <a:solidFill>
                  <a:schemeClr val="tx1"/>
                </a:solidFill>
              </a:rPr>
              <a:t> </a:t>
            </a:r>
            <a:r>
              <a:rPr lang="fr-CA" altLang="fr-FR" sz="1600" dirty="0">
                <a:solidFill>
                  <a:schemeClr val="tx1"/>
                </a:solidFill>
              </a:rPr>
              <a:t>(</a:t>
            </a:r>
            <a:r>
              <a:rPr lang="fr-CA" altLang="fr-FR" sz="1600" dirty="0" err="1">
                <a:solidFill>
                  <a:schemeClr val="tx1"/>
                </a:solidFill>
              </a:rPr>
              <a:t>Syst</a:t>
            </a:r>
            <a:r>
              <a:rPr lang="fr-CA" altLang="fr-FR" sz="1600" dirty="0">
                <a:solidFill>
                  <a:schemeClr val="tx1"/>
                </a:solidFill>
              </a:rPr>
              <a:t>. </a:t>
            </a:r>
            <a:r>
              <a:rPr lang="fr-CA" altLang="fr-FR" sz="1600" dirty="0" err="1">
                <a:solidFill>
                  <a:schemeClr val="tx1"/>
                </a:solidFill>
              </a:rPr>
              <a:t>Rev</a:t>
            </a:r>
            <a:r>
              <a:rPr lang="fr-CA" altLang="fr-FR" sz="1600" dirty="0">
                <a:solidFill>
                  <a:schemeClr val="tx1"/>
                </a:solidFill>
              </a:rPr>
              <a:t>. 2011): </a:t>
            </a:r>
          </a:p>
          <a:p>
            <a:pPr eaLnBrk="1" hangingPunct="1">
              <a:lnSpc>
                <a:spcPct val="100000"/>
              </a:lnSpc>
              <a:spcBef>
                <a:spcPct val="0"/>
              </a:spcBef>
              <a:buClrTx/>
              <a:buFontTx/>
              <a:buNone/>
            </a:pPr>
            <a:r>
              <a:rPr lang="fr-CA" altLang="fr-FR" sz="2000" b="1" dirty="0">
                <a:solidFill>
                  <a:schemeClr val="tx1"/>
                </a:solidFill>
              </a:rPr>
              <a:t> </a:t>
            </a:r>
            <a:endParaRPr lang="fr-CA" altLang="fr-FR" sz="2000" dirty="0">
              <a:solidFill>
                <a:schemeClr val="tx1"/>
              </a:solidFill>
            </a:endParaRPr>
          </a:p>
          <a:p>
            <a:pPr eaLnBrk="1" hangingPunct="1">
              <a:lnSpc>
                <a:spcPct val="100000"/>
              </a:lnSpc>
              <a:spcBef>
                <a:spcPct val="0"/>
              </a:spcBef>
              <a:buClrTx/>
              <a:buFontTx/>
              <a:buNone/>
            </a:pPr>
            <a:r>
              <a:rPr lang="fr-CA" altLang="fr-FR" sz="2000" dirty="0">
                <a:solidFill>
                  <a:schemeClr val="tx1"/>
                </a:solidFill>
              </a:rPr>
              <a:t> </a:t>
            </a:r>
            <a:r>
              <a:rPr lang="fr-CA" altLang="fr-FR" b="1" dirty="0">
                <a:solidFill>
                  <a:schemeClr val="tx1"/>
                </a:solidFill>
              </a:rPr>
              <a:t>LMWH</a:t>
            </a:r>
            <a:r>
              <a:rPr lang="fr-CA" altLang="fr-FR" sz="2000" dirty="0">
                <a:solidFill>
                  <a:schemeClr val="tx1"/>
                </a:solidFill>
              </a:rPr>
              <a:t>  </a:t>
            </a:r>
            <a:r>
              <a:rPr lang="fr-CA" altLang="fr-FR" dirty="0">
                <a:solidFill>
                  <a:schemeClr val="tx1"/>
                </a:solidFill>
              </a:rPr>
              <a:t>montre réduction</a:t>
            </a:r>
            <a:r>
              <a:rPr lang="fr-CA" altLang="fr-FR" b="1" dirty="0">
                <a:solidFill>
                  <a:schemeClr val="tx1"/>
                </a:solidFill>
              </a:rPr>
              <a:t> 50%</a:t>
            </a:r>
            <a:r>
              <a:rPr lang="fr-CA" altLang="fr-FR" sz="2000" b="1" dirty="0">
                <a:solidFill>
                  <a:schemeClr val="tx1"/>
                </a:solidFill>
              </a:rPr>
              <a:t> </a:t>
            </a:r>
            <a:r>
              <a:rPr lang="fr-CA" altLang="fr-FR" dirty="0">
                <a:solidFill>
                  <a:schemeClr val="tx1"/>
                </a:solidFill>
              </a:rPr>
              <a:t>récidive EP</a:t>
            </a:r>
            <a:r>
              <a:rPr lang="fr-CA" altLang="fr-FR" b="1" dirty="0">
                <a:solidFill>
                  <a:schemeClr val="tx1"/>
                </a:solidFill>
              </a:rPr>
              <a:t>, </a:t>
            </a:r>
            <a:r>
              <a:rPr lang="fr-CA" altLang="fr-FR" dirty="0">
                <a:solidFill>
                  <a:schemeClr val="tx1"/>
                </a:solidFill>
              </a:rPr>
              <a:t>comparé à transition</a:t>
            </a:r>
          </a:p>
          <a:p>
            <a:pPr eaLnBrk="1" hangingPunct="1">
              <a:lnSpc>
                <a:spcPct val="100000"/>
              </a:lnSpc>
              <a:spcBef>
                <a:spcPct val="0"/>
              </a:spcBef>
              <a:buClrTx/>
              <a:buFontTx/>
              <a:buNone/>
            </a:pPr>
            <a:r>
              <a:rPr lang="fr-CA" altLang="fr-FR" dirty="0">
                <a:solidFill>
                  <a:schemeClr val="tx1"/>
                </a:solidFill>
              </a:rPr>
              <a:t>avec </a:t>
            </a:r>
            <a:r>
              <a:rPr lang="fr-CA" altLang="fr-FR" dirty="0" err="1">
                <a:solidFill>
                  <a:schemeClr val="tx1"/>
                </a:solidFill>
              </a:rPr>
              <a:t>Warfarine</a:t>
            </a:r>
            <a:r>
              <a:rPr lang="fr-CA" altLang="fr-FR" dirty="0">
                <a:solidFill>
                  <a:schemeClr val="tx1"/>
                </a:solidFill>
              </a:rPr>
              <a:t>  </a:t>
            </a:r>
            <a:r>
              <a:rPr lang="fr-CA" altLang="fr-FR" b="1" dirty="0">
                <a:solidFill>
                  <a:schemeClr val="tx1"/>
                </a:solidFill>
              </a:rPr>
              <a:t>et</a:t>
            </a:r>
            <a:r>
              <a:rPr lang="fr-CA" altLang="fr-FR" dirty="0">
                <a:solidFill>
                  <a:schemeClr val="tx1"/>
                </a:solidFill>
              </a:rPr>
              <a:t> un risque de saignement accru.</a:t>
            </a:r>
          </a:p>
          <a:p>
            <a:pPr eaLnBrk="1" hangingPunct="1">
              <a:lnSpc>
                <a:spcPct val="100000"/>
              </a:lnSpc>
              <a:spcBef>
                <a:spcPct val="0"/>
              </a:spcBef>
              <a:buClrTx/>
              <a:buFontTx/>
              <a:buNone/>
            </a:pPr>
            <a:endParaRPr lang="fr-CA" altLang="fr-FR" sz="2800" b="1" dirty="0">
              <a:solidFill>
                <a:schemeClr val="tx1"/>
              </a:solidFill>
            </a:endParaRPr>
          </a:p>
          <a:p>
            <a:pPr eaLnBrk="1" hangingPunct="1">
              <a:lnSpc>
                <a:spcPct val="100000"/>
              </a:lnSpc>
              <a:spcBef>
                <a:spcPct val="0"/>
              </a:spcBef>
              <a:buClrTx/>
              <a:buFontTx/>
              <a:buNone/>
            </a:pPr>
            <a:r>
              <a:rPr lang="fr-CA" altLang="fr-FR" dirty="0">
                <a:solidFill>
                  <a:schemeClr val="tx1"/>
                </a:solidFill>
              </a:rPr>
              <a:t>Patients avec </a:t>
            </a:r>
            <a:r>
              <a:rPr lang="fr-CA" altLang="fr-FR" b="1" dirty="0">
                <a:solidFill>
                  <a:schemeClr val="tx1"/>
                </a:solidFill>
              </a:rPr>
              <a:t>EP (TEV) et cancer </a:t>
            </a:r>
            <a:r>
              <a:rPr lang="fr-CA" altLang="fr-FR" dirty="0">
                <a:solidFill>
                  <a:schemeClr val="tx1"/>
                </a:solidFill>
              </a:rPr>
              <a:t>traitement </a:t>
            </a:r>
            <a:r>
              <a:rPr lang="fr-CA" altLang="fr-FR" b="1" dirty="0">
                <a:solidFill>
                  <a:schemeClr val="tx1"/>
                </a:solidFill>
              </a:rPr>
              <a:t>LMWH</a:t>
            </a:r>
            <a:r>
              <a:rPr lang="fr-CA" altLang="fr-FR" sz="2000" b="1" dirty="0">
                <a:solidFill>
                  <a:schemeClr val="tx1"/>
                </a:solidFill>
              </a:rPr>
              <a:t> </a:t>
            </a:r>
            <a:r>
              <a:rPr lang="fr-CA" altLang="fr-FR" dirty="0">
                <a:solidFill>
                  <a:schemeClr val="tx1"/>
                </a:solidFill>
              </a:rPr>
              <a:t>en phase</a:t>
            </a:r>
          </a:p>
          <a:p>
            <a:pPr eaLnBrk="1" hangingPunct="1">
              <a:lnSpc>
                <a:spcPct val="100000"/>
              </a:lnSpc>
              <a:spcBef>
                <a:spcPct val="0"/>
              </a:spcBef>
              <a:buClrTx/>
              <a:buFontTx/>
              <a:buNone/>
            </a:pPr>
            <a:r>
              <a:rPr lang="fr-CA" altLang="fr-FR" dirty="0">
                <a:solidFill>
                  <a:schemeClr val="tx1"/>
                </a:solidFill>
              </a:rPr>
              <a:t>aigue devrait être considérée</a:t>
            </a:r>
            <a:r>
              <a:rPr lang="fr-CA" altLang="fr-FR" sz="2000" dirty="0">
                <a:solidFill>
                  <a:schemeClr val="tx1"/>
                </a:solidFill>
              </a:rPr>
              <a:t> </a:t>
            </a:r>
            <a:r>
              <a:rPr lang="fr-CA" altLang="fr-FR" b="1" u="sng" dirty="0">
                <a:solidFill>
                  <a:schemeClr val="tx1"/>
                </a:solidFill>
              </a:rPr>
              <a:t>thérapie première ligne </a:t>
            </a:r>
            <a:r>
              <a:rPr lang="fr-CA" altLang="fr-FR" dirty="0">
                <a:solidFill>
                  <a:schemeClr val="tx1"/>
                </a:solidFill>
              </a:rPr>
              <a:t>pour </a:t>
            </a:r>
          </a:p>
          <a:p>
            <a:pPr eaLnBrk="1" hangingPunct="1">
              <a:lnSpc>
                <a:spcPct val="100000"/>
              </a:lnSpc>
              <a:spcBef>
                <a:spcPct val="0"/>
              </a:spcBef>
              <a:buClrTx/>
              <a:buFontTx/>
              <a:buNone/>
            </a:pPr>
            <a:r>
              <a:rPr lang="fr-CA" altLang="fr-FR" dirty="0">
                <a:solidFill>
                  <a:schemeClr val="tx1"/>
                </a:solidFill>
              </a:rPr>
              <a:t>une période de 3-6 mois.	</a:t>
            </a:r>
            <a:r>
              <a:rPr lang="fr-CA" altLang="fr-FR" sz="2800" b="1" dirty="0">
                <a:solidFill>
                  <a:schemeClr val="tx1"/>
                </a:solidFill>
              </a:rPr>
              <a:t>	</a:t>
            </a:r>
            <a:endParaRPr lang="fr-CA" altLang="fr-FR" sz="3200" b="1" dirty="0">
              <a:solidFill>
                <a:schemeClr val="tx1"/>
              </a:solidFill>
            </a:endParaRPr>
          </a:p>
          <a:p>
            <a:pPr eaLnBrk="1" hangingPunct="1">
              <a:lnSpc>
                <a:spcPct val="100000"/>
              </a:lnSpc>
              <a:spcBef>
                <a:spcPct val="0"/>
              </a:spcBef>
              <a:buClrTx/>
              <a:buFontTx/>
              <a:buNone/>
            </a:pPr>
            <a:r>
              <a:rPr lang="fr-CA" altLang="fr-FR" sz="1800" dirty="0">
                <a:solidFill>
                  <a:schemeClr val="tx1"/>
                </a:solidFill>
              </a:rPr>
              <a:t> </a:t>
            </a:r>
          </a:p>
          <a:p>
            <a:pPr eaLnBrk="1" hangingPunct="1">
              <a:lnSpc>
                <a:spcPct val="100000"/>
              </a:lnSpc>
              <a:spcBef>
                <a:spcPct val="0"/>
              </a:spcBef>
              <a:buClrTx/>
              <a:buFontTx/>
              <a:buNone/>
            </a:pPr>
            <a:r>
              <a:rPr lang="fr-CA" altLang="fr-FR" sz="1800" dirty="0">
                <a:solidFill>
                  <a:schemeClr val="tx1"/>
                </a:solidFill>
              </a:rPr>
              <a:t>                     « </a:t>
            </a:r>
            <a:r>
              <a:rPr lang="fr-CA" altLang="fr-FR" sz="1800" dirty="0" err="1">
                <a:solidFill>
                  <a:schemeClr val="tx1"/>
                </a:solidFill>
              </a:rPr>
              <a:t>However</a:t>
            </a:r>
            <a:r>
              <a:rPr lang="fr-CA" altLang="fr-FR" sz="1800" dirty="0">
                <a:solidFill>
                  <a:schemeClr val="tx1"/>
                </a:solidFill>
              </a:rPr>
              <a:t>, </a:t>
            </a:r>
            <a:r>
              <a:rPr lang="fr-CA" altLang="fr-FR" sz="1800" dirty="0" err="1">
                <a:solidFill>
                  <a:schemeClr val="tx1"/>
                </a:solidFill>
              </a:rPr>
              <a:t>this</a:t>
            </a:r>
            <a:r>
              <a:rPr lang="fr-CA" altLang="fr-FR" sz="1800" dirty="0">
                <a:solidFill>
                  <a:schemeClr val="tx1"/>
                </a:solidFill>
              </a:rPr>
              <a:t> </a:t>
            </a:r>
            <a:r>
              <a:rPr lang="fr-CA" altLang="fr-FR" sz="1800" dirty="0" err="1">
                <a:solidFill>
                  <a:schemeClr val="tx1"/>
                </a:solidFill>
              </a:rPr>
              <a:t>strategy</a:t>
            </a:r>
            <a:r>
              <a:rPr lang="fr-CA" altLang="fr-FR" sz="1800" dirty="0">
                <a:solidFill>
                  <a:schemeClr val="tx1"/>
                </a:solidFill>
              </a:rPr>
              <a:t> </a:t>
            </a:r>
            <a:r>
              <a:rPr lang="fr-CA" altLang="fr-FR" sz="1800" dirty="0" err="1">
                <a:solidFill>
                  <a:schemeClr val="tx1"/>
                </a:solidFill>
              </a:rPr>
              <a:t>is</a:t>
            </a:r>
            <a:r>
              <a:rPr lang="fr-CA" altLang="fr-FR" sz="1800" dirty="0">
                <a:solidFill>
                  <a:schemeClr val="tx1"/>
                </a:solidFill>
              </a:rPr>
              <a:t> </a:t>
            </a:r>
            <a:r>
              <a:rPr lang="fr-CA" altLang="fr-FR" sz="1800" dirty="0" err="1">
                <a:solidFill>
                  <a:schemeClr val="tx1"/>
                </a:solidFill>
              </a:rPr>
              <a:t>based</a:t>
            </a:r>
            <a:r>
              <a:rPr lang="fr-CA" altLang="fr-FR" sz="1800" dirty="0">
                <a:solidFill>
                  <a:schemeClr val="tx1"/>
                </a:solidFill>
              </a:rPr>
              <a:t> </a:t>
            </a:r>
            <a:r>
              <a:rPr lang="fr-CA" altLang="fr-FR" sz="1800" dirty="0" err="1">
                <a:solidFill>
                  <a:schemeClr val="tx1"/>
                </a:solidFill>
              </a:rPr>
              <a:t>largely</a:t>
            </a:r>
            <a:r>
              <a:rPr lang="fr-CA" altLang="fr-FR" sz="1800" dirty="0">
                <a:solidFill>
                  <a:schemeClr val="tx1"/>
                </a:solidFill>
              </a:rPr>
              <a:t> on </a:t>
            </a:r>
            <a:r>
              <a:rPr lang="fr-CA" altLang="fr-FR" sz="1800" b="1" dirty="0">
                <a:solidFill>
                  <a:schemeClr val="tx1"/>
                </a:solidFill>
              </a:rPr>
              <a:t>single trial »</a:t>
            </a:r>
            <a:endParaRPr lang="fr-CA" altLang="fr-FR" sz="1800" dirty="0">
              <a:solidFill>
                <a:schemeClr val="tx1"/>
              </a:solidFill>
            </a:endParaRPr>
          </a:p>
          <a:p>
            <a:pPr eaLnBrk="1" hangingPunct="1">
              <a:lnSpc>
                <a:spcPct val="100000"/>
              </a:lnSpc>
              <a:spcBef>
                <a:spcPct val="0"/>
              </a:spcBef>
              <a:buClrTx/>
              <a:buFontTx/>
              <a:buNone/>
            </a:pPr>
            <a:r>
              <a:rPr lang="fr-CA" altLang="fr-FR" sz="1800" dirty="0">
                <a:solidFill>
                  <a:schemeClr val="tx1"/>
                </a:solidFill>
              </a:rPr>
              <a:t>                                                                                        </a:t>
            </a:r>
            <a:r>
              <a:rPr lang="fr-CA" altLang="fr-FR" sz="2800" b="1" dirty="0">
                <a:solidFill>
                  <a:schemeClr val="tx1"/>
                </a:solidFill>
              </a:rPr>
              <a:t> </a:t>
            </a:r>
            <a:endParaRPr lang="fr-CA" altLang="fr-FR" sz="1800" dirty="0">
              <a:solidFill>
                <a:schemeClr val="tx1"/>
              </a:solidFill>
            </a:endParaRPr>
          </a:p>
          <a:p>
            <a:pPr eaLnBrk="1" hangingPunct="1">
              <a:lnSpc>
                <a:spcPct val="100000"/>
              </a:lnSpc>
              <a:spcBef>
                <a:spcPct val="0"/>
              </a:spcBef>
              <a:buClrTx/>
              <a:buFontTx/>
              <a:buNone/>
            </a:pPr>
            <a:endParaRPr lang="fr-CA" altLang="fr-FR" sz="1800" dirty="0">
              <a:solidFill>
                <a:schemeClr val="tx1"/>
              </a:solidFill>
            </a:endParaRPr>
          </a:p>
        </p:txBody>
      </p:sp>
      <p:sp>
        <p:nvSpPr>
          <p:cNvPr id="4" name="Rectangle 3">
            <a:extLst>
              <a:ext uri="{FF2B5EF4-FFF2-40B4-BE49-F238E27FC236}">
                <a16:creationId xmlns:a16="http://schemas.microsoft.com/office/drawing/2014/main" id="{06B15F88-7D5A-A643-AC97-F555FA606C12}"/>
              </a:ext>
            </a:extLst>
          </p:cNvPr>
          <p:cNvSpPr/>
          <p:nvPr/>
        </p:nvSpPr>
        <p:spPr>
          <a:xfrm>
            <a:off x="5940152" y="6006028"/>
            <a:ext cx="1300356" cy="369332"/>
          </a:xfrm>
          <a:prstGeom prst="rect">
            <a:avLst/>
          </a:prstGeom>
        </p:spPr>
        <p:txBody>
          <a:bodyPr wrap="none">
            <a:spAutoFit/>
          </a:bodyPr>
          <a:lstStyle/>
          <a:p>
            <a:pPr eaLnBrk="1" hangingPunct="1"/>
            <a:r>
              <a:rPr lang="fr-CA" altLang="fr-FR" b="1"/>
              <a:t>ESC  2014</a:t>
            </a:r>
          </a:p>
        </p:txBody>
      </p:sp>
      <p:sp>
        <p:nvSpPr>
          <p:cNvPr id="8" name="Titre 11">
            <a:extLst>
              <a:ext uri="{FF2B5EF4-FFF2-40B4-BE49-F238E27FC236}">
                <a16:creationId xmlns:a16="http://schemas.microsoft.com/office/drawing/2014/main" id="{AA69850C-BA74-E741-9FC7-9F954478690E}"/>
              </a:ext>
            </a:extLst>
          </p:cNvPr>
          <p:cNvSpPr txBox="1">
            <a:spLocks/>
          </p:cNvSpPr>
          <p:nvPr/>
        </p:nvSpPr>
        <p:spPr bwMode="auto">
          <a:xfrm>
            <a:off x="899592" y="-623048"/>
            <a:ext cx="7789312"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Néoplasies</a:t>
            </a:r>
          </a:p>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546FCA-1ADD-40C2-9991-93792F65A645}"/>
              </a:ext>
            </a:extLst>
          </p:cNvPr>
          <p:cNvSpPr>
            <a:spLocks noGrp="1"/>
          </p:cNvSpPr>
          <p:nvPr>
            <p:ph type="ftr" sz="quarter" idx="10"/>
          </p:nvPr>
        </p:nvSpPr>
        <p:spPr/>
        <p:txBody>
          <a:bodyPr/>
          <a:lstStyle/>
          <a:p>
            <a:pPr>
              <a:defRPr/>
            </a:pPr>
            <a:r>
              <a:rPr lang="en-CA"/>
              <a:t>1</a:t>
            </a:r>
          </a:p>
        </p:txBody>
      </p:sp>
      <p:sp>
        <p:nvSpPr>
          <p:cNvPr id="6" name="Content Placeholder 5">
            <a:extLst>
              <a:ext uri="{FF2B5EF4-FFF2-40B4-BE49-F238E27FC236}">
                <a16:creationId xmlns:a16="http://schemas.microsoft.com/office/drawing/2014/main" id="{A460166A-BA74-4A3A-A40B-100106B35A0C}"/>
              </a:ext>
            </a:extLst>
          </p:cNvPr>
          <p:cNvSpPr>
            <a:spLocks noGrp="1"/>
          </p:cNvSpPr>
          <p:nvPr>
            <p:ph idx="1"/>
          </p:nvPr>
        </p:nvSpPr>
        <p:spPr>
          <a:xfrm>
            <a:off x="251091" y="1192858"/>
            <a:ext cx="8291513" cy="824841"/>
          </a:xfrm>
        </p:spPr>
        <p:txBody>
          <a:bodyPr/>
          <a:lstStyle/>
          <a:p>
            <a:pPr marL="0" indent="0">
              <a:buNone/>
            </a:pPr>
            <a:r>
              <a:rPr lang="en-CA" sz="3200" b="1" dirty="0">
                <a:solidFill>
                  <a:schemeClr val="tx1"/>
                </a:solidFill>
              </a:rPr>
              <a:t>HOKUSAI: </a:t>
            </a:r>
            <a:r>
              <a:rPr lang="en-CA" dirty="0">
                <a:solidFill>
                  <a:schemeClr val="tx1"/>
                </a:solidFill>
              </a:rPr>
              <a:t>VTE Cancer                       </a:t>
            </a:r>
            <a:r>
              <a:rPr lang="en-CA" sz="1800" dirty="0">
                <a:solidFill>
                  <a:schemeClr val="tx1"/>
                </a:solidFill>
              </a:rPr>
              <a:t>                                                                             </a:t>
            </a:r>
            <a:r>
              <a:rPr lang="en-CA" sz="1400" dirty="0">
                <a:solidFill>
                  <a:schemeClr val="bg1"/>
                </a:solidFill>
              </a:rPr>
              <a:t>n</a:t>
            </a:r>
            <a:r>
              <a:rPr lang="en-CA" sz="1400" dirty="0">
                <a:solidFill>
                  <a:schemeClr val="tx1"/>
                </a:solidFill>
              </a:rPr>
              <a:t>                    </a:t>
            </a:r>
            <a:r>
              <a:rPr lang="en-CA" b="1" dirty="0" err="1">
                <a:solidFill>
                  <a:schemeClr val="tx1"/>
                </a:solidFill>
              </a:rPr>
              <a:t>Edoxaban</a:t>
            </a:r>
            <a:r>
              <a:rPr lang="en-CA" b="1" dirty="0">
                <a:solidFill>
                  <a:schemeClr val="tx1"/>
                </a:solidFill>
              </a:rPr>
              <a:t> 60 mg die </a:t>
            </a:r>
            <a:r>
              <a:rPr lang="en-CA" dirty="0">
                <a:solidFill>
                  <a:schemeClr val="tx1"/>
                </a:solidFill>
              </a:rPr>
              <a:t>vs</a:t>
            </a:r>
            <a:r>
              <a:rPr lang="en-CA" b="1" dirty="0">
                <a:solidFill>
                  <a:schemeClr val="tx1"/>
                </a:solidFill>
              </a:rPr>
              <a:t> </a:t>
            </a:r>
            <a:r>
              <a:rPr lang="en-CA" b="1" dirty="0" err="1">
                <a:solidFill>
                  <a:schemeClr val="tx1"/>
                </a:solidFill>
              </a:rPr>
              <a:t>Dalteparin</a:t>
            </a:r>
            <a:r>
              <a:rPr lang="en-CA" b="1" dirty="0">
                <a:solidFill>
                  <a:schemeClr val="tx1"/>
                </a:solidFill>
              </a:rPr>
              <a:t>     </a:t>
            </a:r>
            <a:r>
              <a:rPr lang="en-CA" sz="1600" dirty="0">
                <a:solidFill>
                  <a:schemeClr val="tx1"/>
                </a:solidFill>
              </a:rPr>
              <a:t>n: 1046    2018</a:t>
            </a:r>
          </a:p>
        </p:txBody>
      </p:sp>
      <p:pic>
        <p:nvPicPr>
          <p:cNvPr id="7" name="Picture 6">
            <a:extLst>
              <a:ext uri="{FF2B5EF4-FFF2-40B4-BE49-F238E27FC236}">
                <a16:creationId xmlns:a16="http://schemas.microsoft.com/office/drawing/2014/main" id="{FF053B03-4CE0-4DE7-BC33-6B75FEEC91DB}"/>
              </a:ext>
            </a:extLst>
          </p:cNvPr>
          <p:cNvPicPr>
            <a:picLocks noChangeAspect="1"/>
          </p:cNvPicPr>
          <p:nvPr/>
        </p:nvPicPr>
        <p:blipFill>
          <a:blip r:embed="rId3"/>
          <a:stretch>
            <a:fillRect/>
          </a:stretch>
        </p:blipFill>
        <p:spPr>
          <a:xfrm>
            <a:off x="0" y="1988840"/>
            <a:ext cx="8820472" cy="4249602"/>
          </a:xfrm>
          <a:prstGeom prst="rect">
            <a:avLst/>
          </a:prstGeom>
        </p:spPr>
      </p:pic>
      <p:sp>
        <p:nvSpPr>
          <p:cNvPr id="3" name="Rectangle 2">
            <a:extLst>
              <a:ext uri="{FF2B5EF4-FFF2-40B4-BE49-F238E27FC236}">
                <a16:creationId xmlns:a16="http://schemas.microsoft.com/office/drawing/2014/main" id="{453009D0-150D-E045-A0EB-051880CEF09F}"/>
              </a:ext>
            </a:extLst>
          </p:cNvPr>
          <p:cNvSpPr/>
          <p:nvPr/>
        </p:nvSpPr>
        <p:spPr>
          <a:xfrm>
            <a:off x="7197650" y="6559527"/>
            <a:ext cx="1681871" cy="215444"/>
          </a:xfrm>
          <a:prstGeom prst="rect">
            <a:avLst/>
          </a:prstGeom>
        </p:spPr>
        <p:txBody>
          <a:bodyPr wrap="none">
            <a:spAutoFit/>
          </a:bodyPr>
          <a:lstStyle/>
          <a:p>
            <a:pPr>
              <a:defRPr/>
            </a:pPr>
            <a:r>
              <a:rPr lang="en-CA" sz="800" b="1" dirty="0"/>
              <a:t>N </a:t>
            </a:r>
            <a:r>
              <a:rPr lang="en-CA" sz="800" b="1" dirty="0" err="1"/>
              <a:t>Engl</a:t>
            </a:r>
            <a:r>
              <a:rPr lang="en-CA" sz="800" b="1" dirty="0"/>
              <a:t> J Med 2018;378:615-24</a:t>
            </a:r>
            <a:r>
              <a:rPr lang="en-CA" sz="800" dirty="0"/>
              <a:t> </a:t>
            </a:r>
            <a:endParaRPr lang="en-CA" sz="800" dirty="0">
              <a:solidFill>
                <a:prstClr val="black">
                  <a:lumMod val="50000"/>
                  <a:lumOff val="50000"/>
                </a:prstClr>
              </a:solidFill>
            </a:endParaRPr>
          </a:p>
        </p:txBody>
      </p:sp>
      <p:sp>
        <p:nvSpPr>
          <p:cNvPr id="10" name="Titre 11">
            <a:extLst>
              <a:ext uri="{FF2B5EF4-FFF2-40B4-BE49-F238E27FC236}">
                <a16:creationId xmlns:a16="http://schemas.microsoft.com/office/drawing/2014/main" id="{76FD3D0F-A95D-5E4F-93CF-522F1DFE787B}"/>
              </a:ext>
            </a:extLst>
          </p:cNvPr>
          <p:cNvSpPr txBox="1">
            <a:spLocks/>
          </p:cNvSpPr>
          <p:nvPr/>
        </p:nvSpPr>
        <p:spPr bwMode="auto">
          <a:xfrm>
            <a:off x="1692184" y="-190293"/>
            <a:ext cx="5436104"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TPP/EP – Néoplasies</a:t>
            </a:r>
          </a:p>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a:t>
            </a:r>
          </a:p>
        </p:txBody>
      </p:sp>
      <p:cxnSp>
        <p:nvCxnSpPr>
          <p:cNvPr id="11" name="Connecteur droit 10">
            <a:extLst>
              <a:ext uri="{FF2B5EF4-FFF2-40B4-BE49-F238E27FC236}">
                <a16:creationId xmlns:a16="http://schemas.microsoft.com/office/drawing/2014/main" id="{0AFC24C5-244F-9545-8AD1-7B66DD2A3423}"/>
              </a:ext>
            </a:extLst>
          </p:cNvPr>
          <p:cNvCxnSpPr/>
          <p:nvPr/>
        </p:nvCxnSpPr>
        <p:spPr bwMode="auto">
          <a:xfrm>
            <a:off x="264479" y="3861048"/>
            <a:ext cx="3227401"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06E7A1B-1FBD-D14B-A4F2-8AF0514A630F}"/>
              </a:ext>
            </a:extLst>
          </p:cNvPr>
          <p:cNvCxnSpPr>
            <a:cxnSpLocks/>
          </p:cNvCxnSpPr>
          <p:nvPr/>
        </p:nvCxnSpPr>
        <p:spPr bwMode="auto">
          <a:xfrm>
            <a:off x="221995" y="6227950"/>
            <a:ext cx="1656184"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14" name="Connecteur droit 13">
            <a:extLst>
              <a:ext uri="{FF2B5EF4-FFF2-40B4-BE49-F238E27FC236}">
                <a16:creationId xmlns:a16="http://schemas.microsoft.com/office/drawing/2014/main" id="{6B737B58-6347-594F-9B7F-0D8FCF25CC61}"/>
              </a:ext>
            </a:extLst>
          </p:cNvPr>
          <p:cNvCxnSpPr>
            <a:cxnSpLocks/>
          </p:cNvCxnSpPr>
          <p:nvPr/>
        </p:nvCxnSpPr>
        <p:spPr bwMode="auto">
          <a:xfrm>
            <a:off x="7740352" y="4221088"/>
            <a:ext cx="936104"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15" name="Connecteur droit 14">
            <a:extLst>
              <a:ext uri="{FF2B5EF4-FFF2-40B4-BE49-F238E27FC236}">
                <a16:creationId xmlns:a16="http://schemas.microsoft.com/office/drawing/2014/main" id="{0B4F88EE-E24E-3D45-ACD4-A7CB9CC10597}"/>
              </a:ext>
            </a:extLst>
          </p:cNvPr>
          <p:cNvCxnSpPr>
            <a:cxnSpLocks/>
          </p:cNvCxnSpPr>
          <p:nvPr/>
        </p:nvCxnSpPr>
        <p:spPr bwMode="auto">
          <a:xfrm>
            <a:off x="4716016" y="6227950"/>
            <a:ext cx="3826588"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17" name="Connecteur droit 16">
            <a:extLst>
              <a:ext uri="{FF2B5EF4-FFF2-40B4-BE49-F238E27FC236}">
                <a16:creationId xmlns:a16="http://schemas.microsoft.com/office/drawing/2014/main" id="{1BDA6D72-C653-3F41-866A-32ECFF3EF116}"/>
              </a:ext>
            </a:extLst>
          </p:cNvPr>
          <p:cNvCxnSpPr>
            <a:cxnSpLocks/>
          </p:cNvCxnSpPr>
          <p:nvPr/>
        </p:nvCxnSpPr>
        <p:spPr bwMode="auto">
          <a:xfrm>
            <a:off x="13140952" y="6405639"/>
            <a:ext cx="1895760"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sp>
        <p:nvSpPr>
          <p:cNvPr id="2" name="ZoneTexte 1">
            <a:extLst>
              <a:ext uri="{FF2B5EF4-FFF2-40B4-BE49-F238E27FC236}">
                <a16:creationId xmlns:a16="http://schemas.microsoft.com/office/drawing/2014/main" id="{0D5A2B56-091F-6C4E-8CB5-8B677F03E635}"/>
              </a:ext>
            </a:extLst>
          </p:cNvPr>
          <p:cNvSpPr txBox="1"/>
          <p:nvPr/>
        </p:nvSpPr>
        <p:spPr>
          <a:xfrm>
            <a:off x="173081" y="6237312"/>
            <a:ext cx="12649617" cy="369332"/>
          </a:xfrm>
          <a:prstGeom prst="rect">
            <a:avLst/>
          </a:prstGeom>
          <a:noFill/>
        </p:spPr>
        <p:txBody>
          <a:bodyPr wrap="none" rtlCol="0">
            <a:spAutoFit/>
          </a:bodyPr>
          <a:lstStyle/>
          <a:p>
            <a:r>
              <a:rPr lang="fr-CA" dirty="0"/>
              <a:t>Saignement GI haut                                        17%         3%                                                                                                     </a:t>
            </a:r>
          </a:p>
        </p:txBody>
      </p:sp>
      <p:cxnSp>
        <p:nvCxnSpPr>
          <p:cNvPr id="13" name="Connecteur droit 12">
            <a:extLst>
              <a:ext uri="{FF2B5EF4-FFF2-40B4-BE49-F238E27FC236}">
                <a16:creationId xmlns:a16="http://schemas.microsoft.com/office/drawing/2014/main" id="{5987009A-6CDD-9441-B298-574794D6B499}"/>
              </a:ext>
            </a:extLst>
          </p:cNvPr>
          <p:cNvCxnSpPr>
            <a:cxnSpLocks/>
          </p:cNvCxnSpPr>
          <p:nvPr/>
        </p:nvCxnSpPr>
        <p:spPr bwMode="auto">
          <a:xfrm>
            <a:off x="4716016" y="5157192"/>
            <a:ext cx="504056"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29" name="Connecteur droit 28">
            <a:extLst>
              <a:ext uri="{FF2B5EF4-FFF2-40B4-BE49-F238E27FC236}">
                <a16:creationId xmlns:a16="http://schemas.microsoft.com/office/drawing/2014/main" id="{A5D76B86-23CF-AB4C-B712-A2F79FAFFFC6}"/>
              </a:ext>
            </a:extLst>
          </p:cNvPr>
          <p:cNvCxnSpPr>
            <a:cxnSpLocks/>
          </p:cNvCxnSpPr>
          <p:nvPr/>
        </p:nvCxnSpPr>
        <p:spPr bwMode="auto">
          <a:xfrm>
            <a:off x="4716016" y="6606644"/>
            <a:ext cx="576064"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30" name="Connecteur droit 29">
            <a:extLst>
              <a:ext uri="{FF2B5EF4-FFF2-40B4-BE49-F238E27FC236}">
                <a16:creationId xmlns:a16="http://schemas.microsoft.com/office/drawing/2014/main" id="{B1CB018B-F737-D84F-9934-F93E2B6C1DA7}"/>
              </a:ext>
            </a:extLst>
          </p:cNvPr>
          <p:cNvCxnSpPr>
            <a:cxnSpLocks/>
          </p:cNvCxnSpPr>
          <p:nvPr/>
        </p:nvCxnSpPr>
        <p:spPr bwMode="auto">
          <a:xfrm>
            <a:off x="1691680" y="8992200"/>
            <a:ext cx="576064"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31" name="Connecteur droit 30">
            <a:extLst>
              <a:ext uri="{FF2B5EF4-FFF2-40B4-BE49-F238E27FC236}">
                <a16:creationId xmlns:a16="http://schemas.microsoft.com/office/drawing/2014/main" id="{C6ED5D6B-F64A-3646-9F20-77FB9A9E059E}"/>
              </a:ext>
            </a:extLst>
          </p:cNvPr>
          <p:cNvCxnSpPr>
            <a:cxnSpLocks/>
          </p:cNvCxnSpPr>
          <p:nvPr/>
        </p:nvCxnSpPr>
        <p:spPr bwMode="auto">
          <a:xfrm>
            <a:off x="5796136" y="6606644"/>
            <a:ext cx="576064"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32" name="Connecteur droit 31">
            <a:extLst>
              <a:ext uri="{FF2B5EF4-FFF2-40B4-BE49-F238E27FC236}">
                <a16:creationId xmlns:a16="http://schemas.microsoft.com/office/drawing/2014/main" id="{ED2FE958-5370-6C43-BC6A-AC70FAFC3DE6}"/>
              </a:ext>
            </a:extLst>
          </p:cNvPr>
          <p:cNvCxnSpPr>
            <a:cxnSpLocks/>
          </p:cNvCxnSpPr>
          <p:nvPr/>
        </p:nvCxnSpPr>
        <p:spPr bwMode="auto">
          <a:xfrm>
            <a:off x="5832140" y="5165914"/>
            <a:ext cx="504056"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33" name="Connecteur droit 32">
            <a:extLst>
              <a:ext uri="{FF2B5EF4-FFF2-40B4-BE49-F238E27FC236}">
                <a16:creationId xmlns:a16="http://schemas.microsoft.com/office/drawing/2014/main" id="{422FDE41-2108-FD4C-84D1-412920F9AD74}"/>
              </a:ext>
            </a:extLst>
          </p:cNvPr>
          <p:cNvCxnSpPr>
            <a:cxnSpLocks/>
          </p:cNvCxnSpPr>
          <p:nvPr/>
        </p:nvCxnSpPr>
        <p:spPr bwMode="auto">
          <a:xfrm>
            <a:off x="8038548" y="5172202"/>
            <a:ext cx="504056"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56768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37F680-6FAD-44DB-889C-CB482FE63DD7}"/>
              </a:ext>
            </a:extLst>
          </p:cNvPr>
          <p:cNvSpPr>
            <a:spLocks noGrp="1"/>
          </p:cNvSpPr>
          <p:nvPr>
            <p:ph type="ftr" sz="quarter" idx="10"/>
          </p:nvPr>
        </p:nvSpPr>
        <p:spPr/>
        <p:txBody>
          <a:bodyPr/>
          <a:lstStyle/>
          <a:p>
            <a:pPr>
              <a:defRPr/>
            </a:pPr>
            <a:r>
              <a:rPr lang="en-CA"/>
              <a:t>1</a:t>
            </a:r>
          </a:p>
        </p:txBody>
      </p:sp>
      <p:pic>
        <p:nvPicPr>
          <p:cNvPr id="5" name="Picture 4">
            <a:extLst>
              <a:ext uri="{FF2B5EF4-FFF2-40B4-BE49-F238E27FC236}">
                <a16:creationId xmlns:a16="http://schemas.microsoft.com/office/drawing/2014/main" id="{2517FB2B-D44A-4010-9C1A-832D3C7C5A1B}"/>
              </a:ext>
            </a:extLst>
          </p:cNvPr>
          <p:cNvPicPr>
            <a:picLocks noChangeAspect="1"/>
          </p:cNvPicPr>
          <p:nvPr/>
        </p:nvPicPr>
        <p:blipFill>
          <a:blip r:embed="rId3"/>
          <a:stretch>
            <a:fillRect/>
          </a:stretch>
        </p:blipFill>
        <p:spPr>
          <a:xfrm>
            <a:off x="251520" y="2436902"/>
            <a:ext cx="4200569" cy="3728402"/>
          </a:xfrm>
          <a:prstGeom prst="rect">
            <a:avLst/>
          </a:prstGeom>
        </p:spPr>
      </p:pic>
      <p:pic>
        <p:nvPicPr>
          <p:cNvPr id="6" name="Picture 5">
            <a:extLst>
              <a:ext uri="{FF2B5EF4-FFF2-40B4-BE49-F238E27FC236}">
                <a16:creationId xmlns:a16="http://schemas.microsoft.com/office/drawing/2014/main" id="{4F734FE6-98A6-47B7-8E9F-AECD87DE2119}"/>
              </a:ext>
            </a:extLst>
          </p:cNvPr>
          <p:cNvPicPr>
            <a:picLocks noChangeAspect="1"/>
          </p:cNvPicPr>
          <p:nvPr/>
        </p:nvPicPr>
        <p:blipFill>
          <a:blip r:embed="rId4"/>
          <a:stretch>
            <a:fillRect/>
          </a:stretch>
        </p:blipFill>
        <p:spPr>
          <a:xfrm>
            <a:off x="4629150" y="2436902"/>
            <a:ext cx="4233069" cy="3728401"/>
          </a:xfrm>
          <a:prstGeom prst="rect">
            <a:avLst/>
          </a:prstGeom>
        </p:spPr>
      </p:pic>
      <p:sp>
        <p:nvSpPr>
          <p:cNvPr id="7" name="TextBox 6">
            <a:extLst>
              <a:ext uri="{FF2B5EF4-FFF2-40B4-BE49-F238E27FC236}">
                <a16:creationId xmlns:a16="http://schemas.microsoft.com/office/drawing/2014/main" id="{C77BAD85-1735-4FFD-8B89-AE1EB25EBCE5}"/>
              </a:ext>
            </a:extLst>
          </p:cNvPr>
          <p:cNvSpPr txBox="1"/>
          <p:nvPr/>
        </p:nvSpPr>
        <p:spPr>
          <a:xfrm>
            <a:off x="2228850" y="3543300"/>
            <a:ext cx="1783373" cy="369332"/>
          </a:xfrm>
          <a:prstGeom prst="rect">
            <a:avLst/>
          </a:prstGeom>
          <a:noFill/>
        </p:spPr>
        <p:txBody>
          <a:bodyPr wrap="none" rtlCol="0">
            <a:spAutoFit/>
          </a:bodyPr>
          <a:lstStyle/>
          <a:p>
            <a:r>
              <a:rPr lang="en-CA"/>
              <a:t>4% R vs 11% D</a:t>
            </a:r>
          </a:p>
        </p:txBody>
      </p:sp>
      <p:sp>
        <p:nvSpPr>
          <p:cNvPr id="8" name="TextBox 7">
            <a:extLst>
              <a:ext uri="{FF2B5EF4-FFF2-40B4-BE49-F238E27FC236}">
                <a16:creationId xmlns:a16="http://schemas.microsoft.com/office/drawing/2014/main" id="{C9F64CAA-B783-4D90-8A27-8C295D02B3DE}"/>
              </a:ext>
            </a:extLst>
          </p:cNvPr>
          <p:cNvSpPr txBox="1"/>
          <p:nvPr/>
        </p:nvSpPr>
        <p:spPr>
          <a:xfrm>
            <a:off x="5543550" y="3458603"/>
            <a:ext cx="2518638" cy="646331"/>
          </a:xfrm>
          <a:prstGeom prst="rect">
            <a:avLst/>
          </a:prstGeom>
          <a:noFill/>
        </p:spPr>
        <p:txBody>
          <a:bodyPr wrap="none" rtlCol="0">
            <a:spAutoFit/>
          </a:bodyPr>
          <a:lstStyle/>
          <a:p>
            <a:r>
              <a:rPr lang="en-CA"/>
              <a:t>MB 6% R vs 4% D</a:t>
            </a:r>
          </a:p>
          <a:p>
            <a:r>
              <a:rPr lang="en-CA"/>
              <a:t>CRNB 13% R vs 4% D</a:t>
            </a:r>
          </a:p>
        </p:txBody>
      </p:sp>
      <p:sp>
        <p:nvSpPr>
          <p:cNvPr id="9" name="Rectangle 8">
            <a:extLst>
              <a:ext uri="{FF2B5EF4-FFF2-40B4-BE49-F238E27FC236}">
                <a16:creationId xmlns:a16="http://schemas.microsoft.com/office/drawing/2014/main" id="{CC9A7551-D534-2F46-87FB-C009BE4FD39D}"/>
              </a:ext>
            </a:extLst>
          </p:cNvPr>
          <p:cNvSpPr/>
          <p:nvPr/>
        </p:nvSpPr>
        <p:spPr>
          <a:xfrm>
            <a:off x="5120357" y="6488668"/>
            <a:ext cx="3005951" cy="369332"/>
          </a:xfrm>
          <a:prstGeom prst="rect">
            <a:avLst/>
          </a:prstGeom>
        </p:spPr>
        <p:txBody>
          <a:bodyPr wrap="none">
            <a:spAutoFit/>
          </a:bodyPr>
          <a:lstStyle/>
          <a:p>
            <a:pPr>
              <a:defRPr/>
            </a:pPr>
            <a:r>
              <a:rPr lang="en-CA" b="1"/>
              <a:t>JCO 36 </a:t>
            </a:r>
            <a:r>
              <a:rPr lang="en-CA" b="1" err="1"/>
              <a:t>epub</a:t>
            </a:r>
            <a:r>
              <a:rPr lang="en-CA" b="1"/>
              <a:t> May 10 2018</a:t>
            </a:r>
          </a:p>
        </p:txBody>
      </p:sp>
      <p:sp>
        <p:nvSpPr>
          <p:cNvPr id="10" name="Content Placeholder 5">
            <a:extLst>
              <a:ext uri="{FF2B5EF4-FFF2-40B4-BE49-F238E27FC236}">
                <a16:creationId xmlns:a16="http://schemas.microsoft.com/office/drawing/2014/main" id="{2659E84E-A0D3-4C47-8E23-C6B004881857}"/>
              </a:ext>
            </a:extLst>
          </p:cNvPr>
          <p:cNvSpPr txBox="1">
            <a:spLocks/>
          </p:cNvSpPr>
          <p:nvPr/>
        </p:nvSpPr>
        <p:spPr bwMode="auto">
          <a:xfrm>
            <a:off x="546156" y="1290628"/>
            <a:ext cx="829151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58775" indent="-358775" algn="l" rtl="0" eaLnBrk="0" fontAlgn="base" hangingPunct="0">
              <a:lnSpc>
                <a:spcPct val="85000"/>
              </a:lnSpc>
              <a:spcBef>
                <a:spcPct val="50000"/>
              </a:spcBef>
              <a:spcAft>
                <a:spcPct val="0"/>
              </a:spcAft>
              <a:buClr>
                <a:schemeClr val="accent1"/>
              </a:buClr>
              <a:buFont typeface="Wingdings 3" charset="2"/>
              <a:buChar char="u"/>
              <a:defRPr sz="2400">
                <a:solidFill>
                  <a:schemeClr val="tx2"/>
                </a:solidFill>
                <a:latin typeface="+mn-lt"/>
                <a:ea typeface="ＭＳ Ｐゴシック" charset="0"/>
                <a:cs typeface="+mn-cs"/>
              </a:defRPr>
            </a:lvl1pPr>
            <a:lvl2pPr marL="803275" indent="-265113" algn="l" rtl="0" eaLnBrk="0" fontAlgn="base" hangingPunct="0">
              <a:lnSpc>
                <a:spcPct val="85000"/>
              </a:lnSpc>
              <a:spcBef>
                <a:spcPct val="40000"/>
              </a:spcBef>
              <a:spcAft>
                <a:spcPct val="0"/>
              </a:spcAft>
              <a:buClr>
                <a:schemeClr val="accent1"/>
              </a:buClr>
              <a:buFont typeface="Wingdings" charset="2"/>
              <a:buChar char="l"/>
              <a:defRPr sz="2000">
                <a:solidFill>
                  <a:schemeClr val="tx2"/>
                </a:solidFill>
                <a:latin typeface="+mn-lt"/>
                <a:ea typeface="Arial" charset="0"/>
                <a:cs typeface="+mn-cs"/>
              </a:defRPr>
            </a:lvl2pPr>
            <a:lvl3pPr marL="1260475" indent="-179388" algn="l" rtl="0" eaLnBrk="0" fontAlgn="base" hangingPunct="0">
              <a:lnSpc>
                <a:spcPct val="85000"/>
              </a:lnSpc>
              <a:spcBef>
                <a:spcPct val="20000"/>
              </a:spcBef>
              <a:spcAft>
                <a:spcPct val="0"/>
              </a:spcAft>
              <a:buClr>
                <a:schemeClr val="accent1"/>
              </a:buClr>
              <a:buFont typeface="Arial" charset="0"/>
              <a:buChar char="–"/>
              <a:defRPr sz="2400">
                <a:solidFill>
                  <a:schemeClr val="tx2"/>
                </a:solidFill>
                <a:latin typeface="+mn-lt"/>
                <a:ea typeface="Arial" charset="0"/>
                <a:cs typeface="+mn-cs"/>
              </a:defRPr>
            </a:lvl3pPr>
            <a:lvl4pPr marL="1798638" indent="-185738" algn="l" rtl="0" eaLnBrk="0" fontAlgn="base" hangingPunct="0">
              <a:lnSpc>
                <a:spcPct val="85000"/>
              </a:lnSpc>
              <a:spcBef>
                <a:spcPct val="15000"/>
              </a:spcBef>
              <a:spcAft>
                <a:spcPct val="0"/>
              </a:spcAft>
              <a:buClr>
                <a:srgbClr val="EA7A19"/>
              </a:buClr>
              <a:buFont typeface="Times" charset="0"/>
              <a:buChar char="–"/>
              <a:defRPr sz="1600">
                <a:solidFill>
                  <a:srgbClr val="FFFFFF"/>
                </a:solidFill>
                <a:latin typeface="+mn-lt"/>
                <a:ea typeface="Arial" charset="0"/>
                <a:cs typeface="+mn-cs"/>
              </a:defRPr>
            </a:lvl4pPr>
            <a:lvl5pPr marL="2206625" indent="-228600" algn="l" rtl="0" eaLnBrk="0" fontAlgn="base" hangingPunct="0">
              <a:spcBef>
                <a:spcPct val="20000"/>
              </a:spcBef>
              <a:spcAft>
                <a:spcPct val="0"/>
              </a:spcAft>
              <a:buChar char="»"/>
              <a:defRPr sz="1200">
                <a:solidFill>
                  <a:schemeClr val="bg1"/>
                </a:solidFill>
                <a:latin typeface="+mn-lt"/>
                <a:ea typeface="Arial" charset="0"/>
                <a:cs typeface="+mn-cs"/>
              </a:defRPr>
            </a:lvl5pPr>
            <a:lvl6pPr marL="2663825" indent="-228600" algn="l" rtl="0" eaLnBrk="1" fontAlgn="base" hangingPunct="1">
              <a:spcBef>
                <a:spcPct val="20000"/>
              </a:spcBef>
              <a:spcAft>
                <a:spcPct val="0"/>
              </a:spcAft>
              <a:buChar char="»"/>
              <a:defRPr sz="1200">
                <a:solidFill>
                  <a:schemeClr val="bg1"/>
                </a:solidFill>
                <a:latin typeface="+mn-lt"/>
                <a:cs typeface="+mn-cs"/>
              </a:defRPr>
            </a:lvl6pPr>
            <a:lvl7pPr marL="3121025" indent="-228600" algn="l" rtl="0" eaLnBrk="1" fontAlgn="base" hangingPunct="1">
              <a:spcBef>
                <a:spcPct val="20000"/>
              </a:spcBef>
              <a:spcAft>
                <a:spcPct val="0"/>
              </a:spcAft>
              <a:buChar char="»"/>
              <a:defRPr sz="1200">
                <a:solidFill>
                  <a:schemeClr val="bg1"/>
                </a:solidFill>
                <a:latin typeface="+mn-lt"/>
                <a:cs typeface="+mn-cs"/>
              </a:defRPr>
            </a:lvl7pPr>
            <a:lvl8pPr marL="3578225" indent="-228600" algn="l" rtl="0" eaLnBrk="1" fontAlgn="base" hangingPunct="1">
              <a:spcBef>
                <a:spcPct val="20000"/>
              </a:spcBef>
              <a:spcAft>
                <a:spcPct val="0"/>
              </a:spcAft>
              <a:buChar char="»"/>
              <a:defRPr sz="1200">
                <a:solidFill>
                  <a:schemeClr val="bg1"/>
                </a:solidFill>
                <a:latin typeface="+mn-lt"/>
                <a:cs typeface="+mn-cs"/>
              </a:defRPr>
            </a:lvl8pPr>
            <a:lvl9pPr marL="4035425" indent="-228600" algn="l" rtl="0" eaLnBrk="1" fontAlgn="base" hangingPunct="1">
              <a:spcBef>
                <a:spcPct val="20000"/>
              </a:spcBef>
              <a:spcAft>
                <a:spcPct val="0"/>
              </a:spcAft>
              <a:buChar char="»"/>
              <a:defRPr sz="1200">
                <a:solidFill>
                  <a:schemeClr val="bg1"/>
                </a:solidFill>
                <a:latin typeface="+mn-lt"/>
                <a:cs typeface="+mn-cs"/>
              </a:defRPr>
            </a:lvl9pPr>
          </a:lstStyle>
          <a:p>
            <a:pPr marL="0" indent="0">
              <a:buNone/>
            </a:pPr>
            <a:r>
              <a:rPr lang="en-CA" sz="3200" b="1" kern="0" dirty="0">
                <a:solidFill>
                  <a:schemeClr val="tx1"/>
                </a:solidFill>
              </a:rPr>
              <a:t>SELECT-D</a:t>
            </a:r>
            <a:r>
              <a:rPr lang="en-CA" sz="3600" b="1" kern="0" dirty="0">
                <a:solidFill>
                  <a:schemeClr val="tx1"/>
                </a:solidFill>
              </a:rPr>
              <a:t>:</a:t>
            </a:r>
            <a:r>
              <a:rPr lang="en-CA" b="1" kern="0" dirty="0">
                <a:solidFill>
                  <a:schemeClr val="tx1"/>
                </a:solidFill>
              </a:rPr>
              <a:t> VTE Cancer</a:t>
            </a:r>
          </a:p>
          <a:p>
            <a:pPr marL="0" indent="0">
              <a:buNone/>
            </a:pPr>
            <a:r>
              <a:rPr lang="en-CA" b="1" kern="0" dirty="0"/>
              <a:t>                   Rivar</a:t>
            </a:r>
            <a:r>
              <a:rPr lang="en-CA" b="1" kern="0" dirty="0">
                <a:solidFill>
                  <a:schemeClr val="tx1"/>
                </a:solidFill>
              </a:rPr>
              <a:t>oxaban  </a:t>
            </a:r>
            <a:r>
              <a:rPr lang="en-CA" kern="0" dirty="0">
                <a:solidFill>
                  <a:schemeClr val="tx1"/>
                </a:solidFill>
              </a:rPr>
              <a:t>vs</a:t>
            </a:r>
            <a:r>
              <a:rPr lang="en-CA" b="1" kern="0" dirty="0">
                <a:solidFill>
                  <a:schemeClr val="tx1"/>
                </a:solidFill>
              </a:rPr>
              <a:t> </a:t>
            </a:r>
            <a:r>
              <a:rPr lang="en-CA" b="1" kern="0" dirty="0" err="1">
                <a:solidFill>
                  <a:schemeClr val="tx1"/>
                </a:solidFill>
              </a:rPr>
              <a:t>Dalteparin</a:t>
            </a:r>
            <a:r>
              <a:rPr lang="en-CA" kern="0" dirty="0">
                <a:solidFill>
                  <a:schemeClr val="tx1"/>
                </a:solidFill>
              </a:rPr>
              <a:t>      </a:t>
            </a:r>
            <a:r>
              <a:rPr lang="en-CA" sz="1400" kern="0" dirty="0"/>
              <a:t>n = 406           </a:t>
            </a:r>
            <a:r>
              <a:rPr lang="en-CA" sz="1400" kern="0" dirty="0">
                <a:solidFill>
                  <a:schemeClr val="tx1"/>
                </a:solidFill>
              </a:rPr>
              <a:t>(2018) </a:t>
            </a:r>
            <a:endParaRPr lang="en-CA" sz="1400" b="1" kern="0" dirty="0">
              <a:solidFill>
                <a:schemeClr val="tx1"/>
              </a:solidFill>
            </a:endParaRPr>
          </a:p>
        </p:txBody>
      </p:sp>
      <p:sp>
        <p:nvSpPr>
          <p:cNvPr id="12" name="Titre 11">
            <a:extLst>
              <a:ext uri="{FF2B5EF4-FFF2-40B4-BE49-F238E27FC236}">
                <a16:creationId xmlns:a16="http://schemas.microsoft.com/office/drawing/2014/main" id="{E55FD135-4DEC-DD4A-BE34-1B4C6E688CBA}"/>
              </a:ext>
            </a:extLst>
          </p:cNvPr>
          <p:cNvSpPr txBox="1">
            <a:spLocks/>
          </p:cNvSpPr>
          <p:nvPr/>
        </p:nvSpPr>
        <p:spPr bwMode="auto">
          <a:xfrm>
            <a:off x="1734037" y="-214399"/>
            <a:ext cx="5436104"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TPP/EP – Néoplasies</a:t>
            </a:r>
          </a:p>
          <a:p>
            <a:pPr>
              <a:defRPr/>
            </a:pPr>
            <a:r>
              <a:rPr lang="fr-CA" sz="36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a:t>
            </a:r>
          </a:p>
        </p:txBody>
      </p:sp>
    </p:spTree>
    <p:extLst>
      <p:ext uri="{BB962C8B-B14F-4D97-AF65-F5344CB8AC3E}">
        <p14:creationId xmlns:p14="http://schemas.microsoft.com/office/powerpoint/2010/main" val="2214221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43" y="827988"/>
            <a:ext cx="8971353"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itre 2">
            <a:extLst>
              <a:ext uri="{FF2B5EF4-FFF2-40B4-BE49-F238E27FC236}">
                <a16:creationId xmlns:a16="http://schemas.microsoft.com/office/drawing/2014/main" id="{8C2163B7-D13C-9344-9B23-D26F1D2F0370}"/>
              </a:ext>
            </a:extLst>
          </p:cNvPr>
          <p:cNvSpPr>
            <a:spLocks noGrp="1"/>
          </p:cNvSpPr>
          <p:nvPr>
            <p:ph type="title"/>
          </p:nvPr>
        </p:nvSpPr>
        <p:spPr>
          <a:xfrm>
            <a:off x="-252536" y="667395"/>
            <a:ext cx="9289032" cy="615553"/>
          </a:xfrm>
          <a:extLst>
            <a:ext uri="{909E8E84-426E-40dd-AFC4-6F175D3DCCD1}"/>
            <a:ext uri="{91240B29-F687-4f45-9708-019B960494DF}"/>
          </a:extLst>
        </p:spPr>
        <p:txBody>
          <a:bodyPr/>
          <a:lstStyle/>
          <a:p>
            <a:pPr>
              <a:defRPr/>
            </a:pPr>
            <a:r>
              <a:rPr lang="fr-CA" sz="40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 TEV et Néoplasies</a:t>
            </a:r>
          </a:p>
        </p:txBody>
      </p:sp>
      <p:pic>
        <p:nvPicPr>
          <p:cNvPr id="169986" name="Picture 2" descr="https://thrombosiscanada.ca/wp-content/uploads/2013/05/logo.jpg">
            <a:hlinkClick r:id="rId2" tooltip="Thrombosis Canada – Thrombose Canada"/>
            <a:extLst>
              <a:ext uri="{FF2B5EF4-FFF2-40B4-BE49-F238E27FC236}">
                <a16:creationId xmlns:a16="http://schemas.microsoft.com/office/drawing/2014/main" id="{24C7163E-B05D-9A4D-B066-55669B56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6190605"/>
            <a:ext cx="2575363" cy="6214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52A1E3A-70DB-BC44-AF7E-9D61F7C50298}"/>
              </a:ext>
            </a:extLst>
          </p:cNvPr>
          <p:cNvSpPr/>
          <p:nvPr/>
        </p:nvSpPr>
        <p:spPr>
          <a:xfrm>
            <a:off x="21679" y="1484784"/>
            <a:ext cx="9144000" cy="5139869"/>
          </a:xfrm>
          <a:prstGeom prst="rect">
            <a:avLst/>
          </a:prstGeom>
        </p:spPr>
        <p:txBody>
          <a:bodyPr wrap="square">
            <a:spAutoFit/>
          </a:bodyPr>
          <a:lstStyle/>
          <a:p>
            <a:r>
              <a:rPr lang="fr-CA" sz="3600" dirty="0">
                <a:solidFill>
                  <a:srgbClr val="1C1D1E"/>
                </a:solidFill>
                <a:latin typeface="Open Sans"/>
              </a:rPr>
              <a:t>Nous suggérons l’utilisation d’un </a:t>
            </a:r>
            <a:r>
              <a:rPr lang="fr-CA" sz="3600" b="1" dirty="0">
                <a:solidFill>
                  <a:srgbClr val="1C1D1E"/>
                </a:solidFill>
                <a:latin typeface="Open Sans"/>
              </a:rPr>
              <a:t>AOD </a:t>
            </a:r>
            <a:r>
              <a:rPr lang="fr-CA" sz="3600" dirty="0">
                <a:solidFill>
                  <a:srgbClr val="1C1D1E"/>
                </a:solidFill>
                <a:latin typeface="Open Sans"/>
              </a:rPr>
              <a:t>pour les patients avec </a:t>
            </a:r>
            <a:r>
              <a:rPr lang="fr-CA" sz="3600" b="1" dirty="0">
                <a:solidFill>
                  <a:srgbClr val="1C1D1E"/>
                </a:solidFill>
                <a:latin typeface="Open Sans"/>
              </a:rPr>
              <a:t>Cancer - TEV </a:t>
            </a:r>
            <a:r>
              <a:rPr lang="fr-CA" sz="3600" dirty="0">
                <a:solidFill>
                  <a:srgbClr val="1C1D1E"/>
                </a:solidFill>
                <a:latin typeface="Open Sans"/>
              </a:rPr>
              <a:t>et </a:t>
            </a:r>
            <a:r>
              <a:rPr lang="fr-CA" sz="3600" b="1" dirty="0">
                <a:solidFill>
                  <a:srgbClr val="1C1D1E"/>
                </a:solidFill>
                <a:latin typeface="Open Sans"/>
              </a:rPr>
              <a:t>risque faible de saignement</a:t>
            </a:r>
            <a:r>
              <a:rPr lang="fr-CA" sz="3600" dirty="0">
                <a:solidFill>
                  <a:srgbClr val="1C1D1E"/>
                </a:solidFill>
                <a:latin typeface="Open Sans"/>
              </a:rPr>
              <a:t> (digestif).</a:t>
            </a:r>
          </a:p>
          <a:p>
            <a:endParaRPr lang="fr-CA" sz="3600" dirty="0">
              <a:solidFill>
                <a:srgbClr val="1C1D1E"/>
              </a:solidFill>
              <a:latin typeface="Open Sans"/>
            </a:endParaRPr>
          </a:p>
          <a:p>
            <a:r>
              <a:rPr lang="fr-CA" sz="3600" b="1" dirty="0">
                <a:solidFill>
                  <a:srgbClr val="1C1D1E"/>
                </a:solidFill>
                <a:latin typeface="Open Sans"/>
              </a:rPr>
              <a:t>HBPM </a:t>
            </a:r>
            <a:r>
              <a:rPr lang="fr-CA" sz="3600" dirty="0">
                <a:solidFill>
                  <a:srgbClr val="1C1D1E"/>
                </a:solidFill>
                <a:latin typeface="Open Sans"/>
              </a:rPr>
              <a:t>est alternative acceptable. </a:t>
            </a:r>
          </a:p>
          <a:p>
            <a:endParaRPr lang="fr-CA" sz="1600" dirty="0">
              <a:solidFill>
                <a:srgbClr val="1C1D1E"/>
              </a:solidFill>
              <a:latin typeface="Open Sans"/>
            </a:endParaRPr>
          </a:p>
          <a:p>
            <a:r>
              <a:rPr lang="fr-CA" sz="3600" b="1" dirty="0" err="1">
                <a:solidFill>
                  <a:srgbClr val="1C1D1E"/>
                </a:solidFill>
                <a:latin typeface="Open Sans"/>
              </a:rPr>
              <a:t>Edoxaban</a:t>
            </a:r>
            <a:r>
              <a:rPr lang="fr-CA" sz="3600" b="1" dirty="0">
                <a:solidFill>
                  <a:srgbClr val="1C1D1E"/>
                </a:solidFill>
                <a:latin typeface="Open Sans"/>
              </a:rPr>
              <a:t> (</a:t>
            </a:r>
            <a:r>
              <a:rPr lang="fr-CA" sz="3600" b="1" dirty="0"/>
              <a:t>CV239) </a:t>
            </a:r>
            <a:r>
              <a:rPr lang="fr-CA" sz="3600" b="1" dirty="0">
                <a:solidFill>
                  <a:srgbClr val="1C1D1E"/>
                </a:solidFill>
                <a:latin typeface="Open Sans"/>
              </a:rPr>
              <a:t>et </a:t>
            </a:r>
            <a:r>
              <a:rPr lang="fr-CA" sz="3600" b="1" dirty="0" err="1">
                <a:solidFill>
                  <a:srgbClr val="1C1D1E"/>
                </a:solidFill>
                <a:latin typeface="Open Sans"/>
              </a:rPr>
              <a:t>Rivaroxaban</a:t>
            </a:r>
            <a:r>
              <a:rPr lang="fr-CA" sz="3600" b="1" dirty="0">
                <a:solidFill>
                  <a:srgbClr val="1C1D1E"/>
                </a:solidFill>
                <a:latin typeface="Open Sans"/>
              </a:rPr>
              <a:t> </a:t>
            </a:r>
            <a:r>
              <a:rPr lang="fr-CA" sz="2400" dirty="0">
                <a:solidFill>
                  <a:srgbClr val="1C1D1E"/>
                </a:solidFill>
                <a:latin typeface="Open Sans"/>
              </a:rPr>
              <a:t>sont les seuls AOD comparés à HBPM dans études RC. </a:t>
            </a:r>
          </a:p>
          <a:p>
            <a:r>
              <a:rPr lang="fr-CA" sz="2400" dirty="0">
                <a:solidFill>
                  <a:srgbClr val="1C1D1E"/>
                </a:solidFill>
                <a:latin typeface="Open Sans"/>
              </a:rPr>
              <a:t>Le traitement final devra être une décision partagée en fonction du potentiel de réduction des récidives et augmentation du risque hémorragique</a:t>
            </a:r>
            <a:r>
              <a:rPr lang="fr-CA" sz="2400" b="1" dirty="0">
                <a:solidFill>
                  <a:srgbClr val="1C1D1E"/>
                </a:solidFill>
                <a:latin typeface="Open Sans"/>
              </a:rPr>
              <a:t>.</a:t>
            </a:r>
            <a:r>
              <a:rPr lang="fr-CA" sz="2400" dirty="0">
                <a:solidFill>
                  <a:srgbClr val="1C1D1E"/>
                </a:solidFill>
                <a:latin typeface="Open Sans"/>
              </a:rPr>
              <a:t>.</a:t>
            </a:r>
            <a:endParaRPr lang="fr-CA" sz="2400" b="0" i="0" dirty="0">
              <a:solidFill>
                <a:srgbClr val="1C1D1E"/>
              </a:solidFill>
              <a:effectLst/>
              <a:latin typeface="Open Sans"/>
            </a:endParaRPr>
          </a:p>
        </p:txBody>
      </p:sp>
      <p:sp>
        <p:nvSpPr>
          <p:cNvPr id="6" name="ZoneTexte 5">
            <a:extLst>
              <a:ext uri="{FF2B5EF4-FFF2-40B4-BE49-F238E27FC236}">
                <a16:creationId xmlns:a16="http://schemas.microsoft.com/office/drawing/2014/main" id="{8146375F-21B9-944B-B54D-C1709BC65E70}"/>
              </a:ext>
            </a:extLst>
          </p:cNvPr>
          <p:cNvSpPr txBox="1"/>
          <p:nvPr/>
        </p:nvSpPr>
        <p:spPr>
          <a:xfrm>
            <a:off x="6715315" y="6433591"/>
            <a:ext cx="1317990" cy="307777"/>
          </a:xfrm>
          <a:prstGeom prst="rect">
            <a:avLst/>
          </a:prstGeom>
          <a:noFill/>
        </p:spPr>
        <p:txBody>
          <a:bodyPr wrap="none" rtlCol="0">
            <a:spAutoFit/>
          </a:bodyPr>
          <a:lstStyle/>
          <a:p>
            <a:r>
              <a:rPr lang="en-CA" sz="1400" b="1" err="1"/>
              <a:t>Octobre</a:t>
            </a:r>
            <a:r>
              <a:rPr lang="en-CA" sz="1400" b="1"/>
              <a:t> 2018</a:t>
            </a:r>
          </a:p>
        </p:txBody>
      </p:sp>
    </p:spTree>
    <p:extLst>
      <p:ext uri="{BB962C8B-B14F-4D97-AF65-F5344CB8AC3E}">
        <p14:creationId xmlns:p14="http://schemas.microsoft.com/office/powerpoint/2010/main" val="1194170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86" y="855029"/>
            <a:ext cx="8971353"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itre 2">
            <a:extLst>
              <a:ext uri="{FF2B5EF4-FFF2-40B4-BE49-F238E27FC236}">
                <a16:creationId xmlns:a16="http://schemas.microsoft.com/office/drawing/2014/main" id="{8C2163B7-D13C-9344-9B23-D26F1D2F0370}"/>
              </a:ext>
            </a:extLst>
          </p:cNvPr>
          <p:cNvSpPr>
            <a:spLocks noGrp="1"/>
          </p:cNvSpPr>
          <p:nvPr>
            <p:ph type="title"/>
          </p:nvPr>
        </p:nvSpPr>
        <p:spPr>
          <a:xfrm>
            <a:off x="-282193" y="462776"/>
            <a:ext cx="9289032" cy="615553"/>
          </a:xfrm>
          <a:extLst>
            <a:ext uri="{909E8E84-426E-40dd-AFC4-6F175D3DCCD1}"/>
            <a:ext uri="{91240B29-F687-4f45-9708-019B960494DF}"/>
          </a:extLst>
        </p:spPr>
        <p:txBody>
          <a:bodyPr/>
          <a:lstStyle/>
          <a:p>
            <a:pPr>
              <a:defRPr/>
            </a:pPr>
            <a:r>
              <a:rPr lang="fr-CA" sz="40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Traitement: TEV et Néoplasies</a:t>
            </a:r>
          </a:p>
        </p:txBody>
      </p:sp>
      <p:sp>
        <p:nvSpPr>
          <p:cNvPr id="2" name="Rectangle 1">
            <a:extLst>
              <a:ext uri="{FF2B5EF4-FFF2-40B4-BE49-F238E27FC236}">
                <a16:creationId xmlns:a16="http://schemas.microsoft.com/office/drawing/2014/main" id="{BB2B4597-08C4-C145-A225-64F9DDFA7762}"/>
              </a:ext>
            </a:extLst>
          </p:cNvPr>
          <p:cNvSpPr/>
          <p:nvPr/>
        </p:nvSpPr>
        <p:spPr>
          <a:xfrm>
            <a:off x="35496" y="1824494"/>
            <a:ext cx="9361040" cy="4524315"/>
          </a:xfrm>
          <a:prstGeom prst="rect">
            <a:avLst/>
          </a:prstGeom>
        </p:spPr>
        <p:txBody>
          <a:bodyPr wrap="square">
            <a:spAutoFit/>
          </a:bodyPr>
          <a:lstStyle/>
          <a:p>
            <a:r>
              <a:rPr lang="fr-CA" sz="2400" b="1" dirty="0">
                <a:solidFill>
                  <a:srgbClr val="1C1D1E"/>
                </a:solidFill>
                <a:latin typeface="Open Sans"/>
              </a:rPr>
              <a:t> </a:t>
            </a:r>
            <a:r>
              <a:rPr lang="fr-CA" sz="3600" dirty="0">
                <a:solidFill>
                  <a:srgbClr val="1C1D1E"/>
                </a:solidFill>
                <a:latin typeface="Open Sans"/>
              </a:rPr>
              <a:t>Nous suggérons </a:t>
            </a:r>
            <a:r>
              <a:rPr lang="fr-CA" sz="3600" b="1" dirty="0">
                <a:solidFill>
                  <a:srgbClr val="1C1D1E"/>
                </a:solidFill>
                <a:latin typeface="Open Sans"/>
              </a:rPr>
              <a:t>HBPM </a:t>
            </a:r>
            <a:r>
              <a:rPr lang="fr-CA" sz="3600" dirty="0">
                <a:solidFill>
                  <a:srgbClr val="1C1D1E"/>
                </a:solidFill>
                <a:latin typeface="Open Sans"/>
              </a:rPr>
              <a:t>pour les patients avec </a:t>
            </a:r>
          </a:p>
          <a:p>
            <a:r>
              <a:rPr lang="fr-CA" sz="3600" b="1" dirty="0">
                <a:solidFill>
                  <a:srgbClr val="1C1D1E"/>
                </a:solidFill>
                <a:latin typeface="Open Sans"/>
              </a:rPr>
              <a:t>Cancer – TEV avec risque de saignement élevé</a:t>
            </a:r>
            <a:endParaRPr lang="fr-CA" sz="3600" dirty="0">
              <a:solidFill>
                <a:srgbClr val="1C1D1E"/>
              </a:solidFill>
              <a:latin typeface="Open Sans"/>
            </a:endParaRPr>
          </a:p>
          <a:p>
            <a:r>
              <a:rPr lang="fr-CA" sz="3200" dirty="0">
                <a:solidFill>
                  <a:srgbClr val="1C1D1E"/>
                </a:solidFill>
                <a:latin typeface="Open Sans"/>
              </a:rPr>
              <a:t>           </a:t>
            </a:r>
            <a:r>
              <a:rPr lang="fr-CA" sz="2000" dirty="0">
                <a:solidFill>
                  <a:srgbClr val="1C1D1E"/>
                </a:solidFill>
                <a:latin typeface="Open Sans"/>
              </a:rPr>
              <a:t>incluant les patients avec néoplasie </a:t>
            </a:r>
            <a:r>
              <a:rPr lang="fr-CA" sz="2000" dirty="0" err="1">
                <a:solidFill>
                  <a:srgbClr val="1C1D1E"/>
                </a:solidFill>
                <a:latin typeface="Open Sans"/>
              </a:rPr>
              <a:t>gastrointestinale</a:t>
            </a:r>
            <a:r>
              <a:rPr lang="fr-CA" sz="2000" dirty="0">
                <a:solidFill>
                  <a:srgbClr val="1C1D1E"/>
                </a:solidFill>
                <a:latin typeface="Open Sans"/>
              </a:rPr>
              <a:t> </a:t>
            </a:r>
            <a:r>
              <a:rPr lang="fr-CA" sz="2000" dirty="0" err="1">
                <a:solidFill>
                  <a:srgbClr val="1C1D1E"/>
                </a:solidFill>
                <a:latin typeface="Open Sans"/>
              </a:rPr>
              <a:t>luminale</a:t>
            </a:r>
            <a:r>
              <a:rPr lang="fr-CA" sz="2000" dirty="0">
                <a:solidFill>
                  <a:srgbClr val="1C1D1E"/>
                </a:solidFill>
                <a:latin typeface="Open Sans"/>
              </a:rPr>
              <a:t>…</a:t>
            </a:r>
          </a:p>
          <a:p>
            <a:endParaRPr lang="fr-CA" sz="2400" dirty="0">
              <a:solidFill>
                <a:srgbClr val="1C1D1E"/>
              </a:solidFill>
              <a:latin typeface="Open Sans"/>
            </a:endParaRPr>
          </a:p>
          <a:p>
            <a:r>
              <a:rPr lang="fr-CA" sz="3200" b="1" dirty="0" err="1">
                <a:solidFill>
                  <a:srgbClr val="1C1D1E"/>
                </a:solidFill>
                <a:latin typeface="Open Sans"/>
              </a:rPr>
              <a:t>Edoxaban</a:t>
            </a:r>
            <a:r>
              <a:rPr lang="fr-CA" sz="3200" b="1" dirty="0">
                <a:solidFill>
                  <a:srgbClr val="1C1D1E"/>
                </a:solidFill>
                <a:latin typeface="Open Sans"/>
              </a:rPr>
              <a:t> / </a:t>
            </a:r>
            <a:r>
              <a:rPr lang="fr-CA" sz="3200" b="1" dirty="0" err="1">
                <a:solidFill>
                  <a:srgbClr val="1C1D1E"/>
                </a:solidFill>
                <a:latin typeface="Open Sans"/>
              </a:rPr>
              <a:t>Rivaroxaban</a:t>
            </a:r>
            <a:r>
              <a:rPr lang="fr-CA" sz="3200" b="1" dirty="0">
                <a:solidFill>
                  <a:srgbClr val="1C1D1E"/>
                </a:solidFill>
                <a:latin typeface="Open Sans"/>
              </a:rPr>
              <a:t> </a:t>
            </a:r>
            <a:r>
              <a:rPr lang="fr-CA" sz="2800" dirty="0">
                <a:solidFill>
                  <a:srgbClr val="1C1D1E"/>
                </a:solidFill>
                <a:latin typeface="Open Sans"/>
              </a:rPr>
              <a:t>sont des alternatives acceptables. </a:t>
            </a:r>
          </a:p>
          <a:p>
            <a:endParaRPr lang="fr-CA" sz="2400" dirty="0">
              <a:solidFill>
                <a:srgbClr val="1C1D1E"/>
              </a:solidFill>
              <a:latin typeface="Open Sans"/>
            </a:endParaRPr>
          </a:p>
          <a:p>
            <a:endParaRPr lang="fr-CA" sz="1600" dirty="0">
              <a:solidFill>
                <a:srgbClr val="1C1D1E"/>
              </a:solidFill>
              <a:latin typeface="Open Sans"/>
            </a:endParaRPr>
          </a:p>
          <a:p>
            <a:r>
              <a:rPr lang="fr-CA" sz="2400" dirty="0">
                <a:solidFill>
                  <a:srgbClr val="1C1D1E"/>
                </a:solidFill>
                <a:latin typeface="Open Sans"/>
              </a:rPr>
              <a:t>Le traitement final devra être une décision partagée en fonction du potentiel de réduction des récidives et augmentation du risque hémorragique</a:t>
            </a:r>
            <a:r>
              <a:rPr lang="fr-CA" sz="2400" b="1" dirty="0">
                <a:solidFill>
                  <a:srgbClr val="1C1D1E"/>
                </a:solidFill>
                <a:latin typeface="Open Sans"/>
              </a:rPr>
              <a:t>.</a:t>
            </a:r>
            <a:r>
              <a:rPr lang="fr-CA" sz="2400" dirty="0">
                <a:solidFill>
                  <a:srgbClr val="1C1D1E"/>
                </a:solidFill>
                <a:latin typeface="Open Sans"/>
              </a:rPr>
              <a:t>.</a:t>
            </a:r>
          </a:p>
          <a:p>
            <a:endParaRPr lang="fr-CA" sz="1600" dirty="0">
              <a:solidFill>
                <a:srgbClr val="1C1D1E"/>
              </a:solidFill>
              <a:latin typeface="Open Sans"/>
            </a:endParaRPr>
          </a:p>
        </p:txBody>
      </p:sp>
      <p:pic>
        <p:nvPicPr>
          <p:cNvPr id="8" name="Picture 2" descr="https://thrombosiscanada.ca/wp-content/uploads/2013/05/logo.jpg">
            <a:hlinkClick r:id="rId2" tooltip="Thrombosis Canada – Thrombose Canada"/>
            <a:extLst>
              <a:ext uri="{FF2B5EF4-FFF2-40B4-BE49-F238E27FC236}">
                <a16:creationId xmlns:a16="http://schemas.microsoft.com/office/drawing/2014/main" id="{EB5A26FC-24B5-2748-BE80-A27623B5D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5949280"/>
            <a:ext cx="2952328" cy="61851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3722A76-AE24-F54D-AFE7-6EB3C45490C6}"/>
              </a:ext>
            </a:extLst>
          </p:cNvPr>
          <p:cNvSpPr txBox="1"/>
          <p:nvPr/>
        </p:nvSpPr>
        <p:spPr>
          <a:xfrm>
            <a:off x="6885835" y="6093296"/>
            <a:ext cx="1646605" cy="369332"/>
          </a:xfrm>
          <a:prstGeom prst="rect">
            <a:avLst/>
          </a:prstGeom>
          <a:noFill/>
        </p:spPr>
        <p:txBody>
          <a:bodyPr wrap="none" rtlCol="0">
            <a:spAutoFit/>
          </a:bodyPr>
          <a:lstStyle/>
          <a:p>
            <a:r>
              <a:rPr lang="en-CA" b="1" dirty="0" err="1"/>
              <a:t>Octobre</a:t>
            </a:r>
            <a:r>
              <a:rPr lang="en-CA" b="1" dirty="0"/>
              <a:t> 2018</a:t>
            </a:r>
          </a:p>
        </p:txBody>
      </p:sp>
    </p:spTree>
    <p:extLst>
      <p:ext uri="{BB962C8B-B14F-4D97-AF65-F5344CB8AC3E}">
        <p14:creationId xmlns:p14="http://schemas.microsoft.com/office/powerpoint/2010/main" val="973362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55CD6E41-2BA1-914B-9426-43B33F35A2B9}"/>
              </a:ext>
            </a:extLst>
          </p:cNvPr>
          <p:cNvSpPr txBox="1">
            <a:spLocks/>
          </p:cNvSpPr>
          <p:nvPr/>
        </p:nvSpPr>
        <p:spPr bwMode="auto">
          <a:xfrm>
            <a:off x="798810" y="549254"/>
            <a:ext cx="7546380" cy="149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r>
              <a:rPr lang="fr-CA"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TVE et Néoplasies</a:t>
            </a:r>
            <a:br>
              <a:rPr lang="fr-CA"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À venir</a:t>
            </a:r>
            <a:endParaRPr lang="en-US" sz="4400" kern="0" dirty="0">
              <a:solidFill>
                <a:schemeClr val="accent6">
                  <a:lumMod val="75000"/>
                </a:schemeClr>
              </a:solidFill>
            </a:endParaRPr>
          </a:p>
        </p:txBody>
      </p:sp>
      <p:sp>
        <p:nvSpPr>
          <p:cNvPr id="6" name="Content Placeholder 2">
            <a:extLst>
              <a:ext uri="{FF2B5EF4-FFF2-40B4-BE49-F238E27FC236}">
                <a16:creationId xmlns:a16="http://schemas.microsoft.com/office/drawing/2014/main" id="{2317BE39-40B8-E845-B3A7-2B645DFE09C3}"/>
              </a:ext>
            </a:extLst>
          </p:cNvPr>
          <p:cNvSpPr>
            <a:spLocks noGrp="1"/>
          </p:cNvSpPr>
          <p:nvPr>
            <p:ph idx="1"/>
          </p:nvPr>
        </p:nvSpPr>
        <p:spPr>
          <a:xfrm>
            <a:off x="780176" y="2222559"/>
            <a:ext cx="3778377" cy="3447875"/>
          </a:xfrm>
        </p:spPr>
        <p:txBody>
          <a:bodyPr/>
          <a:lstStyle/>
          <a:p>
            <a:pPr marL="0" indent="0" algn="ctr">
              <a:buNone/>
            </a:pPr>
            <a:r>
              <a:rPr lang="en-CA" b="1" dirty="0"/>
              <a:t>CANVAS</a:t>
            </a:r>
          </a:p>
          <a:p>
            <a:r>
              <a:rPr lang="en-CA" sz="1800" dirty="0">
                <a:solidFill>
                  <a:schemeClr val="accent6">
                    <a:lumMod val="75000"/>
                  </a:schemeClr>
                </a:solidFill>
              </a:rPr>
              <a:t>Randomized, open-label effectiveness trial of DOACs vs. LMWH ± warfarin </a:t>
            </a:r>
          </a:p>
          <a:p>
            <a:r>
              <a:rPr lang="en-CA" sz="1800" dirty="0">
                <a:solidFill>
                  <a:schemeClr val="accent6">
                    <a:lumMod val="75000"/>
                  </a:schemeClr>
                </a:solidFill>
              </a:rPr>
              <a:t>N=940</a:t>
            </a:r>
          </a:p>
          <a:p>
            <a:r>
              <a:rPr lang="en-CA" sz="1800" dirty="0">
                <a:solidFill>
                  <a:schemeClr val="accent6">
                    <a:lumMod val="75000"/>
                  </a:schemeClr>
                </a:solidFill>
              </a:rPr>
              <a:t>Primary outcome: cumulative VTE recurrence</a:t>
            </a:r>
            <a:endParaRPr lang="en-CA" sz="1800" dirty="0"/>
          </a:p>
        </p:txBody>
      </p:sp>
      <p:sp>
        <p:nvSpPr>
          <p:cNvPr id="7" name="Content Placeholder 2">
            <a:extLst>
              <a:ext uri="{FF2B5EF4-FFF2-40B4-BE49-F238E27FC236}">
                <a16:creationId xmlns:a16="http://schemas.microsoft.com/office/drawing/2014/main" id="{160278AF-3AAC-494C-887D-534213873A7B}"/>
              </a:ext>
            </a:extLst>
          </p:cNvPr>
          <p:cNvSpPr txBox="1">
            <a:spLocks/>
          </p:cNvSpPr>
          <p:nvPr/>
        </p:nvSpPr>
        <p:spPr>
          <a:xfrm>
            <a:off x="4672853" y="2223899"/>
            <a:ext cx="3778377" cy="3447875"/>
          </a:xfrm>
          <a:prstGeom prst="rect">
            <a:avLst/>
          </a:prstGeom>
        </p:spPr>
        <p:txBody>
          <a:bodyPr vert="horz" lIns="68580" tIns="34290" rIns="68580" bIns="34290" rtlCol="0">
            <a:normAutofit fontScale="77500" lnSpcReduction="20000"/>
          </a:bodyPr>
          <a:lstStyle>
            <a:lvl1pPr marL="342900" indent="-342900" algn="l" defTabSz="914400" rtl="0" eaLnBrk="1" latinLnBrk="0" hangingPunct="1">
              <a:lnSpc>
                <a:spcPct val="100000"/>
              </a:lnSpc>
              <a:spcBef>
                <a:spcPts val="1000"/>
              </a:spcBef>
              <a:buClr>
                <a:srgbClr val="43A7A8"/>
              </a:buClr>
              <a:buFont typeface="Arial" panose="020B0604020202020204" pitchFamily="34" charset="0"/>
              <a:buChar char="●"/>
              <a:tabLst/>
              <a:defRPr sz="2800" b="0" i="0" kern="1200" baseline="0">
                <a:solidFill>
                  <a:schemeClr val="tx1"/>
                </a:solidFill>
                <a:latin typeface="+mn-lt"/>
                <a:ea typeface="+mn-ea"/>
                <a:cs typeface="+mn-cs"/>
              </a:defRPr>
            </a:lvl1pPr>
            <a:lvl2pPr marL="744538" indent="-287338" algn="l" defTabSz="914400" rtl="0" eaLnBrk="1" latinLnBrk="0" hangingPunct="1">
              <a:lnSpc>
                <a:spcPct val="100000"/>
              </a:lnSpc>
              <a:spcBef>
                <a:spcPts val="500"/>
              </a:spcBef>
              <a:buClr>
                <a:srgbClr val="43A7A8"/>
              </a:buClr>
              <a:buFont typeface="Arial" panose="020B0604020202020204" pitchFamily="34" charset="0"/>
              <a:buChar char="●"/>
              <a:tabLst/>
              <a:defRPr sz="2400" b="0" i="0" kern="120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43A7A8"/>
              </a:buClr>
              <a:buFont typeface="Arial" panose="020B0604020202020204" pitchFamily="34" charset="0"/>
              <a:buChar char="●"/>
              <a:defRPr sz="2000" b="0" i="0" kern="1200" baseline="0">
                <a:solidFill>
                  <a:schemeClr val="tx1"/>
                </a:solidFill>
                <a:latin typeface="+mn-lt"/>
                <a:ea typeface="+mn-ea"/>
                <a:cs typeface="+mn-cs"/>
              </a:defRPr>
            </a:lvl3pPr>
            <a:lvl4pPr marL="1603375" indent="-231775" algn="l" defTabSz="914400" rtl="0" eaLnBrk="1" latinLnBrk="0" hangingPunct="1">
              <a:lnSpc>
                <a:spcPct val="100000"/>
              </a:lnSpc>
              <a:spcBef>
                <a:spcPts val="500"/>
              </a:spcBef>
              <a:buClr>
                <a:srgbClr val="43A7A8"/>
              </a:buClr>
              <a:buFont typeface="Arial" panose="020B0604020202020204" pitchFamily="34" charset="0"/>
              <a:buChar char="●"/>
              <a:tabLst/>
              <a:defRPr sz="1800" b="0" i="0" kern="1200" baseline="0">
                <a:solidFill>
                  <a:schemeClr val="tx1"/>
                </a:solidFill>
                <a:latin typeface="+mn-lt"/>
                <a:ea typeface="+mn-ea"/>
                <a:cs typeface="+mn-cs"/>
              </a:defRPr>
            </a:lvl4pPr>
            <a:lvl5pPr marL="2005013" indent="-176213" algn="l" defTabSz="914400" rtl="0" eaLnBrk="1" latinLnBrk="0" hangingPunct="1">
              <a:lnSpc>
                <a:spcPct val="100000"/>
              </a:lnSpc>
              <a:spcBef>
                <a:spcPts val="500"/>
              </a:spcBef>
              <a:buClr>
                <a:srgbClr val="43A7A8"/>
              </a:buClr>
              <a:buFont typeface="Arial" panose="020B0604020202020204" pitchFamily="34" charset="0"/>
              <a:buChar char="●"/>
              <a:tabLst/>
              <a:defRPr sz="12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75" b="1" dirty="0"/>
              <a:t>CARAVAGGIO</a:t>
            </a:r>
            <a:endParaRPr lang="en-CA" sz="2100" b="1" dirty="0"/>
          </a:p>
          <a:p>
            <a:r>
              <a:rPr lang="en-CA" sz="2100" dirty="0">
                <a:solidFill>
                  <a:schemeClr val="accent6">
                    <a:lumMod val="75000"/>
                  </a:schemeClr>
                </a:solidFill>
              </a:rPr>
              <a:t>Phase III prospective randomized open blinded endpoint (probe) study of </a:t>
            </a:r>
            <a:r>
              <a:rPr lang="en-CA" sz="2100" dirty="0" err="1">
                <a:solidFill>
                  <a:schemeClr val="accent6">
                    <a:lumMod val="75000"/>
                  </a:schemeClr>
                </a:solidFill>
              </a:rPr>
              <a:t>apixaban</a:t>
            </a:r>
            <a:r>
              <a:rPr lang="en-CA" sz="2100" dirty="0">
                <a:solidFill>
                  <a:schemeClr val="accent6">
                    <a:lumMod val="75000"/>
                  </a:schemeClr>
                </a:solidFill>
              </a:rPr>
              <a:t> vs. </a:t>
            </a:r>
            <a:r>
              <a:rPr lang="en-CA" sz="2100" dirty="0" err="1">
                <a:solidFill>
                  <a:schemeClr val="accent6">
                    <a:lumMod val="75000"/>
                  </a:schemeClr>
                </a:solidFill>
              </a:rPr>
              <a:t>dalteparin</a:t>
            </a:r>
            <a:endParaRPr lang="en-CA" sz="2100" dirty="0">
              <a:solidFill>
                <a:schemeClr val="accent6">
                  <a:lumMod val="75000"/>
                </a:schemeClr>
              </a:solidFill>
            </a:endParaRPr>
          </a:p>
          <a:p>
            <a:r>
              <a:rPr lang="en-CA" sz="2100" dirty="0">
                <a:solidFill>
                  <a:schemeClr val="accent6">
                    <a:lumMod val="75000"/>
                  </a:schemeClr>
                </a:solidFill>
              </a:rPr>
              <a:t>N=1168</a:t>
            </a:r>
          </a:p>
          <a:p>
            <a:r>
              <a:rPr lang="en-CA" sz="2100" dirty="0">
                <a:solidFill>
                  <a:schemeClr val="accent6">
                    <a:lumMod val="75000"/>
                  </a:schemeClr>
                </a:solidFill>
              </a:rPr>
              <a:t>Primary outcome: objectively confirmed recurrent VTE occurring during the study period, the composite of: </a:t>
            </a:r>
          </a:p>
          <a:p>
            <a:pPr lvl="1"/>
            <a:r>
              <a:rPr lang="en-CA" sz="1800" dirty="0">
                <a:solidFill>
                  <a:schemeClr val="accent6">
                    <a:lumMod val="75000"/>
                  </a:schemeClr>
                </a:solidFill>
              </a:rPr>
              <a:t>Proximal DVT of the lower limbs (symptomatic or unsuspected)</a:t>
            </a:r>
          </a:p>
          <a:p>
            <a:pPr lvl="1"/>
            <a:r>
              <a:rPr lang="en-CA" sz="1800" dirty="0">
                <a:solidFill>
                  <a:schemeClr val="accent6">
                    <a:lumMod val="75000"/>
                  </a:schemeClr>
                </a:solidFill>
              </a:rPr>
              <a:t>DVT of the upper limb (symptomatic)</a:t>
            </a:r>
          </a:p>
          <a:p>
            <a:pPr lvl="1"/>
            <a:r>
              <a:rPr lang="en-CA" sz="1800" dirty="0">
                <a:solidFill>
                  <a:schemeClr val="accent6">
                    <a:lumMod val="75000"/>
                  </a:schemeClr>
                </a:solidFill>
              </a:rPr>
              <a:t>PE (symptomatic or unsuspected)</a:t>
            </a:r>
          </a:p>
          <a:p>
            <a:endParaRPr lang="en-CA" sz="2100" dirty="0"/>
          </a:p>
        </p:txBody>
      </p:sp>
    </p:spTree>
    <p:extLst>
      <p:ext uri="{BB962C8B-B14F-4D97-AF65-F5344CB8AC3E}">
        <p14:creationId xmlns:p14="http://schemas.microsoft.com/office/powerpoint/2010/main" val="1114878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nvPr>
        </p:nvGraphicFramePr>
        <p:xfrm>
          <a:off x="2700338" y="5029200"/>
          <a:ext cx="4427537" cy="1279526"/>
        </p:xfrm>
        <a:graphic>
          <a:graphicData uri="http://schemas.openxmlformats.org/drawingml/2006/table">
            <a:tbl>
              <a:tblPr/>
              <a:tblGrid>
                <a:gridCol w="2238375">
                  <a:extLst>
                    <a:ext uri="{9D8B030D-6E8A-4147-A177-3AD203B41FA5}">
                      <a16:colId xmlns:a16="http://schemas.microsoft.com/office/drawing/2014/main" val="20000"/>
                    </a:ext>
                  </a:extLst>
                </a:gridCol>
                <a:gridCol w="2189162">
                  <a:extLst>
                    <a:ext uri="{9D8B030D-6E8A-4147-A177-3AD203B41FA5}">
                      <a16:colId xmlns:a16="http://schemas.microsoft.com/office/drawing/2014/main" val="20001"/>
                    </a:ext>
                  </a:extLst>
                </a:gridCol>
              </a:tblGrid>
              <a:tr h="365514">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a:ln>
                            <a:noFill/>
                          </a:ln>
                          <a:solidFill>
                            <a:srgbClr val="000000"/>
                          </a:solidFill>
                          <a:effectLst/>
                          <a:latin typeface="Arial" charset="0"/>
                          <a:ea typeface="ＭＳ Ｐゴシック" charset="-128"/>
                        </a:rPr>
                        <a:t>Score de Wells </a:t>
                      </a:r>
                    </a:p>
                  </a:txBody>
                  <a:tcPr marL="143981"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8A1D9"/>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a:ln>
                            <a:noFill/>
                          </a:ln>
                          <a:solidFill>
                            <a:srgbClr val="000000"/>
                          </a:solidFill>
                          <a:effectLst/>
                          <a:latin typeface="Arial" charset="0"/>
                          <a:ea typeface="ＭＳ Ｐゴシック" charset="-128"/>
                        </a:rPr>
                        <a:t>Probabilité TVP</a:t>
                      </a:r>
                    </a:p>
                  </a:txBody>
                  <a:tcPr marL="91428"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8A1D9"/>
                    </a:solidFill>
                  </a:tcPr>
                </a:tc>
                <a:extLst>
                  <a:ext uri="{0D108BD9-81ED-4DB2-BD59-A6C34878D82A}">
                    <a16:rowId xmlns:a16="http://schemas.microsoft.com/office/drawing/2014/main" val="10000"/>
                  </a:ext>
                </a:extLst>
              </a:tr>
              <a:tr h="457006">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a:ln>
                            <a:noFill/>
                          </a:ln>
                          <a:solidFill>
                            <a:srgbClr val="000000"/>
                          </a:solidFill>
                          <a:effectLst/>
                          <a:latin typeface="Arial" charset="0"/>
                          <a:ea typeface="ＭＳ Ｐゴシック" charset="-128"/>
                        </a:rPr>
                        <a:t>2 ou plus</a:t>
                      </a:r>
                    </a:p>
                  </a:txBody>
                  <a:tcPr marL="143981"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0F1"/>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a:ln>
                            <a:noFill/>
                          </a:ln>
                          <a:solidFill>
                            <a:srgbClr val="000000"/>
                          </a:solidFill>
                          <a:effectLst/>
                          <a:latin typeface="Arial" charset="0"/>
                          <a:ea typeface="ＭＳ Ｐゴシック" charset="-128"/>
                        </a:rPr>
                        <a:t>Probable</a:t>
                      </a:r>
                    </a:p>
                  </a:txBody>
                  <a:tcPr marL="91428"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0F1"/>
                    </a:solidFill>
                  </a:tcPr>
                </a:tc>
                <a:extLst>
                  <a:ext uri="{0D108BD9-81ED-4DB2-BD59-A6C34878D82A}">
                    <a16:rowId xmlns:a16="http://schemas.microsoft.com/office/drawing/2014/main" val="10001"/>
                  </a:ext>
                </a:extLst>
              </a:tr>
              <a:tr h="457006">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a:ln>
                            <a:noFill/>
                          </a:ln>
                          <a:solidFill>
                            <a:srgbClr val="000000"/>
                          </a:solidFill>
                          <a:effectLst/>
                          <a:latin typeface="Arial" charset="0"/>
                          <a:ea typeface="ＭＳ Ｐゴシック" charset="-128"/>
                        </a:rPr>
                        <a:t>1 ou moins</a:t>
                      </a:r>
                    </a:p>
                  </a:txBody>
                  <a:tcPr marL="143981"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a:ln>
                            <a:noFill/>
                          </a:ln>
                          <a:solidFill>
                            <a:srgbClr val="000000"/>
                          </a:solidFill>
                          <a:effectLst/>
                          <a:latin typeface="Arial" charset="0"/>
                          <a:ea typeface="ＭＳ Ｐゴシック" charset="-128"/>
                        </a:rPr>
                        <a:t>Peu probable</a:t>
                      </a:r>
                    </a:p>
                  </a:txBody>
                  <a:tcPr marL="91428" marR="91428" marT="45597" marB="455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2263063407"/>
              </p:ext>
            </p:extLst>
          </p:nvPr>
        </p:nvGraphicFramePr>
        <p:xfrm>
          <a:off x="179388" y="620688"/>
          <a:ext cx="8628062" cy="5486080"/>
        </p:xfrm>
        <a:graphic>
          <a:graphicData uri="http://schemas.openxmlformats.org/drawingml/2006/table">
            <a:tbl>
              <a:tblPr/>
              <a:tblGrid>
                <a:gridCol w="7316787">
                  <a:extLst>
                    <a:ext uri="{9D8B030D-6E8A-4147-A177-3AD203B41FA5}">
                      <a16:colId xmlns:a16="http://schemas.microsoft.com/office/drawing/2014/main" val="20000"/>
                    </a:ext>
                  </a:extLst>
                </a:gridCol>
                <a:gridCol w="668338">
                  <a:extLst>
                    <a:ext uri="{9D8B030D-6E8A-4147-A177-3AD203B41FA5}">
                      <a16:colId xmlns:a16="http://schemas.microsoft.com/office/drawing/2014/main" val="20001"/>
                    </a:ext>
                  </a:extLst>
                </a:gridCol>
                <a:gridCol w="642937">
                  <a:extLst>
                    <a:ext uri="{9D8B030D-6E8A-4147-A177-3AD203B41FA5}">
                      <a16:colId xmlns:a16="http://schemas.microsoft.com/office/drawing/2014/main" val="20002"/>
                    </a:ext>
                  </a:extLst>
                </a:gridCol>
              </a:tblGrid>
              <a:tr h="411160">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200" b="1" i="0" u="none" strike="noStrike" cap="none" normalizeH="0" baseline="0" dirty="0">
                          <a:ln>
                            <a:noFill/>
                          </a:ln>
                          <a:solidFill>
                            <a:schemeClr val="bg1"/>
                          </a:solidFill>
                          <a:effectLst/>
                          <a:latin typeface="Arial" charset="0"/>
                          <a:ea typeface="ＭＳ Ｐゴシック" charset="-128"/>
                        </a:rPr>
                        <a:t>Tableau clinique       </a:t>
                      </a:r>
                      <a:r>
                        <a:rPr lang="fr-CA" sz="16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2400" b="1" dirty="0">
                          <a:solidFill>
                            <a:schemeClr val="bg1"/>
                          </a:solidFill>
                        </a:rPr>
                        <a:t>Score Wells simplifié</a:t>
                      </a:r>
                      <a:endParaRPr kumimoji="0" lang="fr-CA" altLang="x-none" sz="2400" b="1" i="0" u="none" strike="noStrike" cap="none" normalizeH="0" baseline="0" dirty="0">
                        <a:ln>
                          <a:noFill/>
                        </a:ln>
                        <a:solidFill>
                          <a:schemeClr val="bg1"/>
                        </a:solidFill>
                        <a:effectLst/>
                        <a:latin typeface="Arial" charset="0"/>
                        <a:ea typeface="ＭＳ Ｐゴシック" charset="-128"/>
                      </a:endParaRP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1" i="0" u="none" strike="noStrike" cap="none" normalizeH="0" baseline="0">
                          <a:ln>
                            <a:noFill/>
                          </a:ln>
                          <a:solidFill>
                            <a:schemeClr val="bg1"/>
                          </a:solidFill>
                          <a:effectLst/>
                          <a:latin typeface="Arial" charset="0"/>
                          <a:ea typeface="ＭＳ Ｐゴシック" charset="-128"/>
                        </a:rPr>
                        <a:t>Points</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1" i="0" u="none" strike="noStrike" cap="none" normalizeH="0" baseline="0">
                          <a:ln>
                            <a:noFill/>
                          </a:ln>
                          <a:solidFill>
                            <a:schemeClr val="bg1"/>
                          </a:solidFill>
                          <a:effectLst/>
                          <a:latin typeface="Arial" charset="0"/>
                          <a:ea typeface="ＭＳ Ｐゴシック" charset="-128"/>
                        </a:rPr>
                        <a:t>Score</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0"/>
                  </a:ext>
                </a:extLst>
              </a:tr>
              <a:tr h="822319">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Antécédents documentés de TVP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x-none" sz="1200" b="1" i="0" u="none" strike="noStrike" cap="none" normalizeH="0" baseline="0" dirty="0">
                        <a:ln>
                          <a:noFill/>
                        </a:ln>
                        <a:solidFill>
                          <a:schemeClr val="bg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Cancer </a:t>
                      </a:r>
                      <a:r>
                        <a:rPr kumimoji="0" lang="fr-CA" altLang="x-none" sz="1200" b="0" i="0" u="none" strike="noStrike" cap="none" normalizeH="0" baseline="0" dirty="0">
                          <a:ln>
                            <a:noFill/>
                          </a:ln>
                          <a:solidFill>
                            <a:schemeClr val="bg1"/>
                          </a:solidFill>
                          <a:effectLst/>
                          <a:latin typeface="Arial" charset="0"/>
                          <a:ea typeface="ＭＳ Ｐゴシック" charset="-128"/>
                        </a:rPr>
                        <a:t> actif (traitement en cours ou reçu dans </a:t>
                      </a:r>
                      <a:r>
                        <a:rPr kumimoji="0" lang="fr-CA" altLang="x-none" sz="1200" b="1" i="0" u="none" strike="noStrike" cap="none" normalizeH="0" baseline="0" dirty="0">
                          <a:ln>
                            <a:noFill/>
                          </a:ln>
                          <a:solidFill>
                            <a:schemeClr val="bg1"/>
                          </a:solidFill>
                          <a:effectLst/>
                          <a:latin typeface="Arial" charset="0"/>
                          <a:ea typeface="ＭＳ Ｐゴシック" charset="-128"/>
                        </a:rPr>
                        <a:t>6 derniers mois </a:t>
                      </a:r>
                      <a:r>
                        <a:rPr kumimoji="0" lang="fr-CA" altLang="x-none" sz="1200" b="0" i="0" u="none" strike="noStrike" cap="none" normalizeH="0" baseline="0" dirty="0">
                          <a:ln>
                            <a:noFill/>
                          </a:ln>
                          <a:solidFill>
                            <a:schemeClr val="bg1"/>
                          </a:solidFill>
                          <a:effectLst/>
                          <a:latin typeface="Arial" charset="0"/>
                          <a:ea typeface="ＭＳ Ｐゴシック" charset="-128"/>
                        </a:rPr>
                        <a:t>ou palliatif)</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altLang="x-none" sz="1200" b="0" i="0" u="none" strike="noStrike" cap="none" normalizeH="0" baseline="0" dirty="0">
                        <a:ln>
                          <a:noFill/>
                        </a:ln>
                        <a:solidFill>
                          <a:schemeClr val="bg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0 </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1"/>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Paralysie, parésie ou récente immobilisation </a:t>
                      </a:r>
                      <a:r>
                        <a:rPr kumimoji="0" lang="fr-CA" altLang="x-none" sz="1200" b="0" i="0" u="none" strike="noStrike" cap="none" normalizeH="0" baseline="0" dirty="0">
                          <a:ln>
                            <a:noFill/>
                          </a:ln>
                          <a:solidFill>
                            <a:schemeClr val="bg1"/>
                          </a:solidFill>
                          <a:effectLst/>
                          <a:latin typeface="Arial" charset="0"/>
                          <a:ea typeface="ＭＳ Ｐゴシック" charset="-128"/>
                        </a:rPr>
                        <a:t> (plâtre des membres inférieurs)</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6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2"/>
                  </a:ext>
                </a:extLst>
              </a:tr>
              <a:tr h="587371">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Alitement</a:t>
                      </a:r>
                      <a:r>
                        <a:rPr kumimoji="0" lang="fr-CA" altLang="x-none" sz="1800" b="0" i="0" u="none" strike="noStrike" cap="none" normalizeH="0" baseline="0" dirty="0">
                          <a:ln>
                            <a:noFill/>
                          </a:ln>
                          <a:solidFill>
                            <a:schemeClr val="bg1"/>
                          </a:solidFill>
                          <a:effectLst/>
                          <a:latin typeface="Arial" charset="0"/>
                          <a:ea typeface="ＭＳ Ｐゴシック" charset="-128"/>
                        </a:rPr>
                        <a:t> </a:t>
                      </a:r>
                      <a:r>
                        <a:rPr kumimoji="0" lang="fr-CA" altLang="x-none" sz="1200" b="0" i="0" u="none" strike="noStrike" cap="none" normalizeH="0" baseline="0" dirty="0">
                          <a:ln>
                            <a:noFill/>
                          </a:ln>
                          <a:solidFill>
                            <a:schemeClr val="bg1"/>
                          </a:solidFill>
                          <a:effectLst/>
                          <a:latin typeface="Arial" charset="0"/>
                          <a:ea typeface="ＭＳ Ｐゴシック" charset="-128"/>
                        </a:rPr>
                        <a:t>récent durant </a:t>
                      </a:r>
                      <a:r>
                        <a:rPr kumimoji="0" lang="fr-CA" altLang="x-none" sz="1800" b="1" i="0" u="none" strike="noStrike" cap="none" normalizeH="0" baseline="0" dirty="0">
                          <a:ln>
                            <a:noFill/>
                          </a:ln>
                          <a:solidFill>
                            <a:schemeClr val="bg1"/>
                          </a:solidFill>
                          <a:effectLst/>
                          <a:latin typeface="Arial" charset="0"/>
                          <a:ea typeface="ＭＳ Ｐゴシック" charset="-128"/>
                        </a:rPr>
                        <a:t>3 jours </a:t>
                      </a:r>
                      <a:r>
                        <a:rPr kumimoji="0" lang="fr-CA" altLang="x-none" sz="1200" b="0" i="0" u="none" strike="noStrike" cap="none" normalizeH="0" baseline="0" dirty="0">
                          <a:ln>
                            <a:noFill/>
                          </a:ln>
                          <a:solidFill>
                            <a:schemeClr val="bg1"/>
                          </a:solidFill>
                          <a:effectLst/>
                          <a:latin typeface="Arial" charset="0"/>
                          <a:ea typeface="ＭＳ Ｐゴシック" charset="-128"/>
                        </a:rPr>
                        <a:t>ou plus ou chirurgie lourde nécessitant une anesthésie générale ou régionale subie au cours des </a:t>
                      </a:r>
                      <a:r>
                        <a:rPr kumimoji="0" lang="fr-CA" altLang="x-none" sz="1800" b="1" i="0" u="none" strike="noStrike" cap="none" normalizeH="0" baseline="0" dirty="0">
                          <a:ln>
                            <a:noFill/>
                          </a:ln>
                          <a:solidFill>
                            <a:schemeClr val="bg1"/>
                          </a:solidFill>
                          <a:effectLst/>
                          <a:latin typeface="Arial" charset="0"/>
                          <a:ea typeface="ＭＳ Ｐゴシック" charset="-128"/>
                        </a:rPr>
                        <a:t>12 semaines </a:t>
                      </a:r>
                      <a:r>
                        <a:rPr kumimoji="0" lang="fr-CA" altLang="x-none" sz="1200" b="0" i="0" u="none" strike="noStrike" cap="none" normalizeH="0" baseline="0" dirty="0">
                          <a:ln>
                            <a:noFill/>
                          </a:ln>
                          <a:solidFill>
                            <a:schemeClr val="bg1"/>
                          </a:solidFill>
                          <a:effectLst/>
                          <a:latin typeface="Arial" charset="0"/>
                          <a:ea typeface="ＭＳ Ｐゴシック" charset="-128"/>
                        </a:rPr>
                        <a:t>précédentes</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3"/>
                  </a:ext>
                </a:extLst>
              </a:tr>
              <a:tr h="457232">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x-none" sz="1200" b="1" i="0" u="none" strike="noStrike" cap="none" normalizeH="0" baseline="0" dirty="0">
                        <a:ln>
                          <a:noFill/>
                        </a:ln>
                        <a:solidFill>
                          <a:schemeClr val="bg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Sensibilité au toucher </a:t>
                      </a:r>
                      <a:r>
                        <a:rPr kumimoji="0" lang="fr-CA" altLang="x-none" sz="1200" b="0" i="0" u="none" strike="noStrike" cap="none" normalizeH="0" baseline="0" dirty="0">
                          <a:ln>
                            <a:noFill/>
                          </a:ln>
                          <a:solidFill>
                            <a:schemeClr val="bg1"/>
                          </a:solidFill>
                          <a:effectLst/>
                          <a:latin typeface="Arial" charset="0"/>
                          <a:ea typeface="ＭＳ Ｐゴシック" charset="-128"/>
                        </a:rPr>
                        <a:t>localisée le long du parcours du système veineux profond</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4"/>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Enflure</a:t>
                      </a:r>
                      <a:r>
                        <a:rPr kumimoji="0" lang="fr-CA" altLang="x-none" sz="1800" b="0" i="0" u="none" strike="noStrike" cap="none" normalizeH="0" baseline="0" dirty="0">
                          <a:ln>
                            <a:noFill/>
                          </a:ln>
                          <a:solidFill>
                            <a:schemeClr val="bg1"/>
                          </a:solidFill>
                          <a:effectLst/>
                          <a:latin typeface="Arial" charset="0"/>
                          <a:ea typeface="ＭＳ Ｐゴシック" charset="-128"/>
                        </a:rPr>
                        <a:t> </a:t>
                      </a:r>
                      <a:r>
                        <a:rPr kumimoji="0" lang="fr-CA" altLang="x-none" sz="1200" b="0" i="0" u="none" strike="noStrike" cap="none" normalizeH="0" baseline="0" dirty="0">
                          <a:ln>
                            <a:noFill/>
                          </a:ln>
                          <a:solidFill>
                            <a:schemeClr val="bg1"/>
                          </a:solidFill>
                          <a:effectLst/>
                          <a:latin typeface="Arial" charset="0"/>
                          <a:ea typeface="ＭＳ Ｐゴシック" charset="-128"/>
                        </a:rPr>
                        <a:t>de la </a:t>
                      </a:r>
                      <a:r>
                        <a:rPr kumimoji="0" lang="fr-CA" altLang="x-none" sz="1200" b="1" i="0" u="none" strike="noStrike" cap="none" normalizeH="0" baseline="0" dirty="0">
                          <a:ln>
                            <a:noFill/>
                          </a:ln>
                          <a:solidFill>
                            <a:schemeClr val="bg1"/>
                          </a:solidFill>
                          <a:effectLst/>
                          <a:latin typeface="Arial" charset="0"/>
                          <a:ea typeface="ＭＳ Ｐゴシック" charset="-128"/>
                        </a:rPr>
                        <a:t>jambe complète</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5"/>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Augmentant  circonférence d</a:t>
                      </a:r>
                      <a:r>
                        <a:rPr kumimoji="0" lang="fr-CA" altLang="fr-CA" sz="1800" b="1" i="0" u="none" strike="noStrike" cap="none" normalizeH="0" baseline="0" dirty="0">
                          <a:ln>
                            <a:noFill/>
                          </a:ln>
                          <a:solidFill>
                            <a:schemeClr val="bg1"/>
                          </a:solidFill>
                          <a:effectLst/>
                          <a:latin typeface="Arial" charset="0"/>
                          <a:ea typeface="ＭＳ Ｐゴシック" charset="-128"/>
                        </a:rPr>
                        <a:t>’</a:t>
                      </a:r>
                      <a:r>
                        <a:rPr kumimoji="0" lang="fr-CA" altLang="x-none" sz="1800" b="1" i="0" u="none" strike="noStrike" cap="none" normalizeH="0" baseline="0" dirty="0">
                          <a:ln>
                            <a:noFill/>
                          </a:ln>
                          <a:solidFill>
                            <a:schemeClr val="bg1"/>
                          </a:solidFill>
                          <a:effectLst/>
                          <a:latin typeface="Arial" charset="0"/>
                          <a:ea typeface="ＭＳ Ｐゴシック" charset="-128"/>
                        </a:rPr>
                        <a:t>au moins 3 </a:t>
                      </a:r>
                      <a:r>
                        <a:rPr kumimoji="0" lang="fr-CA" altLang="x-none" sz="1800" b="1" i="0" u="none" strike="noStrike" cap="none" normalizeH="0" baseline="0" dirty="0" err="1">
                          <a:ln>
                            <a:noFill/>
                          </a:ln>
                          <a:solidFill>
                            <a:schemeClr val="bg1"/>
                          </a:solidFill>
                          <a:effectLst/>
                          <a:latin typeface="Arial" charset="0"/>
                          <a:ea typeface="ＭＳ Ｐゴシック" charset="-128"/>
                        </a:rPr>
                        <a:t>cm</a:t>
                      </a:r>
                      <a:r>
                        <a:rPr kumimoji="0" lang="fr-CA" altLang="x-none" sz="1200" b="0" i="0" u="none" strike="noStrike" cap="none" normalizeH="0" baseline="0" dirty="0" err="1">
                          <a:ln>
                            <a:noFill/>
                          </a:ln>
                          <a:solidFill>
                            <a:schemeClr val="bg1"/>
                          </a:solidFill>
                          <a:effectLst/>
                          <a:latin typeface="Arial" charset="0"/>
                          <a:ea typeface="ＭＳ Ｐゴシック" charset="-128"/>
                        </a:rPr>
                        <a:t>comparé</a:t>
                      </a:r>
                      <a:r>
                        <a:rPr kumimoji="0" lang="fr-CA" altLang="x-none" sz="1200" b="0" i="0" u="none" strike="noStrike" cap="none" normalizeH="0" baseline="0" dirty="0">
                          <a:ln>
                            <a:noFill/>
                          </a:ln>
                          <a:solidFill>
                            <a:schemeClr val="bg1"/>
                          </a:solidFill>
                          <a:effectLst/>
                          <a:latin typeface="Arial" charset="0"/>
                          <a:ea typeface="ＭＳ Ｐゴシック" charset="-128"/>
                        </a:rPr>
                        <a:t>  mollet asymptomatique</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6"/>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Œdème</a:t>
                      </a:r>
                      <a:r>
                        <a:rPr kumimoji="0" lang="fr-CA" altLang="x-none" sz="1800" b="0" i="0" u="none" strike="noStrike" cap="none" normalizeH="0" baseline="0" dirty="0">
                          <a:ln>
                            <a:noFill/>
                          </a:ln>
                          <a:solidFill>
                            <a:schemeClr val="bg1"/>
                          </a:solidFill>
                          <a:effectLst/>
                          <a:latin typeface="Arial" charset="0"/>
                          <a:ea typeface="ＭＳ Ｐゴシック" charset="-128"/>
                        </a:rPr>
                        <a:t> </a:t>
                      </a:r>
                      <a:r>
                        <a:rPr kumimoji="0" lang="fr-CA" altLang="x-none" sz="1200" b="0" i="0" u="none" strike="noStrike" cap="none" normalizeH="0" baseline="0" dirty="0">
                          <a:ln>
                            <a:noFill/>
                          </a:ln>
                          <a:solidFill>
                            <a:schemeClr val="bg1"/>
                          </a:solidFill>
                          <a:effectLst/>
                          <a:latin typeface="Arial" charset="0"/>
                          <a:ea typeface="ＭＳ Ｐゴシック" charset="-128"/>
                        </a:rPr>
                        <a:t>qui prend le godet confiné à la </a:t>
                      </a:r>
                      <a:r>
                        <a:rPr kumimoji="0" lang="fr-CA" altLang="x-none" sz="1800" b="0" i="0" u="none" strike="noStrike" cap="none" normalizeH="0" baseline="0" dirty="0">
                          <a:ln>
                            <a:noFill/>
                          </a:ln>
                          <a:solidFill>
                            <a:schemeClr val="bg1"/>
                          </a:solidFill>
                          <a:effectLst/>
                          <a:latin typeface="Arial" charset="0"/>
                          <a:ea typeface="ＭＳ Ｐゴシック" charset="-128"/>
                        </a:rPr>
                        <a:t>jambe symptomatique</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6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7"/>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Veines superficielles collatérales (non variqueuses)</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1</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8"/>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Diagnostic alternatif  aussi probable que celui de TVP</a:t>
                      </a: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−2</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09"/>
                  </a:ext>
                </a:extLst>
              </a:tr>
              <a:tr h="352423">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x-none" sz="1200" b="0" i="0" u="none" strike="noStrike" cap="none" normalizeH="0" baseline="0">
                        <a:ln>
                          <a:noFill/>
                        </a:ln>
                        <a:solidFill>
                          <a:schemeClr val="bg1"/>
                        </a:solidFill>
                        <a:effectLst/>
                        <a:latin typeface="Arial" charset="0"/>
                        <a:ea typeface="ＭＳ Ｐゴシック" charset="-128"/>
                      </a:endParaRP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altLang="x-none" sz="1200" b="0" i="0" u="none" strike="noStrike" cap="none" normalizeH="0" baseline="0">
                        <a:ln>
                          <a:noFill/>
                        </a:ln>
                        <a:solidFill>
                          <a:schemeClr val="bg1"/>
                        </a:solidFill>
                        <a:effectLst/>
                        <a:latin typeface="Arial" charset="0"/>
                        <a:ea typeface="ＭＳ Ｐゴシック" charset="-128"/>
                      </a:endParaRP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200" b="0" i="0" u="none" strike="noStrike" cap="none" normalizeH="0" baseline="0">
                          <a:ln>
                            <a:noFill/>
                          </a:ln>
                          <a:solidFill>
                            <a:schemeClr val="bg1"/>
                          </a:solidFill>
                          <a:effectLst/>
                          <a:latin typeface="Arial" charset="0"/>
                          <a:ea typeface="ＭＳ Ｐゴシック" charset="-128"/>
                        </a:rPr>
                        <a:t>0</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10"/>
                  </a:ext>
                </a:extLst>
              </a:tr>
              <a:tr h="469897">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x-none" sz="1300" b="1" i="0" u="none" strike="noStrike" cap="none" normalizeH="0" baseline="0">
                        <a:ln>
                          <a:noFill/>
                        </a:ln>
                        <a:solidFill>
                          <a:schemeClr val="bg1"/>
                        </a:solidFill>
                        <a:effectLst/>
                        <a:latin typeface="Arial" charset="0"/>
                        <a:ea typeface="ＭＳ Ｐゴシック" charset="-128"/>
                      </a:endParaRPr>
                    </a:p>
                  </a:txBody>
                  <a:tcPr marL="144009"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altLang="x-none" sz="1300" b="1" i="0" u="none" strike="noStrike" cap="none" normalizeH="0" baseline="0">
                        <a:ln>
                          <a:noFill/>
                        </a:ln>
                        <a:solidFill>
                          <a:schemeClr val="bg1"/>
                        </a:solidFill>
                        <a:effectLst/>
                        <a:latin typeface="Arial" charset="0"/>
                        <a:ea typeface="ＭＳ Ｐゴシック" charset="-128"/>
                      </a:endParaRP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x-none" sz="1800" b="1" i="0" u="none" strike="noStrike" cap="none" normalizeH="0" baseline="0" dirty="0">
                          <a:ln>
                            <a:noFill/>
                          </a:ln>
                          <a:solidFill>
                            <a:schemeClr val="bg1"/>
                          </a:solidFill>
                          <a:effectLst/>
                          <a:latin typeface="Arial" charset="0"/>
                          <a:ea typeface="ＭＳ Ｐゴシック" charset="-128"/>
                        </a:rPr>
                        <a:t>4</a:t>
                      </a:r>
                    </a:p>
                  </a:txBody>
                  <a:tcPr marL="91446" marR="91446"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B7190"/>
                    </a:solidFill>
                  </a:tcPr>
                </a:tc>
                <a:extLst>
                  <a:ext uri="{0D108BD9-81ED-4DB2-BD59-A6C34878D82A}">
                    <a16:rowId xmlns:a16="http://schemas.microsoft.com/office/drawing/2014/main" val="10011"/>
                  </a:ext>
                </a:extLst>
              </a:tr>
            </a:tbl>
          </a:graphicData>
        </a:graphic>
      </p:graphicFrame>
      <p:sp>
        <p:nvSpPr>
          <p:cNvPr id="22600" name="Title 3"/>
          <p:cNvSpPr>
            <a:spLocks noGrp="1"/>
          </p:cNvSpPr>
          <p:nvPr>
            <p:ph type="title"/>
            <p:custDataLst>
              <p:tags r:id="rId3"/>
            </p:custDataLst>
          </p:nvPr>
        </p:nvSpPr>
        <p:spPr>
          <a:xfrm>
            <a:off x="539552" y="123251"/>
            <a:ext cx="8712323" cy="929485"/>
          </a:xfrm>
          <a:extLst>
            <a:ext uri="{909E8E84-426E-40dd-AFC4-6F175D3DCCD1}"/>
            <a:ext uri="{91240B29-F687-4f45-9708-019B960494DF}"/>
          </a:extLst>
        </p:spPr>
        <p:txBody>
          <a:bodyPr/>
          <a:lstStyle/>
          <a:p>
            <a:pPr>
              <a:defRPr/>
            </a:pPr>
            <a:r>
              <a:rPr lang="fr-CA" dirty="0">
                <a:solidFill>
                  <a:schemeClr val="tx1"/>
                </a:solidFill>
              </a:rPr>
              <a:t>   </a:t>
            </a:r>
            <a:r>
              <a:rPr lang="fr-CA"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Thrombose Veineuse Profonde: </a:t>
            </a:r>
            <a:br>
              <a:rPr lang="fr-CA" sz="40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endParaRPr lang="fr-CA" dirty="0">
              <a:solidFill>
                <a:schemeClr val="tx1"/>
              </a:solidFill>
            </a:endParaRPr>
          </a:p>
        </p:txBody>
      </p:sp>
      <p:sp>
        <p:nvSpPr>
          <p:cNvPr id="29766" name="Rectangle 5"/>
          <p:cNvSpPr>
            <a:spLocks noChangeArrowheads="1"/>
          </p:cNvSpPr>
          <p:nvPr/>
        </p:nvSpPr>
        <p:spPr bwMode="auto">
          <a:xfrm>
            <a:off x="179388" y="5445125"/>
            <a:ext cx="8640762" cy="863600"/>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sp>
        <p:nvSpPr>
          <p:cNvPr id="29767" name="Rectangle 6"/>
          <p:cNvSpPr>
            <a:spLocks noChangeArrowheads="1"/>
          </p:cNvSpPr>
          <p:nvPr/>
        </p:nvSpPr>
        <p:spPr bwMode="auto">
          <a:xfrm>
            <a:off x="8172450" y="1125538"/>
            <a:ext cx="647700" cy="4319587"/>
          </a:xfrm>
          <a:prstGeom prst="rect">
            <a:avLst/>
          </a:prstGeom>
          <a:solidFill>
            <a:srgbClr val="FFFFFF"/>
          </a:solidFill>
          <a:ln w="28575" cap="rnd">
            <a:solidFill>
              <a:srgbClr val="FFFFFF"/>
            </a:solidFill>
            <a:round/>
            <a:headEnd/>
            <a:tailEnd/>
          </a:ln>
        </p:spPr>
        <p:txBody>
          <a:bodyPr wrap="none" anchor="ct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algn="ctr" eaLnBrk="1" hangingPunct="1">
              <a:spcBef>
                <a:spcPct val="0"/>
              </a:spcBef>
              <a:buClrTx/>
              <a:buFontTx/>
              <a:buNone/>
            </a:pPr>
            <a:endParaRPr lang="fr-CA" altLang="fr-FR" sz="1800"/>
          </a:p>
        </p:txBody>
      </p:sp>
      <p:graphicFrame>
        <p:nvGraphicFramePr>
          <p:cNvPr id="15" name="Table 2"/>
          <p:cNvGraphicFramePr>
            <a:graphicFrameLocks noGrp="1"/>
          </p:cNvGraphicFramePr>
          <p:nvPr>
            <p:custDataLst>
              <p:tags r:id="rId4"/>
            </p:custDataLst>
            <p:extLst>
              <p:ext uri="{D42A27DB-BD31-4B8C-83A1-F6EECF244321}">
                <p14:modId xmlns:p14="http://schemas.microsoft.com/office/powerpoint/2010/main" val="513042298"/>
              </p:ext>
            </p:extLst>
          </p:nvPr>
        </p:nvGraphicFramePr>
        <p:xfrm>
          <a:off x="617538" y="5373216"/>
          <a:ext cx="7116762" cy="1483178"/>
        </p:xfrm>
        <a:graphic>
          <a:graphicData uri="http://schemas.openxmlformats.org/drawingml/2006/table">
            <a:tbl>
              <a:tblPr/>
              <a:tblGrid>
                <a:gridCol w="3597933">
                  <a:extLst>
                    <a:ext uri="{9D8B030D-6E8A-4147-A177-3AD203B41FA5}">
                      <a16:colId xmlns:a16="http://schemas.microsoft.com/office/drawing/2014/main" val="20000"/>
                    </a:ext>
                  </a:extLst>
                </a:gridCol>
                <a:gridCol w="3518829">
                  <a:extLst>
                    <a:ext uri="{9D8B030D-6E8A-4147-A177-3AD203B41FA5}">
                      <a16:colId xmlns:a16="http://schemas.microsoft.com/office/drawing/2014/main" val="20001"/>
                    </a:ext>
                  </a:extLst>
                </a:gridCol>
              </a:tblGrid>
              <a:tr h="416274">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000" b="1" i="0" u="none" strike="noStrike" cap="none" normalizeH="0" baseline="0" dirty="0">
                          <a:ln>
                            <a:noFill/>
                          </a:ln>
                          <a:solidFill>
                            <a:schemeClr val="tx1"/>
                          </a:solidFill>
                          <a:effectLst/>
                          <a:latin typeface="Arial" charset="0"/>
                          <a:ea typeface="ＭＳ Ｐゴシック" charset="-128"/>
                        </a:rPr>
                        <a:t>Score de Wells </a:t>
                      </a:r>
                    </a:p>
                  </a:txBody>
                  <a:tcPr marL="143981"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8A1D9"/>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000" b="1" i="0" u="none" strike="noStrike" cap="none" normalizeH="0" baseline="0" dirty="0">
                          <a:ln>
                            <a:noFill/>
                          </a:ln>
                          <a:solidFill>
                            <a:schemeClr val="tx1"/>
                          </a:solidFill>
                          <a:effectLst/>
                          <a:latin typeface="Arial" charset="0"/>
                          <a:ea typeface="ＭＳ Ｐゴシック" charset="-128"/>
                        </a:rPr>
                        <a:t>Probabilité TVP</a:t>
                      </a:r>
                    </a:p>
                  </a:txBody>
                  <a:tcPr marL="91428"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8A1D9"/>
                    </a:solidFill>
                  </a:tcPr>
                </a:tc>
                <a:extLst>
                  <a:ext uri="{0D108BD9-81ED-4DB2-BD59-A6C34878D82A}">
                    <a16:rowId xmlns:a16="http://schemas.microsoft.com/office/drawing/2014/main" val="10000"/>
                  </a:ext>
                </a:extLst>
              </a:tr>
              <a:tr h="480340">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dirty="0">
                          <a:ln>
                            <a:noFill/>
                          </a:ln>
                          <a:solidFill>
                            <a:srgbClr val="000000"/>
                          </a:solidFill>
                          <a:effectLst/>
                          <a:latin typeface="Arial" charset="0"/>
                          <a:ea typeface="ＭＳ Ｐゴシック" charset="-128"/>
                        </a:rPr>
                        <a:t>        0 - 1  </a:t>
                      </a:r>
                    </a:p>
                  </a:txBody>
                  <a:tcPr marL="143981"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0F1"/>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000" b="1" i="0" u="none" strike="noStrike" cap="none" normalizeH="0" baseline="0" dirty="0">
                          <a:ln>
                            <a:noFill/>
                          </a:ln>
                          <a:solidFill>
                            <a:srgbClr val="000000"/>
                          </a:solidFill>
                          <a:effectLst/>
                          <a:latin typeface="Arial" charset="0"/>
                          <a:ea typeface="ＭＳ Ｐゴシック" charset="-128"/>
                        </a:rPr>
                        <a:t>        Peu Probable</a:t>
                      </a:r>
                    </a:p>
                  </a:txBody>
                  <a:tcPr marL="91428"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0F1"/>
                    </a:solidFill>
                  </a:tcPr>
                </a:tc>
                <a:extLst>
                  <a:ext uri="{0D108BD9-81ED-4DB2-BD59-A6C34878D82A}">
                    <a16:rowId xmlns:a16="http://schemas.microsoft.com/office/drawing/2014/main" val="10001"/>
                  </a:ext>
                </a:extLst>
              </a:tr>
              <a:tr h="586564">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400" b="1" i="0" u="none" strike="noStrike" cap="none" normalizeH="0" baseline="0" dirty="0">
                          <a:ln>
                            <a:noFill/>
                          </a:ln>
                          <a:solidFill>
                            <a:srgbClr val="000000"/>
                          </a:solidFill>
                          <a:effectLst/>
                          <a:latin typeface="Arial" charset="0"/>
                          <a:ea typeface="ＭＳ Ｐゴシック" charset="-128"/>
                        </a:rPr>
                        <a:t>         ≥ 2</a:t>
                      </a:r>
                    </a:p>
                  </a:txBody>
                  <a:tcPr marL="143981"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lnSpc>
                          <a:spcPct val="85000"/>
                        </a:lnSpc>
                        <a:spcBef>
                          <a:spcPct val="50000"/>
                        </a:spcBef>
                        <a:buClr>
                          <a:schemeClr val="accent1"/>
                        </a:buClr>
                        <a:buFont typeface="Wingdings 3" charset="2"/>
                        <a:defRPr sz="2000">
                          <a:solidFill>
                            <a:schemeClr val="tx2"/>
                          </a:solidFill>
                          <a:latin typeface="Arial" charset="0"/>
                          <a:ea typeface="ＭＳ Ｐゴシック" charset="-128"/>
                        </a:defRPr>
                      </a:lvl1pPr>
                      <a:lvl2pPr marL="742950" indent="-285750" eaLnBrk="0" hangingPunct="0">
                        <a:lnSpc>
                          <a:spcPct val="85000"/>
                        </a:lnSpc>
                        <a:spcBef>
                          <a:spcPct val="40000"/>
                        </a:spcBef>
                        <a:buClr>
                          <a:schemeClr val="accent1"/>
                        </a:buClr>
                        <a:buFont typeface="Wingdings" charset="2"/>
                        <a:defRPr>
                          <a:solidFill>
                            <a:schemeClr val="tx2"/>
                          </a:solidFill>
                          <a:latin typeface="Arial" charset="0"/>
                          <a:ea typeface="Arial" charset="0"/>
                          <a:cs typeface="Arial" charset="0"/>
                        </a:defRPr>
                      </a:lvl2pPr>
                      <a:lvl3pPr marL="1143000" indent="-228600" eaLnBrk="0" hangingPunct="0">
                        <a:lnSpc>
                          <a:spcPct val="85000"/>
                        </a:lnSpc>
                        <a:spcBef>
                          <a:spcPct val="20000"/>
                        </a:spcBef>
                        <a:buClr>
                          <a:schemeClr val="accent1"/>
                        </a:buClr>
                        <a:buFont typeface="Arial" charset="0"/>
                        <a:defRPr sz="2000">
                          <a:solidFill>
                            <a:schemeClr val="tx2"/>
                          </a:solidFill>
                          <a:latin typeface="Arial" charset="0"/>
                          <a:ea typeface="Arial" charset="0"/>
                          <a:cs typeface="Arial" charset="0"/>
                        </a:defRPr>
                      </a:lvl3pPr>
                      <a:lvl4pPr marL="1600200" indent="-228600" eaLnBrk="0" hangingPunct="0">
                        <a:lnSpc>
                          <a:spcPct val="85000"/>
                        </a:lnSpc>
                        <a:spcBef>
                          <a:spcPct val="15000"/>
                        </a:spcBef>
                        <a:buClr>
                          <a:srgbClr val="EA7A19"/>
                        </a:buClr>
                        <a:buFont typeface="Times" charset="0"/>
                        <a:defRPr sz="1400">
                          <a:solidFill>
                            <a:srgbClr val="FFFFFF"/>
                          </a:solidFill>
                          <a:latin typeface="Arial" charset="0"/>
                          <a:ea typeface="Arial" charset="0"/>
                          <a:cs typeface="Arial" charset="0"/>
                        </a:defRPr>
                      </a:lvl4pPr>
                      <a:lvl5pPr marL="2057400" indent="-228600" eaLnBrk="0" hangingPunct="0">
                        <a:spcBef>
                          <a:spcPct val="20000"/>
                        </a:spcBef>
                        <a:defRPr sz="1000">
                          <a:solidFill>
                            <a:schemeClr val="bg1"/>
                          </a:solidFill>
                          <a:latin typeface="Arial" charset="0"/>
                          <a:ea typeface="Arial" charset="0"/>
                          <a:cs typeface="Arial" charset="0"/>
                        </a:defRPr>
                      </a:lvl5pPr>
                      <a:lvl6pPr marL="2514600" indent="-228600" eaLnBrk="0" fontAlgn="base" hangingPunct="0">
                        <a:spcBef>
                          <a:spcPct val="20000"/>
                        </a:spcBef>
                        <a:spcAft>
                          <a:spcPct val="0"/>
                        </a:spcAft>
                        <a:defRPr sz="1000">
                          <a:solidFill>
                            <a:schemeClr val="bg1"/>
                          </a:solidFill>
                          <a:latin typeface="Arial" charset="0"/>
                          <a:ea typeface="Arial" charset="0"/>
                          <a:cs typeface="Arial" charset="0"/>
                        </a:defRPr>
                      </a:lvl6pPr>
                      <a:lvl7pPr marL="2971800" indent="-228600" eaLnBrk="0" fontAlgn="base" hangingPunct="0">
                        <a:spcBef>
                          <a:spcPct val="20000"/>
                        </a:spcBef>
                        <a:spcAft>
                          <a:spcPct val="0"/>
                        </a:spcAft>
                        <a:defRPr sz="1000">
                          <a:solidFill>
                            <a:schemeClr val="bg1"/>
                          </a:solidFill>
                          <a:latin typeface="Arial" charset="0"/>
                          <a:ea typeface="Arial" charset="0"/>
                          <a:cs typeface="Arial" charset="0"/>
                        </a:defRPr>
                      </a:lvl7pPr>
                      <a:lvl8pPr marL="3429000" indent="-228600" eaLnBrk="0" fontAlgn="base" hangingPunct="0">
                        <a:spcBef>
                          <a:spcPct val="20000"/>
                        </a:spcBef>
                        <a:spcAft>
                          <a:spcPct val="0"/>
                        </a:spcAft>
                        <a:defRPr sz="1000">
                          <a:solidFill>
                            <a:schemeClr val="bg1"/>
                          </a:solidFill>
                          <a:latin typeface="Arial" charset="0"/>
                          <a:ea typeface="Arial" charset="0"/>
                          <a:cs typeface="Arial" charset="0"/>
                        </a:defRPr>
                      </a:lvl8pPr>
                      <a:lvl9pPr marL="3886200" indent="-228600" eaLnBrk="0" fontAlgn="base" hangingPunct="0">
                        <a:spcBef>
                          <a:spcPct val="20000"/>
                        </a:spcBef>
                        <a:spcAft>
                          <a:spcPct val="0"/>
                        </a:spcAft>
                        <a:defRPr sz="1000">
                          <a:solidFill>
                            <a:schemeClr val="bg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x-none" sz="2000" b="1" i="0" u="none" strike="noStrike" cap="none" normalizeH="0" baseline="0" dirty="0">
                          <a:ln>
                            <a:noFill/>
                          </a:ln>
                          <a:solidFill>
                            <a:srgbClr val="000000"/>
                          </a:solidFill>
                          <a:effectLst/>
                          <a:latin typeface="Arial" charset="0"/>
                          <a:ea typeface="ＭＳ Ｐゴシック" charset="-128"/>
                        </a:rPr>
                        <a:t>            Probable</a:t>
                      </a:r>
                    </a:p>
                  </a:txBody>
                  <a:tcPr marL="91428" marR="91428" marT="45646" marB="4564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extLst>
                  <a:ext uri="{0D108BD9-81ED-4DB2-BD59-A6C34878D82A}">
                    <a16:rowId xmlns:a16="http://schemas.microsoft.com/office/drawing/2014/main" val="10002"/>
                  </a:ext>
                </a:extLst>
              </a:tr>
            </a:tbl>
          </a:graphicData>
        </a:graphic>
      </p:graphicFrame>
      <p:pic>
        <p:nvPicPr>
          <p:cNvPr id="297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7716685" y="3229673"/>
            <a:ext cx="1984706" cy="51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26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0" y="404664"/>
            <a:ext cx="9507731"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Néoplasies:</a:t>
            </a:r>
          </a:p>
          <a:p>
            <a:pPr>
              <a:defRPr/>
            </a:pPr>
            <a:endPar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Prévention </a:t>
            </a:r>
            <a:r>
              <a:rPr lang="fr-CA" sz="5400" kern="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primaireTPP</a:t>
            </a: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/EP </a:t>
            </a:r>
          </a:p>
        </p:txBody>
      </p:sp>
      <p:sp>
        <p:nvSpPr>
          <p:cNvPr id="3" name="ZoneTexte 2">
            <a:extLst>
              <a:ext uri="{FF2B5EF4-FFF2-40B4-BE49-F238E27FC236}">
                <a16:creationId xmlns:a16="http://schemas.microsoft.com/office/drawing/2014/main" id="{EFD85165-FE3D-6446-AD53-31AA961F46FD}"/>
              </a:ext>
            </a:extLst>
          </p:cNvPr>
          <p:cNvSpPr txBox="1"/>
          <p:nvPr/>
        </p:nvSpPr>
        <p:spPr>
          <a:xfrm>
            <a:off x="175391" y="3679631"/>
            <a:ext cx="7887096" cy="2554545"/>
          </a:xfrm>
          <a:prstGeom prst="rect">
            <a:avLst/>
          </a:prstGeom>
          <a:noFill/>
        </p:spPr>
        <p:txBody>
          <a:bodyPr wrap="none" rtlCol="0">
            <a:spAutoFit/>
          </a:bodyPr>
          <a:lstStyle/>
          <a:p>
            <a:r>
              <a:rPr lang="fr-FR" sz="4400" b="1" dirty="0" err="1"/>
              <a:t>Avert</a:t>
            </a:r>
            <a:r>
              <a:rPr lang="fr-FR" sz="4400" dirty="0"/>
              <a:t> </a:t>
            </a:r>
            <a:r>
              <a:rPr lang="fr-FR" sz="2800" dirty="0"/>
              <a:t>(</a:t>
            </a:r>
            <a:r>
              <a:rPr lang="fr-FR" sz="2800" dirty="0" err="1"/>
              <a:t>Apixaban</a:t>
            </a:r>
            <a:r>
              <a:rPr lang="fr-FR" sz="2800" dirty="0"/>
              <a:t>) – </a:t>
            </a:r>
          </a:p>
          <a:p>
            <a:r>
              <a:rPr lang="fr-FR" sz="4400" b="1" dirty="0"/>
              <a:t>Cassini</a:t>
            </a:r>
            <a:r>
              <a:rPr lang="fr-FR" sz="4400" dirty="0"/>
              <a:t> (</a:t>
            </a:r>
            <a:r>
              <a:rPr lang="fr-FR" sz="4400" dirty="0" err="1"/>
              <a:t>Rivaroxaban</a:t>
            </a:r>
            <a:r>
              <a:rPr lang="fr-FR" sz="2800" dirty="0"/>
              <a:t>)</a:t>
            </a:r>
          </a:p>
          <a:p>
            <a:endParaRPr lang="fr-FR" sz="2800" dirty="0"/>
          </a:p>
          <a:p>
            <a:r>
              <a:rPr lang="fr-FR" sz="3200" dirty="0"/>
              <a:t>               </a:t>
            </a:r>
            <a:r>
              <a:rPr lang="fr-FR" sz="4400" b="1" dirty="0"/>
              <a:t>NEJM: 21 février 2019 </a:t>
            </a:r>
          </a:p>
        </p:txBody>
      </p:sp>
    </p:spTree>
    <p:extLst>
      <p:ext uri="{BB962C8B-B14F-4D97-AF65-F5344CB8AC3E}">
        <p14:creationId xmlns:p14="http://schemas.microsoft.com/office/powerpoint/2010/main" val="378201875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683568" y="30264"/>
            <a:ext cx="3674404"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Avert</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study</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18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p>
        </p:txBody>
      </p:sp>
      <p:pic>
        <p:nvPicPr>
          <p:cNvPr id="3" name="Image 2">
            <a:extLst>
              <a:ext uri="{FF2B5EF4-FFF2-40B4-BE49-F238E27FC236}">
                <a16:creationId xmlns:a16="http://schemas.microsoft.com/office/drawing/2014/main" id="{438A1BE1-02F9-F24C-A221-C179457B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5576"/>
            <a:ext cx="7353300" cy="5257800"/>
          </a:xfrm>
          <a:prstGeom prst="rect">
            <a:avLst/>
          </a:prstGeom>
        </p:spPr>
      </p:pic>
      <p:sp>
        <p:nvSpPr>
          <p:cNvPr id="2" name="Rectangle 1">
            <a:extLst>
              <a:ext uri="{FF2B5EF4-FFF2-40B4-BE49-F238E27FC236}">
                <a16:creationId xmlns:a16="http://schemas.microsoft.com/office/drawing/2014/main" id="{00CCC17B-0A61-DD4C-8A76-67ED690F83D2}"/>
              </a:ext>
            </a:extLst>
          </p:cNvPr>
          <p:cNvSpPr/>
          <p:nvPr/>
        </p:nvSpPr>
        <p:spPr>
          <a:xfrm>
            <a:off x="2615990" y="1043044"/>
            <a:ext cx="3584636" cy="369332"/>
          </a:xfrm>
          <a:prstGeom prst="rect">
            <a:avLst/>
          </a:prstGeom>
        </p:spPr>
        <p:txBody>
          <a:bodyPr wrap="none">
            <a:spAutoFit/>
          </a:bodyPr>
          <a:lstStyle/>
          <a:p>
            <a:r>
              <a:rPr lang="en" dirty="0">
                <a:latin typeface="OTNEJMQuadraat"/>
              </a:rPr>
              <a:t> </a:t>
            </a:r>
            <a:r>
              <a:rPr lang="fr-CA" dirty="0">
                <a:latin typeface="Arial" panose="020B0604020202020204" pitchFamily="34" charset="0"/>
                <a:cs typeface="Arial" panose="020B0604020202020204" pitchFamily="34" charset="0"/>
              </a:rPr>
              <a:t>NEJM 380;8  </a:t>
            </a:r>
            <a:r>
              <a:rPr lang="fr-CA" dirty="0" err="1">
                <a:latin typeface="Arial" panose="020B0604020202020204" pitchFamily="34" charset="0"/>
                <a:cs typeface="Arial" panose="020B0604020202020204" pitchFamily="34" charset="0"/>
              </a:rPr>
              <a:t>February</a:t>
            </a:r>
            <a:r>
              <a:rPr lang="fr-CA" dirty="0">
                <a:latin typeface="Arial" panose="020B0604020202020204" pitchFamily="34" charset="0"/>
                <a:cs typeface="Arial" panose="020B0604020202020204" pitchFamily="34" charset="0"/>
              </a:rPr>
              <a:t> 21, 2019 </a:t>
            </a:r>
            <a:endParaRPr lang="fr-FR"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A11BE9-6EC9-2944-B5EA-A5FFF2542F10}"/>
              </a:ext>
            </a:extLst>
          </p:cNvPr>
          <p:cNvSpPr/>
          <p:nvPr/>
        </p:nvSpPr>
        <p:spPr>
          <a:xfrm>
            <a:off x="792088" y="673158"/>
            <a:ext cx="8244408" cy="369332"/>
          </a:xfrm>
          <a:prstGeom prst="rect">
            <a:avLst/>
          </a:prstGeom>
        </p:spPr>
        <p:txBody>
          <a:bodyPr wrap="square">
            <a:spAutoFit/>
          </a:bodyPr>
          <a:lstStyle/>
          <a:p>
            <a:r>
              <a:rPr lang="en" dirty="0">
                <a:latin typeface="Arial" panose="020B0604020202020204" pitchFamily="34" charset="0"/>
                <a:cs typeface="Arial" panose="020B0604020202020204" pitchFamily="34" charset="0"/>
              </a:rPr>
              <a:t>Apixaban to Prevent Venous Thromboembolism in Patients with Cancer </a:t>
            </a:r>
          </a:p>
        </p:txBody>
      </p:sp>
    </p:spTree>
    <p:extLst>
      <p:ext uri="{BB962C8B-B14F-4D97-AF65-F5344CB8AC3E}">
        <p14:creationId xmlns:p14="http://schemas.microsoft.com/office/powerpoint/2010/main" val="19758304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EEA734-7F68-6F42-B834-9E4C1CDCA703}"/>
              </a:ext>
            </a:extLst>
          </p:cNvPr>
          <p:cNvSpPr/>
          <p:nvPr/>
        </p:nvSpPr>
        <p:spPr>
          <a:xfrm>
            <a:off x="467544" y="1112550"/>
            <a:ext cx="8676456" cy="923330"/>
          </a:xfrm>
          <a:prstGeom prst="rect">
            <a:avLst/>
          </a:prstGeom>
        </p:spPr>
        <p:txBody>
          <a:bodyPr wrap="square">
            <a:spAutoFit/>
          </a:bodyPr>
          <a:lstStyle/>
          <a:p>
            <a:r>
              <a:rPr lang="en" dirty="0">
                <a:latin typeface="Arial" panose="020B0604020202020204" pitchFamily="34" charset="0"/>
                <a:cs typeface="Arial" panose="020B0604020202020204" pitchFamily="34" charset="0"/>
              </a:rPr>
              <a:t>Rivaroxaban for Thromboprophylaxis in High-Risk Ambulatory Patients with Cancer </a:t>
            </a:r>
          </a:p>
          <a:p>
            <a:r>
              <a:rPr lang="en" dirty="0">
                <a:latin typeface="Arial" panose="020B0604020202020204" pitchFamily="34" charset="0"/>
                <a:cs typeface="Arial" panose="020B0604020202020204" pitchFamily="34" charset="0"/>
              </a:rPr>
              <a:t>                                                  </a:t>
            </a:r>
            <a:r>
              <a:rPr lang="fr-CA" sz="1400" dirty="0">
                <a:latin typeface="Arial" panose="020B0604020202020204" pitchFamily="34" charset="0"/>
                <a:cs typeface="Arial" panose="020B0604020202020204" pitchFamily="34" charset="0"/>
              </a:rPr>
              <a:t>NEJM 380;8  </a:t>
            </a:r>
            <a:r>
              <a:rPr lang="fr-CA" sz="1400" dirty="0" err="1">
                <a:latin typeface="Arial" panose="020B0604020202020204" pitchFamily="34" charset="0"/>
                <a:cs typeface="Arial" panose="020B0604020202020204" pitchFamily="34" charset="0"/>
              </a:rPr>
              <a:t>February</a:t>
            </a:r>
            <a:r>
              <a:rPr lang="fr-CA" sz="1400" dirty="0">
                <a:latin typeface="Arial" panose="020B0604020202020204" pitchFamily="34" charset="0"/>
                <a:cs typeface="Arial" panose="020B0604020202020204" pitchFamily="34" charset="0"/>
              </a:rPr>
              <a:t> 21, 2019 </a:t>
            </a:r>
          </a:p>
          <a:p>
            <a:endParaRPr lang="en" dirty="0"/>
          </a:p>
        </p:txBody>
      </p:sp>
      <p:sp>
        <p:nvSpPr>
          <p:cNvPr id="3" name="Rectangle 2">
            <a:extLst>
              <a:ext uri="{FF2B5EF4-FFF2-40B4-BE49-F238E27FC236}">
                <a16:creationId xmlns:a16="http://schemas.microsoft.com/office/drawing/2014/main" id="{9BE398B0-7424-FE43-B86D-0BA39C244F74}"/>
              </a:ext>
            </a:extLst>
          </p:cNvPr>
          <p:cNvSpPr/>
          <p:nvPr/>
        </p:nvSpPr>
        <p:spPr>
          <a:xfrm>
            <a:off x="611560" y="404664"/>
            <a:ext cx="3929281" cy="707886"/>
          </a:xfrm>
          <a:prstGeom prst="rect">
            <a:avLst/>
          </a:prstGeom>
        </p:spPr>
        <p:txBody>
          <a:bodyPr wrap="none">
            <a:spAutoFit/>
          </a:bodyPr>
          <a:lstStyle/>
          <a:p>
            <a:r>
              <a:rPr lang="fr-CA" sz="4000" b="1"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Cassini </a:t>
            </a:r>
            <a:r>
              <a:rPr lang="fr-CA" sz="4000" b="1" kern="0"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study</a:t>
            </a:r>
            <a:r>
              <a:rPr lang="fr-CA" sz="4000" b="1"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endParaRPr lang="fr-FR" sz="4000" b="1" dirty="0"/>
          </a:p>
        </p:txBody>
      </p:sp>
      <p:sp>
        <p:nvSpPr>
          <p:cNvPr id="6" name="Rectangle 5">
            <a:extLst>
              <a:ext uri="{FF2B5EF4-FFF2-40B4-BE49-F238E27FC236}">
                <a16:creationId xmlns:a16="http://schemas.microsoft.com/office/drawing/2014/main" id="{C53AF5C4-17B8-FB44-BB8E-B14DD5D6F4AC}"/>
              </a:ext>
            </a:extLst>
          </p:cNvPr>
          <p:cNvSpPr/>
          <p:nvPr/>
        </p:nvSpPr>
        <p:spPr>
          <a:xfrm>
            <a:off x="251520" y="2068459"/>
            <a:ext cx="8892480" cy="4370427"/>
          </a:xfrm>
          <a:prstGeom prst="rect">
            <a:avLst/>
          </a:prstGeom>
        </p:spPr>
        <p:txBody>
          <a:bodyPr wrap="square">
            <a:spAutoFit/>
          </a:bodyPr>
          <a:lstStyle/>
          <a:p>
            <a:r>
              <a:rPr lang="en" sz="2400" dirty="0">
                <a:latin typeface="Arial" panose="020B0604020202020204" pitchFamily="34" charset="0"/>
                <a:cs typeface="Arial" panose="020B0604020202020204" pitchFamily="34" charset="0"/>
              </a:rPr>
              <a:t>841 patients avec </a:t>
            </a:r>
            <a:r>
              <a:rPr lang="en" sz="2400" dirty="0" err="1">
                <a:latin typeface="Arial" panose="020B0604020202020204" pitchFamily="34" charset="0"/>
                <a:cs typeface="Arial" panose="020B0604020202020204" pitchFamily="34" charset="0"/>
              </a:rPr>
              <a:t>néoplasies</a:t>
            </a:r>
            <a:r>
              <a:rPr lang="en" sz="2400" dirty="0">
                <a:latin typeface="Arial" panose="020B0604020202020204" pitchFamily="34" charset="0"/>
                <a:cs typeface="Arial" panose="020B0604020202020204" pitchFamily="34" charset="0"/>
              </a:rPr>
              <a:t>  (</a:t>
            </a:r>
            <a:r>
              <a:rPr lang="fr-CA" dirty="0"/>
              <a:t>Khorana score of ≥2)  </a:t>
            </a:r>
            <a:r>
              <a:rPr lang="en" sz="2400" dirty="0" err="1">
                <a:latin typeface="Arial" panose="020B0604020202020204" pitchFamily="34" charset="0"/>
                <a:cs typeface="Arial" panose="020B0604020202020204" pitchFamily="34" charset="0"/>
              </a:rPr>
              <a:t>Durée</a:t>
            </a:r>
            <a:r>
              <a:rPr lang="en" sz="2400" dirty="0">
                <a:latin typeface="Arial" panose="020B0604020202020204" pitchFamily="34" charset="0"/>
                <a:cs typeface="Arial" panose="020B0604020202020204" pitchFamily="34" charset="0"/>
              </a:rPr>
              <a:t>: 6 </a:t>
            </a:r>
            <a:r>
              <a:rPr lang="en" sz="2400" dirty="0" err="1">
                <a:latin typeface="Arial" panose="020B0604020202020204" pitchFamily="34" charset="0"/>
                <a:cs typeface="Arial" panose="020B0604020202020204" pitchFamily="34" charset="0"/>
              </a:rPr>
              <a:t>mois</a:t>
            </a:r>
            <a:r>
              <a:rPr lang="en" sz="2400" dirty="0">
                <a:latin typeface="Arial" panose="020B0604020202020204" pitchFamily="34" charset="0"/>
                <a:cs typeface="Arial" panose="020B0604020202020204" pitchFamily="34" charset="0"/>
              </a:rPr>
              <a:t> </a:t>
            </a:r>
            <a:endParaRPr lang="fr-CA" sz="2400" dirty="0"/>
          </a:p>
          <a:p>
            <a:r>
              <a:rPr lang="en" sz="2400" dirty="0">
                <a:latin typeface="Arial" panose="020B0604020202020204" pitchFamily="34" charset="0"/>
                <a:cs typeface="Arial" panose="020B0604020202020204" pitchFamily="34" charset="0"/>
              </a:rPr>
              <a:t>                 </a:t>
            </a:r>
          </a:p>
          <a:p>
            <a:r>
              <a:rPr lang="en" sz="2400" dirty="0">
                <a:latin typeface="Arial" panose="020B0604020202020204" pitchFamily="34" charset="0"/>
                <a:cs typeface="Arial" panose="020B0604020202020204" pitchFamily="34" charset="0"/>
              </a:rPr>
              <a:t>                 Rivaroxaban 10 mg die vs </a:t>
            </a:r>
            <a:r>
              <a:rPr lang="en" sz="2400" dirty="0" err="1">
                <a:latin typeface="Arial" panose="020B0604020202020204" pitchFamily="34" charset="0"/>
                <a:cs typeface="Arial" panose="020B0604020202020204" pitchFamily="34" charset="0"/>
              </a:rPr>
              <a:t>Placébo</a:t>
            </a:r>
            <a:endParaRPr lang="en" sz="2400" dirty="0">
              <a:latin typeface="Arial" panose="020B0604020202020204" pitchFamily="34" charset="0"/>
              <a:cs typeface="Arial" panose="020B0604020202020204" pitchFamily="34" charset="0"/>
            </a:endParaRPr>
          </a:p>
          <a:p>
            <a:endParaRPr lang="en" sz="2400" dirty="0">
              <a:latin typeface="Arial" panose="020B0604020202020204" pitchFamily="34" charset="0"/>
              <a:cs typeface="Arial" panose="020B0604020202020204" pitchFamily="34" charset="0"/>
            </a:endParaRPr>
          </a:p>
          <a:p>
            <a:r>
              <a:rPr lang="en" dirty="0"/>
              <a:t>                                     Point </a:t>
            </a:r>
            <a:r>
              <a:rPr lang="en" dirty="0" err="1"/>
              <a:t>Aboutissement</a:t>
            </a:r>
            <a:r>
              <a:rPr lang="en" dirty="0"/>
              <a:t> </a:t>
            </a:r>
            <a:r>
              <a:rPr lang="en" dirty="0" err="1"/>
              <a:t>Primaire</a:t>
            </a:r>
            <a:r>
              <a:rPr lang="en" dirty="0"/>
              <a:t>: </a:t>
            </a:r>
          </a:p>
          <a:p>
            <a:endParaRPr lang="en" dirty="0"/>
          </a:p>
          <a:p>
            <a:r>
              <a:rPr lang="en" dirty="0"/>
              <a:t> </a:t>
            </a:r>
            <a:r>
              <a:rPr lang="en" sz="2400" b="1" dirty="0"/>
              <a:t>Rivaroxaban</a:t>
            </a:r>
            <a:r>
              <a:rPr lang="en" sz="2400" dirty="0"/>
              <a:t> group: </a:t>
            </a:r>
            <a:r>
              <a:rPr lang="en" sz="3200" b="1" dirty="0"/>
              <a:t>6.0%        </a:t>
            </a:r>
            <a:r>
              <a:rPr lang="en" sz="2400" b="1" dirty="0"/>
              <a:t>Placebo</a:t>
            </a:r>
            <a:r>
              <a:rPr lang="en" sz="3200" dirty="0"/>
              <a:t>: </a:t>
            </a:r>
            <a:r>
              <a:rPr lang="en" sz="3200" b="1" dirty="0"/>
              <a:t>8.8%</a:t>
            </a:r>
            <a:r>
              <a:rPr lang="en" sz="3200" dirty="0"/>
              <a:t> </a:t>
            </a:r>
          </a:p>
          <a:p>
            <a:r>
              <a:rPr lang="en" dirty="0"/>
              <a:t>                          25 of 420                                            37 of 421</a:t>
            </a:r>
          </a:p>
          <a:p>
            <a:endParaRPr lang="en" dirty="0"/>
          </a:p>
          <a:p>
            <a:endParaRPr lang="en" dirty="0"/>
          </a:p>
          <a:p>
            <a:r>
              <a:rPr lang="en" dirty="0"/>
              <a:t>hazard ratio, 0.66; 95% confidence interval [CI], 0.40 to 1.09; </a:t>
            </a:r>
            <a:r>
              <a:rPr lang="en" sz="2400" b="1" dirty="0"/>
              <a:t>P=0.10) </a:t>
            </a:r>
          </a:p>
          <a:p>
            <a:endParaRPr lang="en" dirty="0">
              <a:latin typeface="OTNEJMQuadraat"/>
            </a:endParaRPr>
          </a:p>
          <a:p>
            <a:endParaRPr lang="en" dirty="0"/>
          </a:p>
        </p:txBody>
      </p:sp>
      <p:sp>
        <p:nvSpPr>
          <p:cNvPr id="7" name="Rectangle 6">
            <a:extLst>
              <a:ext uri="{FF2B5EF4-FFF2-40B4-BE49-F238E27FC236}">
                <a16:creationId xmlns:a16="http://schemas.microsoft.com/office/drawing/2014/main" id="{FEC8C368-3C0C-184F-989B-3B8C7545F735}"/>
              </a:ext>
            </a:extLst>
          </p:cNvPr>
          <p:cNvSpPr/>
          <p:nvPr/>
        </p:nvSpPr>
        <p:spPr>
          <a:xfrm>
            <a:off x="1475656" y="6020746"/>
            <a:ext cx="8676456" cy="461665"/>
          </a:xfrm>
          <a:prstGeom prst="rect">
            <a:avLst/>
          </a:prstGeom>
        </p:spPr>
        <p:txBody>
          <a:bodyPr wrap="square">
            <a:spAutoFit/>
          </a:bodyPr>
          <a:lstStyle/>
          <a:p>
            <a:r>
              <a:rPr lang="en" sz="1200" dirty="0">
                <a:latin typeface="Arial" panose="020B0604020202020204" pitchFamily="34" charset="0"/>
                <a:cs typeface="Arial" panose="020B0604020202020204" pitchFamily="34" charset="0"/>
              </a:rPr>
              <a:t>Point </a:t>
            </a:r>
            <a:r>
              <a:rPr lang="en" sz="1200" dirty="0" err="1">
                <a:latin typeface="Arial" panose="020B0604020202020204" pitchFamily="34" charset="0"/>
                <a:cs typeface="Arial" panose="020B0604020202020204" pitchFamily="34" charset="0"/>
              </a:rPr>
              <a:t>aboutissement</a:t>
            </a:r>
            <a:r>
              <a:rPr lang="en" sz="1200" dirty="0">
                <a:latin typeface="Arial" panose="020B0604020202020204" pitchFamily="34" charset="0"/>
                <a:cs typeface="Arial" panose="020B0604020202020204" pitchFamily="34" charset="0"/>
              </a:rPr>
              <a:t> </a:t>
            </a:r>
            <a:r>
              <a:rPr lang="en" sz="1200" dirty="0" err="1">
                <a:latin typeface="Arial" panose="020B0604020202020204" pitchFamily="34" charset="0"/>
                <a:cs typeface="Arial" panose="020B0604020202020204" pitchFamily="34" charset="0"/>
              </a:rPr>
              <a:t>primaire</a:t>
            </a:r>
            <a:r>
              <a:rPr lang="en" sz="1200" dirty="0">
                <a:latin typeface="Arial" panose="020B0604020202020204" pitchFamily="34" charset="0"/>
                <a:cs typeface="Arial" panose="020B0604020202020204" pitchFamily="34" charset="0"/>
              </a:rPr>
              <a:t>:</a:t>
            </a:r>
          </a:p>
          <a:p>
            <a:r>
              <a:rPr lang="en" sz="1200" dirty="0">
                <a:latin typeface="Arial" panose="020B0604020202020204" pitchFamily="34" charset="0"/>
                <a:cs typeface="Arial" panose="020B0604020202020204" pitchFamily="34" charset="0"/>
              </a:rPr>
              <a:t>           composite TPP </a:t>
            </a:r>
            <a:r>
              <a:rPr lang="en" sz="1200" dirty="0" err="1">
                <a:latin typeface="Arial" panose="020B0604020202020204" pitchFamily="34" charset="0"/>
                <a:cs typeface="Arial" panose="020B0604020202020204" pitchFamily="34" charset="0"/>
              </a:rPr>
              <a:t>objectivée</a:t>
            </a:r>
            <a:r>
              <a:rPr lang="en" sz="1200" dirty="0">
                <a:latin typeface="Arial" panose="020B0604020202020204" pitchFamily="34" charset="0"/>
                <a:cs typeface="Arial" panose="020B0604020202020204" pitchFamily="34" charset="0"/>
              </a:rPr>
              <a:t> MI, TPP </a:t>
            </a:r>
            <a:r>
              <a:rPr lang="en" sz="1200" dirty="0" err="1">
                <a:latin typeface="Arial" panose="020B0604020202020204" pitchFamily="34" charset="0"/>
                <a:cs typeface="Arial" panose="020B0604020202020204" pitchFamily="34" charset="0"/>
              </a:rPr>
              <a:t>symptomatique</a:t>
            </a:r>
            <a:r>
              <a:rPr lang="en" sz="1200" dirty="0">
                <a:latin typeface="Arial" panose="020B0604020202020204" pitchFamily="34" charset="0"/>
                <a:cs typeface="Arial" panose="020B0604020202020204" pitchFamily="34" charset="0"/>
              </a:rPr>
              <a:t> MS, EP, </a:t>
            </a:r>
            <a:r>
              <a:rPr lang="en" sz="1200" dirty="0" err="1">
                <a:latin typeface="Arial" panose="020B0604020202020204" pitchFamily="34" charset="0"/>
                <a:cs typeface="Arial" panose="020B0604020202020204" pitchFamily="34" charset="0"/>
              </a:rPr>
              <a:t>décès</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67115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595079" y="17480"/>
            <a:ext cx="7956024" cy="68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endParaRPr lang="fr-CA" sz="2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pPr>
              <a:defRPr/>
            </a:pPr>
            <a:r>
              <a:rPr lang="fr-CA" sz="28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Cas 3: </a:t>
            </a:r>
            <a:r>
              <a:rPr lang="fr-CA" sz="2800" b="0" dirty="0">
                <a:solidFill>
                  <a:schemeClr val="tx1"/>
                </a:solidFill>
                <a:latin typeface="Arial" panose="020B0604020202020204" pitchFamily="34" charset="0"/>
                <a:cs typeface="Arial" panose="020B0604020202020204" pitchFamily="34" charset="0"/>
              </a:rPr>
              <a:t>Mme TC  </a:t>
            </a: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Patiente 54 ans , enseignante</a:t>
            </a: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TPP poplitée il y a 2 mois </a:t>
            </a:r>
            <a:r>
              <a:rPr lang="fr-CA" sz="2800" b="0" u="sng" dirty="0">
                <a:solidFill>
                  <a:schemeClr val="tx1"/>
                </a:solidFill>
                <a:latin typeface="Arial" panose="020B0604020202020204" pitchFamily="34" charset="0"/>
                <a:cs typeface="Arial" panose="020B0604020202020204" pitchFamily="34" charset="0"/>
              </a:rPr>
              <a:t>non provoquée</a:t>
            </a:r>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                      </a:t>
            </a:r>
            <a:r>
              <a:rPr lang="fr-CA" sz="2800" b="0" dirty="0" err="1">
                <a:solidFill>
                  <a:schemeClr val="tx1"/>
                </a:solidFill>
                <a:latin typeface="Arial" panose="020B0604020202020204" pitchFamily="34" charset="0"/>
                <a:cs typeface="Arial" panose="020B0604020202020204" pitchFamily="34" charset="0"/>
              </a:rPr>
              <a:t>Rx</a:t>
            </a:r>
            <a:r>
              <a:rPr lang="fr-CA" sz="2800" b="0" dirty="0">
                <a:solidFill>
                  <a:schemeClr val="tx1"/>
                </a:solidFill>
                <a:latin typeface="Arial" panose="020B0604020202020204" pitchFamily="34" charset="0"/>
                <a:cs typeface="Arial" panose="020B0604020202020204" pitchFamily="34" charset="0"/>
              </a:rPr>
              <a:t>: </a:t>
            </a:r>
            <a:r>
              <a:rPr lang="fr-CA" sz="2800" b="0" dirty="0" err="1">
                <a:solidFill>
                  <a:schemeClr val="tx1"/>
                </a:solidFill>
                <a:latin typeface="Arial" panose="020B0604020202020204" pitchFamily="34" charset="0"/>
                <a:cs typeface="Arial" panose="020B0604020202020204" pitchFamily="34" charset="0"/>
              </a:rPr>
              <a:t>Apixaban</a:t>
            </a:r>
            <a:r>
              <a:rPr lang="fr-CA" sz="2800" b="0" dirty="0">
                <a:solidFill>
                  <a:schemeClr val="tx1"/>
                </a:solidFill>
                <a:latin typeface="Arial" panose="020B0604020202020204" pitchFamily="34" charset="0"/>
                <a:cs typeface="Arial" panose="020B0604020202020204" pitchFamily="34" charset="0"/>
              </a:rPr>
              <a:t> 5 </a:t>
            </a:r>
            <a:r>
              <a:rPr lang="fr-CA" sz="2800" b="0" dirty="0" err="1">
                <a:solidFill>
                  <a:schemeClr val="tx1"/>
                </a:solidFill>
                <a:latin typeface="Arial" panose="020B0604020202020204" pitchFamily="34" charset="0"/>
                <a:cs typeface="Arial" panose="020B0604020202020204" pitchFamily="34" charset="0"/>
              </a:rPr>
              <a:t>bid</a:t>
            </a:r>
            <a:endParaRPr lang="fr-CA" sz="2800" b="0" dirty="0">
              <a:solidFill>
                <a:schemeClr val="tx1"/>
              </a:solidFill>
              <a:latin typeface="Arial" panose="020B0604020202020204" pitchFamily="34" charset="0"/>
              <a:cs typeface="Arial" panose="020B0604020202020204" pitchFamily="34" charset="0"/>
            </a:endParaRP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Il y a 1 semaine douleurs abdominales ++++ </a:t>
            </a:r>
          </a:p>
          <a:p>
            <a:r>
              <a:rPr lang="fr-CA" sz="2800" b="0" dirty="0">
                <a:solidFill>
                  <a:schemeClr val="tx1"/>
                </a:solidFill>
                <a:latin typeface="Arial" panose="020B0604020202020204" pitchFamily="34" charset="0"/>
                <a:cs typeface="Arial" panose="020B0604020202020204" pitchFamily="34" charset="0"/>
              </a:rPr>
              <a:t> avec vomissements+++ dure 1 jour.</a:t>
            </a:r>
          </a:p>
          <a:p>
            <a:r>
              <a:rPr lang="fr-CA" sz="2800" b="0" dirty="0">
                <a:solidFill>
                  <a:schemeClr val="tx1"/>
                </a:solidFill>
                <a:latin typeface="Arial" panose="020B0604020202020204" pitchFamily="34" charset="0"/>
                <a:cs typeface="Arial" panose="020B0604020202020204" pitchFamily="34" charset="0"/>
              </a:rPr>
              <a:t> </a:t>
            </a:r>
          </a:p>
          <a:p>
            <a:r>
              <a:rPr lang="fr-CA" sz="2800" b="0" dirty="0" err="1">
                <a:solidFill>
                  <a:schemeClr val="tx1"/>
                </a:solidFill>
                <a:latin typeface="Arial" panose="020B0604020202020204" pitchFamily="34" charset="0"/>
                <a:cs typeface="Arial" panose="020B0604020202020204" pitchFamily="34" charset="0"/>
              </a:rPr>
              <a:t>Echo</a:t>
            </a:r>
            <a:r>
              <a:rPr lang="fr-CA" sz="2800" b="0" dirty="0">
                <a:solidFill>
                  <a:schemeClr val="tx1"/>
                </a:solidFill>
                <a:latin typeface="Arial" panose="020B0604020202020204" pitchFamily="34" charset="0"/>
                <a:cs typeface="Arial" panose="020B0604020202020204" pitchFamily="34" charset="0"/>
              </a:rPr>
              <a:t> abdomen: </a:t>
            </a:r>
            <a:r>
              <a:rPr lang="fr-CA" sz="2800" b="0" dirty="0" err="1">
                <a:solidFill>
                  <a:schemeClr val="tx1"/>
                </a:solidFill>
                <a:latin typeface="Arial" panose="020B0604020202020204" pitchFamily="34" charset="0"/>
                <a:cs typeface="Arial" panose="020B0604020202020204" pitchFamily="34" charset="0"/>
              </a:rPr>
              <a:t>cholélithiase</a:t>
            </a:r>
            <a:endParaRPr lang="fr-CA" sz="2800" b="0" dirty="0">
              <a:solidFill>
                <a:schemeClr val="tx1"/>
              </a:solidFill>
              <a:latin typeface="Arial" panose="020B0604020202020204" pitchFamily="34" charset="0"/>
              <a:cs typeface="Arial" panose="020B0604020202020204" pitchFamily="34" charset="0"/>
            </a:endParaRPr>
          </a:p>
          <a:p>
            <a:endParaRPr lang="fr-CA" sz="2800" b="0" dirty="0">
              <a:solidFill>
                <a:schemeClr val="tx1"/>
              </a:solidFill>
              <a:latin typeface="Arial" panose="020B0604020202020204" pitchFamily="34" charset="0"/>
              <a:cs typeface="Arial" panose="020B0604020202020204" pitchFamily="34" charset="0"/>
            </a:endParaRPr>
          </a:p>
          <a:p>
            <a:r>
              <a:rPr lang="fr-CA" sz="2800" b="0" dirty="0" err="1">
                <a:solidFill>
                  <a:schemeClr val="tx1"/>
                </a:solidFill>
                <a:latin typeface="Arial" panose="020B0604020202020204" pitchFamily="34" charset="0"/>
                <a:cs typeface="Arial" panose="020B0604020202020204" pitchFamily="34" charset="0"/>
              </a:rPr>
              <a:t>Lab</a:t>
            </a:r>
            <a:r>
              <a:rPr lang="fr-CA" sz="2800" b="0" dirty="0">
                <a:solidFill>
                  <a:schemeClr val="tx1"/>
                </a:solidFill>
                <a:latin typeface="Arial" panose="020B0604020202020204" pitchFamily="34" charset="0"/>
                <a:cs typeface="Arial" panose="020B0604020202020204" pitchFamily="34" charset="0"/>
              </a:rPr>
              <a:t> : FSC: N, AMYLASES-LIPASES: N, </a:t>
            </a:r>
            <a:r>
              <a:rPr lang="fr-CA" sz="2800" b="0" dirty="0" err="1">
                <a:solidFill>
                  <a:schemeClr val="tx1"/>
                </a:solidFill>
                <a:latin typeface="Arial" panose="020B0604020202020204" pitchFamily="34" charset="0"/>
                <a:cs typeface="Arial" panose="020B0604020202020204" pitchFamily="34" charset="0"/>
              </a:rPr>
              <a:t>Créat</a:t>
            </a:r>
            <a:r>
              <a:rPr lang="fr-CA" sz="2800" b="0" dirty="0">
                <a:solidFill>
                  <a:schemeClr val="tx1"/>
                </a:solidFill>
                <a:latin typeface="Arial" panose="020B0604020202020204" pitchFamily="34" charset="0"/>
                <a:cs typeface="Arial" panose="020B0604020202020204" pitchFamily="34" charset="0"/>
              </a:rPr>
              <a:t>: N</a:t>
            </a:r>
          </a:p>
          <a:p>
            <a:r>
              <a:rPr lang="fr-CA" sz="2800" b="0" dirty="0">
                <a:solidFill>
                  <a:schemeClr val="tx1"/>
                </a:solidFill>
                <a:latin typeface="Arial" panose="020B0604020202020204" pitchFamily="34" charset="0"/>
                <a:cs typeface="Arial" panose="020B0604020202020204" pitchFamily="34" charset="0"/>
              </a:rPr>
              <a:t> </a:t>
            </a:r>
          </a:p>
          <a:p>
            <a:r>
              <a:rPr lang="fr-CA" sz="2800" dirty="0">
                <a:solidFill>
                  <a:schemeClr val="tx1"/>
                </a:solidFill>
                <a:latin typeface="Arial" panose="020B0604020202020204" pitchFamily="34" charset="0"/>
                <a:cs typeface="Arial" panose="020B0604020202020204" pitchFamily="34" charset="0"/>
              </a:rPr>
              <a:t>              Chirurgien veut l’opérer!</a:t>
            </a:r>
          </a:p>
          <a:p>
            <a:pPr>
              <a:defRPr/>
            </a:pPr>
            <a:endParaRPr lang="fr-CA" sz="1600" kern="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7CA787F-DE43-0343-8347-594782AE58F9}"/>
              </a:ext>
            </a:extLst>
          </p:cNvPr>
          <p:cNvSpPr txBox="1"/>
          <p:nvPr/>
        </p:nvSpPr>
        <p:spPr>
          <a:xfrm>
            <a:off x="736366" y="332656"/>
            <a:ext cx="8390246" cy="584775"/>
          </a:xfrm>
          <a:prstGeom prst="rect">
            <a:avLst/>
          </a:prstGeom>
          <a:noFill/>
        </p:spPr>
        <p:txBody>
          <a:bodyPr wrap="none" rtlCol="0">
            <a:spAutoFit/>
          </a:bodyPr>
          <a:lstStyle/>
          <a:p>
            <a:r>
              <a:rPr lang="fr-CA" sz="32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endParaRPr lang="fr-FR" sz="3200" dirty="0"/>
          </a:p>
        </p:txBody>
      </p:sp>
    </p:spTree>
    <p:extLst>
      <p:ext uri="{BB962C8B-B14F-4D97-AF65-F5344CB8AC3E}">
        <p14:creationId xmlns:p14="http://schemas.microsoft.com/office/powerpoint/2010/main" val="966416807"/>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 y="-265720"/>
            <a:ext cx="9144000" cy="9239336"/>
          </a:xfrm>
          <a:prstGeom prst="rect">
            <a:avLst/>
          </a:prstGeom>
          <a:solidFill>
            <a:schemeClr val="bg1"/>
          </a:solidFill>
        </p:spPr>
      </p:pic>
      <p:sp>
        <p:nvSpPr>
          <p:cNvPr id="3" name="Rectangle 2">
            <a:extLst>
              <a:ext uri="{FF2B5EF4-FFF2-40B4-BE49-F238E27FC236}">
                <a16:creationId xmlns:a16="http://schemas.microsoft.com/office/drawing/2014/main" id="{EC968C65-668D-F54A-B2C8-79FAB87CB656}"/>
              </a:ext>
            </a:extLst>
          </p:cNvPr>
          <p:cNvSpPr/>
          <p:nvPr/>
        </p:nvSpPr>
        <p:spPr bwMode="auto">
          <a:xfrm>
            <a:off x="4570035" y="1710477"/>
            <a:ext cx="138564" cy="304699"/>
          </a:xfrm>
          <a:prstGeom prst="rect">
            <a:avLst/>
          </a:prstGeom>
          <a:solidFill>
            <a:schemeClr val="bg1"/>
          </a:solidFill>
          <a:ln w="28575" cap="rnd" cmpd="sng" algn="ctr">
            <a:solidFill>
              <a:schemeClr val="bg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spAutoFit/>
          </a:bodyPr>
          <a:lstStyle/>
          <a:p>
            <a:pPr algn="ctr" fontAlgn="base">
              <a:lnSpc>
                <a:spcPct val="85000"/>
              </a:lnSpc>
              <a:spcBef>
                <a:spcPct val="0"/>
              </a:spcBef>
              <a:spcAft>
                <a:spcPct val="0"/>
              </a:spcAft>
            </a:pPr>
            <a:endParaRPr lang="fr-CA">
              <a:solidFill>
                <a:schemeClr val="tx2"/>
              </a:solidFill>
              <a:latin typeface="Arial" charset="0"/>
              <a:cs typeface="Arial" charset="0"/>
            </a:endParaRPr>
          </a:p>
        </p:txBody>
      </p:sp>
      <p:cxnSp>
        <p:nvCxnSpPr>
          <p:cNvPr id="6" name="Connecteur droit 5">
            <a:extLst>
              <a:ext uri="{FF2B5EF4-FFF2-40B4-BE49-F238E27FC236}">
                <a16:creationId xmlns:a16="http://schemas.microsoft.com/office/drawing/2014/main" id="{F1A50037-DE7E-214A-A1CA-A769EF239D30}"/>
              </a:ext>
            </a:extLst>
          </p:cNvPr>
          <p:cNvCxnSpPr>
            <a:cxnSpLocks/>
          </p:cNvCxnSpPr>
          <p:nvPr/>
        </p:nvCxnSpPr>
        <p:spPr bwMode="auto">
          <a:xfrm>
            <a:off x="4908437" y="2708920"/>
            <a:ext cx="1210324" cy="0"/>
          </a:xfrm>
          <a:prstGeom prst="line">
            <a:avLst/>
          </a:prstGeom>
          <a:solidFill>
            <a:schemeClr val="accent1"/>
          </a:solidFill>
          <a:ln w="57150" cap="rnd" cmpd="sng" algn="ctr">
            <a:solidFill>
              <a:srgbClr val="FF0000"/>
            </a:solidFill>
            <a:prstDash val="solid"/>
            <a:round/>
            <a:headEnd type="none" w="med" len="med"/>
            <a:tailEnd type="none" w="med" len="med"/>
          </a:ln>
          <a:effectLst/>
        </p:spPr>
      </p:cxnSp>
      <p:cxnSp>
        <p:nvCxnSpPr>
          <p:cNvPr id="7" name="Connecteur droit 6">
            <a:extLst>
              <a:ext uri="{FF2B5EF4-FFF2-40B4-BE49-F238E27FC236}">
                <a16:creationId xmlns:a16="http://schemas.microsoft.com/office/drawing/2014/main" id="{F04EAA37-B267-5C48-9BD8-2CA458B6B8B8}"/>
              </a:ext>
            </a:extLst>
          </p:cNvPr>
          <p:cNvCxnSpPr>
            <a:cxnSpLocks/>
          </p:cNvCxnSpPr>
          <p:nvPr/>
        </p:nvCxnSpPr>
        <p:spPr bwMode="auto">
          <a:xfrm>
            <a:off x="4069436" y="4149080"/>
            <a:ext cx="1678002" cy="0"/>
          </a:xfrm>
          <a:prstGeom prst="line">
            <a:avLst/>
          </a:prstGeom>
          <a:solidFill>
            <a:schemeClr val="accent1"/>
          </a:solidFill>
          <a:ln w="57150" cap="rnd" cmpd="sng" algn="ctr">
            <a:solidFill>
              <a:srgbClr val="FF0000"/>
            </a:solidFill>
            <a:prstDash val="solid"/>
            <a:round/>
            <a:headEnd type="none" w="med" len="med"/>
            <a:tailEnd type="none" w="med" len="med"/>
          </a:ln>
          <a:effectLst/>
        </p:spPr>
      </p:cxnSp>
      <p:cxnSp>
        <p:nvCxnSpPr>
          <p:cNvPr id="8" name="Connecteur droit 7">
            <a:extLst>
              <a:ext uri="{FF2B5EF4-FFF2-40B4-BE49-F238E27FC236}">
                <a16:creationId xmlns:a16="http://schemas.microsoft.com/office/drawing/2014/main" id="{4F9FF2A9-FF59-DE47-8F82-4EC4ACD3E6DD}"/>
              </a:ext>
            </a:extLst>
          </p:cNvPr>
          <p:cNvCxnSpPr>
            <a:cxnSpLocks/>
          </p:cNvCxnSpPr>
          <p:nvPr/>
        </p:nvCxnSpPr>
        <p:spPr bwMode="auto">
          <a:xfrm>
            <a:off x="4474702" y="6525344"/>
            <a:ext cx="1644059" cy="0"/>
          </a:xfrm>
          <a:prstGeom prst="line">
            <a:avLst/>
          </a:prstGeom>
          <a:solidFill>
            <a:schemeClr val="accent1"/>
          </a:solidFill>
          <a:ln w="57150" cap="rnd" cmpd="sng" algn="ctr">
            <a:solidFill>
              <a:srgbClr val="FF0000"/>
            </a:solidFill>
            <a:prstDash val="solid"/>
            <a:round/>
            <a:headEnd type="none" w="med" len="med"/>
            <a:tailEnd type="none" w="med" len="med"/>
          </a:ln>
          <a:effectLst/>
        </p:spPr>
      </p:cxnSp>
      <p:sp>
        <p:nvSpPr>
          <p:cNvPr id="5" name="Rectangle 4">
            <a:extLst>
              <a:ext uri="{FF2B5EF4-FFF2-40B4-BE49-F238E27FC236}">
                <a16:creationId xmlns:a16="http://schemas.microsoft.com/office/drawing/2014/main" id="{E8296389-F1B1-E64E-8710-59F044285356}"/>
              </a:ext>
            </a:extLst>
          </p:cNvPr>
          <p:cNvSpPr/>
          <p:nvPr/>
        </p:nvSpPr>
        <p:spPr>
          <a:xfrm>
            <a:off x="14171" y="44633"/>
            <a:ext cx="9129829" cy="223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3003B648-8AF1-D14C-8478-9ED5EE903126}"/>
              </a:ext>
            </a:extLst>
          </p:cNvPr>
          <p:cNvSpPr/>
          <p:nvPr/>
        </p:nvSpPr>
        <p:spPr>
          <a:xfrm>
            <a:off x="134634" y="1293963"/>
            <a:ext cx="3126179" cy="613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a:solidFill>
                  <a:schemeClr val="tx1"/>
                </a:solidFill>
                <a:latin typeface="Arial" panose="020B0604020202020204" pitchFamily="34" charset="0"/>
                <a:cs typeface="Arial" panose="020B0604020202020204" pitchFamily="34" charset="0"/>
              </a:rPr>
              <a:t>   Strate de Risque</a:t>
            </a:r>
          </a:p>
        </p:txBody>
      </p:sp>
      <p:sp>
        <p:nvSpPr>
          <p:cNvPr id="4" name="Rectangle 3">
            <a:extLst>
              <a:ext uri="{FF2B5EF4-FFF2-40B4-BE49-F238E27FC236}">
                <a16:creationId xmlns:a16="http://schemas.microsoft.com/office/drawing/2014/main" id="{462350C2-CB46-6E40-95AB-52357920E90F}"/>
              </a:ext>
            </a:extLst>
          </p:cNvPr>
          <p:cNvSpPr/>
          <p:nvPr/>
        </p:nvSpPr>
        <p:spPr bwMode="auto">
          <a:xfrm>
            <a:off x="380779" y="593376"/>
            <a:ext cx="8517075" cy="510909"/>
          </a:xfrm>
          <a:prstGeom prst="rect">
            <a:avLst/>
          </a:prstGeom>
          <a:solidFill>
            <a:schemeClr val="bg1"/>
          </a:solidFill>
          <a:ln w="28575" cap="rnd"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1" hangingPunct="1">
              <a:lnSpc>
                <a:spcPct val="85000"/>
              </a:lnSpc>
            </a:pPr>
            <a:r>
              <a:rPr lang="fr-CA" sz="3200" b="1" kern="0">
                <a:solidFill>
                  <a:srgbClr val="285E90"/>
                </a:solidFill>
                <a:latin typeface="Arial" panose="020B0604020202020204" pitchFamily="34" charset="0"/>
                <a:cs typeface="Arial" panose="020B0604020202020204" pitchFamily="34" charset="0"/>
              </a:rPr>
              <a:t>Risque thromboembolique péri-opératoire:</a:t>
            </a:r>
            <a:endParaRPr kumimoji="0" lang="fr-CA" sz="3200" b="1"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114573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5729" y="2674196"/>
            <a:ext cx="184731" cy="248209"/>
          </a:xfrm>
          <a:prstGeom prst="rect">
            <a:avLst/>
          </a:prstGeom>
          <a:noFill/>
        </p:spPr>
        <p:txBody>
          <a:bodyPr wrap="none" rtlCol="0">
            <a:spAutoFit/>
          </a:bodyPr>
          <a:lstStyle/>
          <a:p>
            <a:pPr>
              <a:defRPr/>
            </a:pPr>
            <a:endParaRPr lang="en-US" sz="1013" kern="0">
              <a:solidFill>
                <a:sysClr val="windowText" lastClr="000000"/>
              </a:solidFill>
            </a:endParaRPr>
          </a:p>
        </p:txBody>
      </p:sp>
      <p:sp>
        <p:nvSpPr>
          <p:cNvPr id="8" name="Title 7"/>
          <p:cNvSpPr>
            <a:spLocks noGrp="1"/>
          </p:cNvSpPr>
          <p:nvPr>
            <p:ph type="title"/>
          </p:nvPr>
        </p:nvSpPr>
        <p:spPr>
          <a:xfrm>
            <a:off x="611560" y="-10893"/>
            <a:ext cx="8977745" cy="775597"/>
          </a:xfrm>
        </p:spPr>
        <p:txBody>
          <a:bodyPr>
            <a:noAutofit/>
          </a:bodyPr>
          <a:lstStyle/>
          <a:p>
            <a:r>
              <a:rPr lang="fr-CA" sz="2700">
                <a:solidFill>
                  <a:srgbClr val="285E90"/>
                </a:solidFill>
                <a:latin typeface="Arial" panose="020B0604020202020204" pitchFamily="34" charset="0"/>
                <a:ea typeface="ＭＳ Ｐゴシック" charset="-128"/>
                <a:cs typeface="Arial" panose="020B0604020202020204" pitchFamily="34" charset="0"/>
              </a:rPr>
              <a:t>Risque hémorragique selon procédure </a:t>
            </a:r>
            <a:r>
              <a:rPr lang="fr-CA" sz="2700" err="1">
                <a:solidFill>
                  <a:srgbClr val="285E90"/>
                </a:solidFill>
                <a:latin typeface="Arial" panose="020B0604020202020204" pitchFamily="34" charset="0"/>
                <a:ea typeface="ＭＳ Ｐゴシック" charset="-128"/>
                <a:cs typeface="Arial" panose="020B0604020202020204" pitchFamily="34" charset="0"/>
              </a:rPr>
              <a:t>chx</a:t>
            </a:r>
            <a:endParaRPr lang="fr-CA" sz="270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F0FF78ED-D668-4F02-BB36-B72CD8EF7D92}"/>
              </a:ext>
            </a:extLst>
          </p:cNvPr>
          <p:cNvSpPr/>
          <p:nvPr/>
        </p:nvSpPr>
        <p:spPr>
          <a:xfrm>
            <a:off x="539552" y="743707"/>
            <a:ext cx="2368901" cy="486416"/>
          </a:xfrm>
          <a:prstGeom prst="roundRect">
            <a:avLst>
              <a:gd name="adj" fmla="val 7668"/>
            </a:avLst>
          </a:prstGeom>
          <a:solidFill>
            <a:srgbClr val="91232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b="1">
                <a:solidFill>
                  <a:prstClr val="white"/>
                </a:solidFill>
                <a:latin typeface="Arial" panose="020B0604020202020204" pitchFamily="34" charset="0"/>
                <a:cs typeface="Arial" panose="020B0604020202020204" pitchFamily="34" charset="0"/>
              </a:rPr>
              <a:t>Élevé</a:t>
            </a:r>
            <a:endParaRPr lang="en-US" sz="2400" b="1">
              <a:solidFill>
                <a:prstClr val="white"/>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F8EF5AA2-8CBC-4361-86C0-18FA06E906BD}"/>
              </a:ext>
            </a:extLst>
          </p:cNvPr>
          <p:cNvSpPr/>
          <p:nvPr/>
        </p:nvSpPr>
        <p:spPr>
          <a:xfrm>
            <a:off x="3491088" y="759462"/>
            <a:ext cx="2233040" cy="486416"/>
          </a:xfrm>
          <a:prstGeom prst="roundRect">
            <a:avLst>
              <a:gd name="adj" fmla="val 7668"/>
            </a:avLst>
          </a:prstGeom>
          <a:solidFill>
            <a:srgbClr val="255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b="1">
                <a:solidFill>
                  <a:prstClr val="white"/>
                </a:solidFill>
                <a:latin typeface="Arial" panose="020B0604020202020204" pitchFamily="34" charset="0"/>
                <a:cs typeface="Arial" panose="020B0604020202020204" pitchFamily="34" charset="0"/>
              </a:rPr>
              <a:t>Intermédiaire</a:t>
            </a:r>
            <a:endParaRPr lang="en-US" sz="2400" b="1">
              <a:solidFill>
                <a:prstClr val="white"/>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6C83CCC4-1C3F-4674-B748-DFC092780AAB}"/>
              </a:ext>
            </a:extLst>
          </p:cNvPr>
          <p:cNvSpPr/>
          <p:nvPr/>
        </p:nvSpPr>
        <p:spPr>
          <a:xfrm>
            <a:off x="6213449" y="759463"/>
            <a:ext cx="1958951" cy="486416"/>
          </a:xfrm>
          <a:prstGeom prst="roundRect">
            <a:avLst>
              <a:gd name="adj" fmla="val 7668"/>
            </a:avLst>
          </a:prstGeom>
          <a:solidFill>
            <a:srgbClr val="3AA04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b="1">
                <a:solidFill>
                  <a:prstClr val="white"/>
                </a:solidFill>
                <a:latin typeface="Arial" panose="020B0604020202020204" pitchFamily="34" charset="0"/>
                <a:cs typeface="Arial" panose="020B0604020202020204" pitchFamily="34" charset="0"/>
              </a:rPr>
              <a:t>Faible</a:t>
            </a:r>
            <a:endParaRPr lang="en-US" sz="2400" b="1">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661F9A2-759B-49A4-9FE6-7076645D487F}"/>
              </a:ext>
            </a:extLst>
          </p:cNvPr>
          <p:cNvSpPr txBox="1"/>
          <p:nvPr/>
        </p:nvSpPr>
        <p:spPr>
          <a:xfrm>
            <a:off x="198437" y="1316487"/>
            <a:ext cx="3547163" cy="5522537"/>
          </a:xfrm>
          <a:prstGeom prst="rect">
            <a:avLst/>
          </a:prstGeom>
          <a:noFill/>
        </p:spPr>
        <p:txBody>
          <a:bodyPr wrap="square" lIns="0" rtlCol="0">
            <a:spAutoFit/>
          </a:bodyPr>
          <a:lstStyle/>
          <a:p>
            <a:pPr marL="85725" indent="-85725">
              <a:lnSpc>
                <a:spcPct val="90000"/>
              </a:lnSpc>
              <a:spcAft>
                <a:spcPts val="150"/>
              </a:spcAft>
              <a:buFont typeface="Arial" panose="020B0604020202020204" pitchFamily="34" charset="0"/>
              <a:buChar char="•"/>
            </a:pPr>
            <a:r>
              <a:rPr lang="fr-CA" sz="1600" b="1">
                <a:latin typeface="Arial" panose="020B0604020202020204" pitchFamily="34" charset="0"/>
                <a:cs typeface="Arial" panose="020B0604020202020204" pitchFamily="34" charset="0"/>
              </a:rPr>
              <a:t>Neurochirurgie, p</a:t>
            </a:r>
            <a:r>
              <a:rPr lang="fr-CA" sz="1600" b="1">
                <a:solidFill>
                  <a:prstClr val="black"/>
                </a:solidFill>
                <a:latin typeface="Arial" panose="020B0604020202020204" pitchFamily="34" charset="0"/>
                <a:cs typeface="Arial" panose="020B0604020202020204" pitchFamily="34" charset="0"/>
              </a:rPr>
              <a:t>rocédure avec anesthésie </a:t>
            </a:r>
            <a:r>
              <a:rPr lang="fr-CA" sz="1600" b="1" err="1">
                <a:solidFill>
                  <a:prstClr val="black"/>
                </a:solidFill>
                <a:latin typeface="Arial" panose="020B0604020202020204" pitchFamily="34" charset="0"/>
                <a:cs typeface="Arial" panose="020B0604020202020204" pitchFamily="34" charset="0"/>
              </a:rPr>
              <a:t>neuraxiale</a:t>
            </a:r>
            <a:r>
              <a:rPr lang="fr-CA" sz="1600" b="1">
                <a:solidFill>
                  <a:prstClr val="black"/>
                </a:solidFill>
                <a:latin typeface="Arial" panose="020B0604020202020204" pitchFamily="34" charset="0"/>
                <a:cs typeface="Arial" panose="020B0604020202020204" pitchFamily="34" charset="0"/>
              </a:rPr>
              <a:t> </a:t>
            </a:r>
            <a:r>
              <a:rPr lang="fr-CA" sz="1600">
                <a:latin typeface="Arial" panose="020B0604020202020204" pitchFamily="34" charset="0"/>
                <a:cs typeface="Arial" panose="020B0604020202020204" pitchFamily="34" charset="0"/>
              </a:rPr>
              <a:t>rachidienne ou épidurale</a:t>
            </a:r>
          </a:p>
          <a:p>
            <a:pPr>
              <a:lnSpc>
                <a:spcPct val="90000"/>
              </a:lnSpc>
              <a:spcAft>
                <a:spcPts val="150"/>
              </a:spcAft>
            </a:pPr>
            <a:endParaRPr lang="fr-CA" sz="1600" b="1">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err="1">
                <a:latin typeface="Arial" panose="020B0604020202020204" pitchFamily="34" charset="0"/>
                <a:cs typeface="Arial" panose="020B0604020202020204" pitchFamily="34" charset="0"/>
              </a:rPr>
              <a:t>Chx</a:t>
            </a:r>
            <a:r>
              <a:rPr lang="fr-CA" sz="1600" b="1">
                <a:latin typeface="Arial" panose="020B0604020202020204" pitchFamily="34" charset="0"/>
                <a:cs typeface="Arial" panose="020B0604020202020204" pitchFamily="34" charset="0"/>
              </a:rPr>
              <a:t> cardiaque, intraabdominale majeure, vasculaire, </a:t>
            </a:r>
            <a:r>
              <a:rPr lang="fr-CA" sz="1600" b="1">
                <a:solidFill>
                  <a:prstClr val="black"/>
                </a:solidFill>
                <a:latin typeface="Arial" panose="020B0604020202020204" pitchFamily="34" charset="0"/>
                <a:cs typeface="Arial" panose="020B0604020202020204" pitchFamily="34" charset="0"/>
              </a:rPr>
              <a:t>orthopédique majeure </a:t>
            </a:r>
            <a:r>
              <a:rPr lang="fr-CA" sz="1600">
                <a:solidFill>
                  <a:prstClr val="black"/>
                </a:solidFill>
                <a:latin typeface="Arial" panose="020B0604020202020204" pitchFamily="34" charset="0"/>
                <a:cs typeface="Arial" panose="020B0604020202020204" pitchFamily="34" charset="0"/>
              </a:rPr>
              <a:t>(</a:t>
            </a:r>
            <a:r>
              <a:rPr lang="fr-CA" sz="1600" err="1">
                <a:solidFill>
                  <a:prstClr val="black"/>
                </a:solidFill>
                <a:latin typeface="Arial" panose="020B0604020202020204" pitchFamily="34" charset="0"/>
                <a:cs typeface="Arial" panose="020B0604020202020204" pitchFamily="34" charset="0"/>
              </a:rPr>
              <a:t>rempl</a:t>
            </a:r>
            <a:r>
              <a:rPr lang="fr-CA" sz="1600">
                <a:solidFill>
                  <a:prstClr val="black"/>
                </a:solidFill>
                <a:latin typeface="Arial" panose="020B0604020202020204" pitchFamily="34" charset="0"/>
                <a:cs typeface="Arial" panose="020B0604020202020204" pitchFamily="34" charset="0"/>
              </a:rPr>
              <a:t>.  hanche/genou), </a:t>
            </a:r>
            <a:r>
              <a:rPr lang="fr-CA" sz="1600" b="1">
                <a:solidFill>
                  <a:prstClr val="black"/>
                </a:solidFill>
                <a:latin typeface="Arial" panose="020B0604020202020204" pitchFamily="34" charset="0"/>
                <a:cs typeface="Arial" panose="020B0604020202020204" pitchFamily="34" charset="0"/>
              </a:rPr>
              <a:t>anastomose intestinale.</a:t>
            </a:r>
          </a:p>
          <a:p>
            <a:pPr>
              <a:lnSpc>
                <a:spcPct val="90000"/>
              </a:lnSpc>
              <a:spcAft>
                <a:spcPts val="150"/>
              </a:spcAft>
            </a:pPr>
            <a:r>
              <a:rPr lang="fr-CA" sz="1600" b="1">
                <a:solidFill>
                  <a:prstClr val="black"/>
                </a:solidFill>
                <a:latin typeface="Arial" panose="020B0604020202020204" pitchFamily="34" charset="0"/>
                <a:cs typeface="Arial" panose="020B0604020202020204" pitchFamily="34" charset="0"/>
              </a:rPr>
              <a:t> </a:t>
            </a: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Résection pulmonaire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err="1">
                <a:latin typeface="Arial" panose="020B0604020202020204" pitchFamily="34" charset="0"/>
                <a:cs typeface="Arial" panose="020B0604020202020204" pitchFamily="34" charset="0"/>
              </a:rPr>
              <a:t>Chx</a:t>
            </a:r>
            <a:r>
              <a:rPr lang="fr-CA" sz="1600" b="1">
                <a:solidFill>
                  <a:prstClr val="black"/>
                </a:solidFill>
                <a:latin typeface="Arial" panose="020B0604020202020204" pitchFamily="34" charset="0"/>
                <a:cs typeface="Arial" panose="020B0604020202020204" pitchFamily="34" charset="0"/>
              </a:rPr>
              <a:t> urologique (ex., prostatectomie, résection d’une tumeur de la vessie)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err="1">
                <a:latin typeface="Arial" panose="020B0604020202020204" pitchFamily="34" charset="0"/>
                <a:cs typeface="Arial" panose="020B0604020202020204" pitchFamily="34" charset="0"/>
              </a:rPr>
              <a:t>Chx</a:t>
            </a:r>
            <a:r>
              <a:rPr lang="fr-CA" sz="1600" b="1">
                <a:latin typeface="Arial" panose="020B0604020202020204" pitchFamily="34" charset="0"/>
                <a:cs typeface="Arial" panose="020B0604020202020204" pitchFamily="34" charset="0"/>
              </a:rPr>
              <a:t> </a:t>
            </a:r>
            <a:r>
              <a:rPr lang="fr-CA" sz="1600" b="1">
                <a:solidFill>
                  <a:prstClr val="black"/>
                </a:solidFill>
                <a:latin typeface="Arial" panose="020B0604020202020204" pitchFamily="34" charset="0"/>
                <a:cs typeface="Arial" panose="020B0604020202020204" pitchFamily="34" charset="0"/>
              </a:rPr>
              <a:t>cancer </a:t>
            </a:r>
            <a:r>
              <a:rPr lang="fr-CA" sz="1600">
                <a:solidFill>
                  <a:prstClr val="black"/>
                </a:solidFill>
                <a:latin typeface="Arial" panose="020B0604020202020204" pitchFamily="34" charset="0"/>
                <a:cs typeface="Arial" panose="020B0604020202020204" pitchFamily="34" charset="0"/>
              </a:rPr>
              <a:t>(cancer pancréas, foie)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err="1">
                <a:latin typeface="Arial" panose="020B0604020202020204" pitchFamily="34" charset="0"/>
                <a:cs typeface="Arial" panose="020B0604020202020204" pitchFamily="34" charset="0"/>
              </a:rPr>
              <a:t>Chx</a:t>
            </a:r>
            <a:r>
              <a:rPr lang="fr-CA" sz="1600" b="1">
                <a:solidFill>
                  <a:prstClr val="black"/>
                </a:solidFill>
                <a:latin typeface="Arial" panose="020B0604020202020204" pitchFamily="34" charset="0"/>
                <a:cs typeface="Arial" panose="020B0604020202020204" pitchFamily="34" charset="0"/>
              </a:rPr>
              <a:t> plastique reconstructive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Biopsie du rein, prostate, conique du col, </a:t>
            </a:r>
          </a:p>
          <a:p>
            <a:pPr>
              <a:lnSpc>
                <a:spcPct val="90000"/>
              </a:lnSpc>
              <a:spcAft>
                <a:spcPts val="150"/>
              </a:spcAft>
            </a:pPr>
            <a:r>
              <a:rPr lang="fr-CA" sz="1600" b="1" err="1">
                <a:solidFill>
                  <a:prstClr val="black"/>
                </a:solidFill>
                <a:latin typeface="Arial" panose="020B0604020202020204" pitchFamily="34" charset="0"/>
                <a:cs typeface="Arial" panose="020B0604020202020204" pitchFamily="34" charset="0"/>
              </a:rPr>
              <a:t>péricardiocentèse</a:t>
            </a:r>
            <a:r>
              <a:rPr lang="fr-CA" sz="1600" b="1">
                <a:solidFill>
                  <a:prstClr val="black"/>
                </a:solidFill>
                <a:latin typeface="Arial" panose="020B0604020202020204" pitchFamily="34" charset="0"/>
                <a:cs typeface="Arial" panose="020B0604020202020204" pitchFamily="34" charset="0"/>
              </a:rPr>
              <a:t>, </a:t>
            </a:r>
            <a:r>
              <a:rPr lang="fr-CA" sz="1600" b="1" err="1">
                <a:solidFill>
                  <a:prstClr val="black"/>
                </a:solidFill>
                <a:latin typeface="Arial" panose="020B0604020202020204" pitchFamily="34" charset="0"/>
                <a:cs typeface="Arial" panose="020B0604020202020204" pitchFamily="34" charset="0"/>
              </a:rPr>
              <a:t>polypectomie</a:t>
            </a:r>
            <a:r>
              <a:rPr lang="fr-CA" sz="1600" b="1">
                <a:solidFill>
                  <a:prstClr val="black"/>
                </a:solidFill>
                <a:latin typeface="Arial" panose="020B0604020202020204" pitchFamily="34" charset="0"/>
                <a:cs typeface="Arial" panose="020B0604020202020204" pitchFamily="34" charset="0"/>
              </a:rPr>
              <a:t> côlon</a:t>
            </a:r>
          </a:p>
        </p:txBody>
      </p:sp>
      <p:sp>
        <p:nvSpPr>
          <p:cNvPr id="24" name="TextBox 23">
            <a:extLst>
              <a:ext uri="{FF2B5EF4-FFF2-40B4-BE49-F238E27FC236}">
                <a16:creationId xmlns:a16="http://schemas.microsoft.com/office/drawing/2014/main" id="{9EF69361-B302-4E5B-B892-64A472A382AB}"/>
              </a:ext>
            </a:extLst>
          </p:cNvPr>
          <p:cNvSpPr txBox="1"/>
          <p:nvPr/>
        </p:nvSpPr>
        <p:spPr>
          <a:xfrm>
            <a:off x="3600815" y="1484784"/>
            <a:ext cx="2612634" cy="4584845"/>
          </a:xfrm>
          <a:prstGeom prst="rect">
            <a:avLst/>
          </a:prstGeom>
          <a:noFill/>
        </p:spPr>
        <p:txBody>
          <a:bodyPr wrap="square" lIns="0" rtlCol="0">
            <a:spAutoFit/>
          </a:bodyPr>
          <a:lstStyle/>
          <a:p>
            <a:pPr marL="85725" indent="-85725">
              <a:lnSpc>
                <a:spcPct val="90000"/>
              </a:lnSpc>
              <a:spcAft>
                <a:spcPts val="150"/>
              </a:spcAft>
              <a:buFont typeface="Arial" panose="020B0604020202020204" pitchFamily="34" charset="0"/>
              <a:buChar char="•"/>
            </a:pPr>
            <a:r>
              <a:rPr lang="fr-CA" sz="1600" b="1" err="1">
                <a:latin typeface="Arial" panose="020B0604020202020204" pitchFamily="34" charset="0"/>
                <a:cs typeface="Arial" panose="020B0604020202020204" pitchFamily="34" charset="0"/>
              </a:rPr>
              <a:t>Chx</a:t>
            </a:r>
            <a:r>
              <a:rPr lang="fr-CA" sz="1600" b="1">
                <a:solidFill>
                  <a:prstClr val="black"/>
                </a:solidFill>
                <a:latin typeface="Arial" panose="020B0604020202020204" pitchFamily="34" charset="0"/>
                <a:cs typeface="Arial" panose="020B0604020202020204" pitchFamily="34" charset="0"/>
              </a:rPr>
              <a:t> intra-abdominale</a:t>
            </a:r>
          </a:p>
          <a:p>
            <a:pPr>
              <a:lnSpc>
                <a:spcPct val="90000"/>
              </a:lnSpc>
              <a:spcAft>
                <a:spcPts val="150"/>
              </a:spcAft>
            </a:pPr>
            <a:r>
              <a:rPr lang="fr-CA" sz="1600" b="1">
                <a:solidFill>
                  <a:prstClr val="black"/>
                </a:solidFill>
                <a:latin typeface="Arial" panose="020B0604020202020204" pitchFamily="34" charset="0"/>
                <a:cs typeface="Arial" panose="020B0604020202020204" pitchFamily="34" charset="0"/>
              </a:rPr>
              <a:t> </a:t>
            </a:r>
            <a:r>
              <a:rPr lang="fr-CA" sz="1600" b="1" err="1">
                <a:solidFill>
                  <a:prstClr val="black"/>
                </a:solidFill>
                <a:latin typeface="Arial" panose="020B0604020202020204" pitchFamily="34" charset="0"/>
                <a:cs typeface="Arial" panose="020B0604020202020204" pitchFamily="34" charset="0"/>
              </a:rPr>
              <a:t>laparoscopique</a:t>
            </a:r>
            <a:r>
              <a:rPr lang="fr-CA" sz="1600" b="1">
                <a:solidFill>
                  <a:prstClr val="black"/>
                </a:solidFill>
                <a:latin typeface="Arial" panose="020B0604020202020204" pitchFamily="34" charset="0"/>
                <a:cs typeface="Arial" panose="020B0604020202020204" pitchFamily="34" charset="0"/>
              </a:rPr>
              <a:t>, hernies, seins</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Autre </a:t>
            </a:r>
            <a:r>
              <a:rPr lang="fr-CA" sz="1600" b="1" err="1">
                <a:latin typeface="Arial" panose="020B0604020202020204" pitchFamily="34" charset="0"/>
                <a:cs typeface="Arial" panose="020B0604020202020204" pitchFamily="34" charset="0"/>
              </a:rPr>
              <a:t>Chx</a:t>
            </a:r>
            <a:r>
              <a:rPr lang="fr-CA" sz="1600" b="1">
                <a:latin typeface="Arial" panose="020B0604020202020204" pitchFamily="34" charset="0"/>
                <a:cs typeface="Arial" panose="020B0604020202020204" pitchFamily="34" charset="0"/>
              </a:rPr>
              <a:t>  </a:t>
            </a:r>
            <a:r>
              <a:rPr lang="fr-CA" sz="1600" b="1" err="1">
                <a:solidFill>
                  <a:prstClr val="black"/>
                </a:solidFill>
                <a:latin typeface="Arial" panose="020B0604020202020204" pitchFamily="34" charset="0"/>
                <a:cs typeface="Arial" panose="020B0604020202020204" pitchFamily="34" charset="0"/>
              </a:rPr>
              <a:t>intrathoracique</a:t>
            </a:r>
            <a:r>
              <a:rPr lang="fr-CA" sz="1600" b="1">
                <a:solidFill>
                  <a:prstClr val="black"/>
                </a:solidFill>
                <a:latin typeface="Arial" panose="020B0604020202020204" pitchFamily="34" charset="0"/>
                <a:cs typeface="Arial" panose="020B0604020202020204" pitchFamily="34" charset="0"/>
              </a:rPr>
              <a:t>, vasculaire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Une chirurgie ophtalmologique </a:t>
            </a:r>
          </a:p>
          <a:p>
            <a:pPr>
              <a:lnSpc>
                <a:spcPct val="90000"/>
              </a:lnSpc>
              <a:spcAft>
                <a:spcPts val="150"/>
              </a:spcAft>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err="1">
                <a:solidFill>
                  <a:prstClr val="black"/>
                </a:solidFill>
                <a:latin typeface="Arial" panose="020B0604020202020204" pitchFamily="34" charset="0"/>
                <a:cs typeface="Arial" panose="020B0604020202020204" pitchFamily="34" charset="0"/>
              </a:rPr>
              <a:t>Endoscopîe</a:t>
            </a:r>
            <a:r>
              <a:rPr lang="fr-CA" sz="1600" b="1">
                <a:solidFill>
                  <a:prstClr val="black"/>
                </a:solidFill>
                <a:latin typeface="Arial" panose="020B0604020202020204" pitchFamily="34" charset="0"/>
                <a:cs typeface="Arial" panose="020B0604020202020204" pitchFamily="34" charset="0"/>
              </a:rPr>
              <a:t> avec biopsies</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Biopsies ( moelle ganglions)</a:t>
            </a:r>
          </a:p>
          <a:p>
            <a:pPr>
              <a:lnSpc>
                <a:spcPct val="90000"/>
              </a:lnSpc>
              <a:spcAft>
                <a:spcPts val="150"/>
              </a:spcAft>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Traitement dentaire complexe </a:t>
            </a:r>
            <a:endParaRPr lang="en-US" sz="1600" b="1">
              <a:solidFill>
                <a:prstClr val="black"/>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E3BD3A0-6EBB-4585-BE41-2B67CFCC3ECC}"/>
              </a:ext>
            </a:extLst>
          </p:cNvPr>
          <p:cNvSpPr txBox="1"/>
          <p:nvPr/>
        </p:nvSpPr>
        <p:spPr>
          <a:xfrm>
            <a:off x="6191118" y="2040383"/>
            <a:ext cx="2856717" cy="3377335"/>
          </a:xfrm>
          <a:prstGeom prst="rect">
            <a:avLst/>
          </a:prstGeom>
          <a:noFill/>
        </p:spPr>
        <p:txBody>
          <a:bodyPr wrap="square" lIns="0" rtlCol="0">
            <a:spAutoFit/>
          </a:bodyPr>
          <a:lstStyle/>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Extractions dentaires, traitement endodontique.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latin typeface="Arial" panose="020B0604020202020204" pitchFamily="34" charset="0"/>
                <a:cs typeface="Arial" panose="020B0604020202020204" pitchFamily="34" charset="0"/>
              </a:rPr>
              <a:t>Chirurgie cataracte</a:t>
            </a:r>
          </a:p>
          <a:p>
            <a:pPr marL="85725" indent="-85725">
              <a:lnSpc>
                <a:spcPct val="90000"/>
              </a:lnSpc>
              <a:spcAft>
                <a:spcPts val="150"/>
              </a:spcAft>
              <a:buFont typeface="Arial" panose="020B0604020202020204" pitchFamily="34" charset="0"/>
              <a:buChar char="•"/>
            </a:pPr>
            <a:endParaRPr lang="fr-CA" sz="1600" b="1">
              <a:solidFill>
                <a:srgbClr val="912323"/>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Biopsie cutanée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Endoscopie sans biopsie</a:t>
            </a:r>
          </a:p>
          <a:p>
            <a:pPr marL="85725" indent="-85725">
              <a:lnSpc>
                <a:spcPct val="90000"/>
              </a:lnSpc>
              <a:spcAft>
                <a:spcPts val="150"/>
              </a:spcAft>
              <a:buFont typeface="Arial" panose="020B0604020202020204" pitchFamily="34" charset="0"/>
              <a:buChar char="•"/>
            </a:pPr>
            <a:endParaRPr lang="fr-CA" sz="1600" b="1">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Pace maker/défibrillateur, coronarographie</a:t>
            </a:r>
          </a:p>
          <a:p>
            <a:pPr marL="85725" indent="-85725">
              <a:lnSpc>
                <a:spcPct val="90000"/>
              </a:lnSpc>
              <a:spcAft>
                <a:spcPts val="150"/>
              </a:spcAft>
              <a:buFont typeface="Arial" panose="020B0604020202020204" pitchFamily="34" charset="0"/>
              <a:buChar char="•"/>
            </a:pPr>
            <a:endParaRPr lang="fr-CA" sz="1600" b="1" baseline="30000">
              <a:solidFill>
                <a:prstClr val="black"/>
              </a:solidFill>
              <a:latin typeface="Arial" panose="020B0604020202020204" pitchFamily="34" charset="0"/>
              <a:cs typeface="Arial" panose="020B0604020202020204" pitchFamily="34" charset="0"/>
            </a:endParaRPr>
          </a:p>
          <a:p>
            <a:pPr marL="85725" indent="-85725">
              <a:lnSpc>
                <a:spcPct val="90000"/>
              </a:lnSpc>
              <a:spcAft>
                <a:spcPts val="150"/>
              </a:spcAft>
              <a:buFont typeface="Arial" panose="020B0604020202020204" pitchFamily="34" charset="0"/>
              <a:buChar char="•"/>
            </a:pPr>
            <a:r>
              <a:rPr lang="fr-CA" sz="1600" b="1">
                <a:solidFill>
                  <a:prstClr val="black"/>
                </a:solidFill>
                <a:latin typeface="Arial" panose="020B0604020202020204" pitchFamily="34" charset="0"/>
                <a:cs typeface="Arial" panose="020B0604020202020204" pitchFamily="34" charset="0"/>
              </a:rPr>
              <a:t>Thoracentèse, paracentèse, arthrocentèse</a:t>
            </a:r>
          </a:p>
        </p:txBody>
      </p:sp>
      <p:sp>
        <p:nvSpPr>
          <p:cNvPr id="3" name="Slide Number Placeholder 2"/>
          <p:cNvSpPr>
            <a:spLocks noGrp="1"/>
          </p:cNvSpPr>
          <p:nvPr>
            <p:ph type="sldNum" sz="quarter" idx="4"/>
          </p:nvPr>
        </p:nvSpPr>
        <p:spPr/>
        <p:txBody>
          <a:bodyPr/>
          <a:lstStyle/>
          <a:p>
            <a:fld id="{7088BEF1-D3AD-E34F-A3B9-A73E884A7AB2}" type="slidenum">
              <a:rPr lang="fr-CA" smtClean="0">
                <a:solidFill>
                  <a:srgbClr val="285E90"/>
                </a:solidFill>
              </a:rPr>
              <a:pPr/>
              <a:t>65</a:t>
            </a:fld>
            <a:endParaRPr lang="fr-CA">
              <a:solidFill>
                <a:srgbClr val="285E90"/>
              </a:solidFill>
            </a:endParaRPr>
          </a:p>
        </p:txBody>
      </p:sp>
      <p:sp>
        <p:nvSpPr>
          <p:cNvPr id="16" name="Footer Placeholder 4">
            <a:extLst>
              <a:ext uri="{FF2B5EF4-FFF2-40B4-BE49-F238E27FC236}">
                <a16:creationId xmlns:a16="http://schemas.microsoft.com/office/drawing/2014/main" id="{852E8C28-C8C2-4756-A13B-966198B5BA1C}"/>
              </a:ext>
            </a:extLst>
          </p:cNvPr>
          <p:cNvSpPr>
            <a:spLocks noGrp="1"/>
          </p:cNvSpPr>
          <p:nvPr>
            <p:ph type="ftr" sz="quarter" idx="3"/>
          </p:nvPr>
        </p:nvSpPr>
        <p:spPr>
          <a:xfrm>
            <a:off x="4186052" y="5705489"/>
            <a:ext cx="4957948" cy="287088"/>
          </a:xfrm>
        </p:spPr>
        <p:txBody>
          <a:bodyPr/>
          <a:lstStyle/>
          <a:p>
            <a:endParaRPr lang="en-CA" sz="600">
              <a:sym typeface="Calibri" charset="0"/>
            </a:endParaRPr>
          </a:p>
        </p:txBody>
      </p:sp>
      <p:sp>
        <p:nvSpPr>
          <p:cNvPr id="4" name="Rectangle 3">
            <a:extLst>
              <a:ext uri="{FF2B5EF4-FFF2-40B4-BE49-F238E27FC236}">
                <a16:creationId xmlns:a16="http://schemas.microsoft.com/office/drawing/2014/main" id="{6ED2C15F-6F58-9247-B1F3-F716C79223CE}"/>
              </a:ext>
            </a:extLst>
          </p:cNvPr>
          <p:cNvSpPr/>
          <p:nvPr/>
        </p:nvSpPr>
        <p:spPr>
          <a:xfrm>
            <a:off x="3615550" y="6165304"/>
            <a:ext cx="5330013" cy="584775"/>
          </a:xfrm>
          <a:prstGeom prst="rect">
            <a:avLst/>
          </a:prstGeom>
        </p:spPr>
        <p:txBody>
          <a:bodyPr wrap="square">
            <a:spAutoFit/>
          </a:bodyPr>
          <a:lstStyle/>
          <a:p>
            <a:r>
              <a:rPr lang="fr-CA" sz="800"/>
              <a:t>† Un traitement </a:t>
            </a:r>
            <a:r>
              <a:rPr lang="fr-CA" sz="800" err="1"/>
              <a:t>antithrombotique</a:t>
            </a:r>
            <a:r>
              <a:rPr lang="fr-CA" sz="800"/>
              <a:t> par l’AAS ou par la </a:t>
            </a:r>
            <a:r>
              <a:rPr lang="fr-CA" sz="800" err="1"/>
              <a:t>warfarine</a:t>
            </a:r>
            <a:r>
              <a:rPr lang="fr-CA" sz="800"/>
              <a:t> (RIN 2,0 à 3,0) peut se poursuivre en cas d’implantation de dispositifs cardiaques. PAC = pontage </a:t>
            </a:r>
            <a:r>
              <a:rPr lang="fr-CA" sz="800" err="1"/>
              <a:t>aorto</a:t>
            </a:r>
            <a:r>
              <a:rPr lang="fr-CA" sz="800"/>
              <a:t>-coronarien; TEV = </a:t>
            </a:r>
            <a:r>
              <a:rPr lang="fr-CA" sz="800" err="1"/>
              <a:t>thromboembolie</a:t>
            </a:r>
            <a:r>
              <a:rPr lang="fr-CA" sz="800"/>
              <a:t> veineuse;  TVP = thrombose veineuse profonde  </a:t>
            </a:r>
            <a:r>
              <a:rPr lang="en-CA" sz="800" err="1"/>
              <a:t>Macle</a:t>
            </a:r>
            <a:r>
              <a:rPr lang="en-CA" sz="800"/>
              <a:t> L, </a:t>
            </a:r>
            <a:r>
              <a:rPr lang="en-CA" sz="800" i="1"/>
              <a:t>et al. Can J </a:t>
            </a:r>
            <a:r>
              <a:rPr lang="en-CA" sz="800" i="1" err="1"/>
              <a:t>Cardiol</a:t>
            </a:r>
            <a:r>
              <a:rPr lang="en-CA" sz="800" i="1"/>
              <a:t>.</a:t>
            </a:r>
            <a:r>
              <a:rPr lang="en-CA" sz="800"/>
              <a:t> 2016; 32:1170-85.   </a:t>
            </a:r>
            <a:r>
              <a:rPr lang="en-CA" sz="800" err="1">
                <a:sym typeface="Calibri" charset="0"/>
              </a:rPr>
              <a:t>D’après</a:t>
            </a:r>
            <a:r>
              <a:rPr lang="en-CA" sz="800">
                <a:sym typeface="Calibri" charset="0"/>
              </a:rPr>
              <a:t> : Thrombosis Canada Clinical Guide. </a:t>
            </a:r>
            <a:r>
              <a:rPr lang="en-CA" sz="800" i="1">
                <a:sym typeface="Calibri" charset="0"/>
              </a:rPr>
              <a:t>Warfarin:             Perioperative management</a:t>
            </a:r>
            <a:r>
              <a:rPr lang="en-CA" sz="800">
                <a:sym typeface="Calibri" charset="0"/>
              </a:rPr>
              <a:t>. Accessible au : </a:t>
            </a:r>
            <a:r>
              <a:rPr lang="en-CA" sz="800" err="1">
                <a:sym typeface="Calibri" charset="0"/>
              </a:rPr>
              <a:t>www.thrombosiscanada.ca</a:t>
            </a:r>
            <a:r>
              <a:rPr lang="en-CA" sz="800">
                <a:sym typeface="Calibri" charset="0"/>
              </a:rPr>
              <a:t>.</a:t>
            </a:r>
          </a:p>
        </p:txBody>
      </p:sp>
    </p:spTree>
    <p:extLst>
      <p:ext uri="{BB962C8B-B14F-4D97-AF65-F5344CB8AC3E}">
        <p14:creationId xmlns:p14="http://schemas.microsoft.com/office/powerpoint/2010/main" val="13015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7"/>
          <p:cNvGraphicFramePr>
            <a:graphicFrameLocks noGrp="1"/>
          </p:cNvGraphicFramePr>
          <p:nvPr>
            <p:custDataLst>
              <p:tags r:id="rId2"/>
            </p:custDataLst>
          </p:nvPr>
        </p:nvGraphicFramePr>
        <p:xfrm>
          <a:off x="323529" y="1052736"/>
          <a:ext cx="5328592" cy="5256584"/>
        </p:xfrm>
        <a:graphic>
          <a:graphicData uri="http://schemas.openxmlformats.org/drawingml/2006/table">
            <a:tbl>
              <a:tblPr/>
              <a:tblGrid>
                <a:gridCol w="2264473">
                  <a:extLst>
                    <a:ext uri="{9D8B030D-6E8A-4147-A177-3AD203B41FA5}">
                      <a16:colId xmlns:a16="http://schemas.microsoft.com/office/drawing/2014/main" val="20000"/>
                    </a:ext>
                  </a:extLst>
                </a:gridCol>
                <a:gridCol w="1539460">
                  <a:extLst>
                    <a:ext uri="{9D8B030D-6E8A-4147-A177-3AD203B41FA5}">
                      <a16:colId xmlns:a16="http://schemas.microsoft.com/office/drawing/2014/main" val="20001"/>
                    </a:ext>
                  </a:extLst>
                </a:gridCol>
                <a:gridCol w="1524659">
                  <a:extLst>
                    <a:ext uri="{9D8B030D-6E8A-4147-A177-3AD203B41FA5}">
                      <a16:colId xmlns:a16="http://schemas.microsoft.com/office/drawing/2014/main" val="20002"/>
                    </a:ext>
                  </a:extLst>
                </a:gridCol>
              </a:tblGrid>
              <a:tr h="67625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800" b="1" i="0" u="none" strike="noStrike" cap="none" normalizeH="0" baseline="0">
                        <a:ln>
                          <a:noFill/>
                        </a:ln>
                        <a:solidFill>
                          <a:schemeClr val="bg1"/>
                        </a:solidFill>
                        <a:effectLst/>
                        <a:latin typeface="+mj-lt"/>
                        <a:ea typeface="ＭＳ Ｐゴシック" pitchFamily="34" charset="-128"/>
                      </a:endParaRP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err="1">
                          <a:ln>
                            <a:noFill/>
                          </a:ln>
                          <a:solidFill>
                            <a:schemeClr val="bg1"/>
                          </a:solidFill>
                          <a:effectLst/>
                          <a:latin typeface="Arial" panose="020B0604020202020204" pitchFamily="34" charset="0"/>
                          <a:ea typeface="ＭＳ Ｐゴシック" pitchFamily="34" charset="-128"/>
                          <a:cs typeface="Arial" panose="020B0604020202020204" pitchFamily="34" charset="0"/>
                        </a:rPr>
                        <a:t>CrCl</a:t>
                      </a:r>
                      <a:r>
                        <a:rPr kumimoji="0" lang="en-US"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 ≥ 50 mL/min</a:t>
                      </a:r>
                      <a:endParaRPr kumimoji="0" lang="en-CA"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tc hMerge="1">
                  <a:txBody>
                    <a:bodyPr/>
                    <a:lstStyle/>
                    <a:p>
                      <a:endParaRPr lang="en-CA"/>
                    </a:p>
                  </a:txBody>
                  <a:tcPr/>
                </a:tc>
                <a:extLst>
                  <a:ext uri="{0D108BD9-81ED-4DB2-BD59-A6C34878D82A}">
                    <a16:rowId xmlns:a16="http://schemas.microsoft.com/office/drawing/2014/main" val="10000"/>
                  </a:ext>
                </a:extLst>
              </a:tr>
              <a:tr h="835503">
                <a:tc vMerge="1">
                  <a:txBody>
                    <a:bodyPr/>
                    <a:lstStyle/>
                    <a:p>
                      <a:endParaRPr lang="en-CA"/>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4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Intervention</a:t>
                      </a:r>
                      <a:r>
                        <a:rPr kumimoji="0" lang="fr-CA" sz="15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r>
                        <a:rPr kumimoji="0" lang="fr-CA" sz="24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mineure</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gradFill flip="none" rotWithShape="1">
                      <a:gsLst>
                        <a:gs pos="0">
                          <a:srgbClr val="3AA046">
                            <a:shade val="30000"/>
                            <a:satMod val="115000"/>
                          </a:srgbClr>
                        </a:gs>
                        <a:gs pos="50000">
                          <a:srgbClr val="3AA046">
                            <a:shade val="67500"/>
                            <a:satMod val="115000"/>
                          </a:srgbClr>
                        </a:gs>
                        <a:gs pos="100000">
                          <a:srgbClr val="3AA046">
                            <a:shade val="100000"/>
                            <a:satMod val="115000"/>
                          </a:srgbClr>
                        </a:gs>
                      </a:gsLst>
                      <a:lin ang="0" scaled="1"/>
                      <a:tileRect/>
                    </a:gra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4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Intervention</a:t>
                      </a:r>
                      <a:r>
                        <a:rPr kumimoji="0" lang="fr-CA" sz="8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r>
                        <a:rPr kumimoji="0" lang="fr-CA" sz="24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majeure</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gradFill flip="none" rotWithShape="1">
                      <a:gsLst>
                        <a:gs pos="0">
                          <a:srgbClr val="3AA046">
                            <a:shade val="30000"/>
                            <a:satMod val="115000"/>
                          </a:srgbClr>
                        </a:gs>
                        <a:gs pos="50000">
                          <a:srgbClr val="3AA046">
                            <a:shade val="67500"/>
                            <a:satMod val="115000"/>
                          </a:srgbClr>
                        </a:gs>
                        <a:gs pos="100000">
                          <a:srgbClr val="3AA046">
                            <a:shade val="100000"/>
                            <a:satMod val="115000"/>
                          </a:srgbClr>
                        </a:gs>
                      </a:gsLst>
                      <a:lin ang="0" scaled="1"/>
                      <a:tileRect/>
                    </a:gradFill>
                  </a:tcPr>
                </a:tc>
                <a:extLst>
                  <a:ext uri="{0D108BD9-81ED-4DB2-BD59-A6C34878D82A}">
                    <a16:rowId xmlns:a16="http://schemas.microsoft.com/office/drawing/2014/main" val="10001"/>
                  </a:ext>
                </a:extLst>
              </a:tr>
              <a:tr h="1329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Rivaroxaban</a:t>
                      </a:r>
                      <a:endPar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900" b="1" i="0" u="none" strike="noStrike" cap="none" normalizeH="0" baseline="0">
                        <a:ln>
                          <a:noFill/>
                        </a:ln>
                        <a:solidFill>
                          <a:schemeClr val="tx1"/>
                        </a:solidFill>
                        <a:effectLst/>
                        <a:latin typeface="+mj-lt"/>
                        <a:ea typeface="ＭＳ Ｐゴシック" pitchFamily="34" charset="-128"/>
                      </a:endParaRPr>
                    </a:p>
                  </a:txBody>
                  <a:tcPr marL="80988" marR="80988" marT="60747" marB="60747" anchor="ctr" horzOverflow="overflow">
                    <a:lnL w="635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Interrompre </a:t>
                      </a:r>
                      <a:r>
                        <a:rPr kumimoji="0" lang="fr-CA" sz="12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Rx</a:t>
                      </a:r>
                      <a:endPar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1 jour </a:t>
                      </a: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2-3 demi-vies</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Interrompre </a:t>
                      </a:r>
                      <a:r>
                        <a:rPr kumimoji="0" lang="fr-CA" sz="12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Rx</a:t>
                      </a:r>
                      <a:endPar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2 jours</a:t>
                      </a:r>
                      <a:b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12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4-5 demi-vies</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5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Apixaban</a:t>
                      </a:r>
                      <a:r>
                        <a:rPr kumimoji="0" lang="fr-CA" sz="1800" b="1" i="0" u="none" strike="noStrike" cap="none" normalizeH="0" baseline="0">
                          <a:ln>
                            <a:noFill/>
                          </a:ln>
                          <a:solidFill>
                            <a:schemeClr val="tx1"/>
                          </a:solidFill>
                          <a:effectLst/>
                          <a:latin typeface="+mj-lt"/>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900" b="1" i="0" u="none" strike="noStrike" cap="none" normalizeH="0" baseline="0">
                        <a:ln>
                          <a:noFill/>
                        </a:ln>
                        <a:solidFill>
                          <a:schemeClr val="tx1"/>
                        </a:solidFill>
                        <a:effectLst/>
                        <a:latin typeface="+mj-lt"/>
                        <a:ea typeface="ＭＳ Ｐゴシック" pitchFamily="34" charset="-128"/>
                      </a:endParaRPr>
                    </a:p>
                  </a:txBody>
                  <a:tcPr marL="80988" marR="80988" marT="60747" marB="60747" anchor="ctr" horzOverflow="overflow">
                    <a:lnL w="635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Interrompre </a:t>
                      </a:r>
                      <a:r>
                        <a:rPr kumimoji="0" lang="fr-CA" sz="12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Rx</a:t>
                      </a: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1 jour </a:t>
                      </a:r>
                      <a:b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fr-CA" sz="12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2-3 demi-vies </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Dernière dose : </a:t>
                      </a: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2 jours </a:t>
                      </a:r>
                      <a:b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fr-CA" sz="12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12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4-5 demi-vies </a:t>
                      </a:r>
                    </a:p>
                  </a:txBody>
                  <a:tcPr marL="80988" marR="80988" marT="60747" marB="60747"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0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Reprise AOD</a:t>
                      </a:r>
                    </a:p>
                  </a:txBody>
                  <a:tcPr marL="80988" marR="80988" marT="60747" marB="60747" anchor="ctr" horzOverflow="overflow">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  24 h </a:t>
                      </a: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2400" b="1" i="0" u="none" strike="noStrike" cap="none" normalizeH="0" baseline="0" noProof="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postop</a:t>
                      </a:r>
                      <a:r>
                        <a:rPr kumimoji="0" lang="fr-CA" sz="2400" b="0"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p>
                  </a:txBody>
                  <a:tcPr marL="80988" marR="80988" marT="60747" marB="60747" anchor="ctr" horzOverflow="overflow">
                    <a:lnL>
                      <a:noFill/>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   48 h</a:t>
                      </a:r>
                    </a:p>
                    <a:p>
                      <a:pPr marL="174625" marR="0" lvl="0" indent="0" algn="l" defTabSz="914400" rtl="0" eaLnBrk="1" fontAlgn="base" latinLnBrk="0" hangingPunct="1">
                        <a:lnSpc>
                          <a:spcPct val="90000"/>
                        </a:lnSpc>
                        <a:spcBef>
                          <a:spcPct val="0"/>
                        </a:spcBef>
                        <a:spcAft>
                          <a:spcPct val="0"/>
                        </a:spcAft>
                        <a:buClrTx/>
                        <a:buSzTx/>
                        <a:buFontTx/>
                        <a:buNone/>
                        <a:tabLst/>
                      </a:pPr>
                      <a:r>
                        <a:rPr kumimoji="0" lang="fr-CA" sz="2400" b="1"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2400" b="1" i="0" u="none" strike="noStrike" kern="1200" cap="none" normalizeH="0" baseline="0" noProof="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postop</a:t>
                      </a:r>
                      <a:r>
                        <a:rPr kumimoji="0" lang="fr-CA" sz="1500" b="1" i="0" u="none" strike="noStrike" kern="1200"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rPr>
                        <a:t>.</a:t>
                      </a:r>
                      <a:endParaRPr kumimoji="0" lang="fr-CA" sz="1500" b="1" i="0" u="none" strike="noStrike" cap="none" normalizeH="0" baseline="0" noProof="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80988" marR="80988" marT="60747" marB="60747" anchor="ctr" horzOverflow="overflow">
                    <a:lnL w="28575"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7" name="Table 14"/>
          <p:cNvGraphicFramePr>
            <a:graphicFrameLocks noGrp="1"/>
          </p:cNvGraphicFramePr>
          <p:nvPr>
            <p:custDataLst>
              <p:tags r:id="rId3"/>
            </p:custDataLst>
          </p:nvPr>
        </p:nvGraphicFramePr>
        <p:xfrm>
          <a:off x="5773396" y="1052736"/>
          <a:ext cx="3551132" cy="4084603"/>
        </p:xfrm>
        <a:graphic>
          <a:graphicData uri="http://schemas.openxmlformats.org/drawingml/2006/table">
            <a:tbl>
              <a:tblPr/>
              <a:tblGrid>
                <a:gridCol w="3551132">
                  <a:extLst>
                    <a:ext uri="{9D8B030D-6E8A-4147-A177-3AD203B41FA5}">
                      <a16:colId xmlns:a16="http://schemas.microsoft.com/office/drawing/2014/main" val="20000"/>
                    </a:ext>
                  </a:extLst>
                </a:gridCol>
              </a:tblGrid>
              <a:tr h="6814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err="1">
                          <a:ln>
                            <a:noFill/>
                          </a:ln>
                          <a:solidFill>
                            <a:schemeClr val="bg1"/>
                          </a:solidFill>
                          <a:effectLst/>
                          <a:latin typeface="Arial" panose="020B0604020202020204" pitchFamily="34" charset="0"/>
                          <a:ea typeface="ＭＳ Ｐゴシック" pitchFamily="34" charset="-128"/>
                          <a:cs typeface="Arial" panose="020B0604020202020204" pitchFamily="34" charset="0"/>
                        </a:rPr>
                        <a:t>CrCl</a:t>
                      </a:r>
                      <a:r>
                        <a:rPr kumimoji="0" lang="hr-HR"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 30 à 50 m</a:t>
                      </a:r>
                      <a:r>
                        <a:rPr kumimoji="0" lang="en-CA"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L</a:t>
                      </a:r>
                      <a:r>
                        <a:rPr kumimoji="0" lang="hr-HR"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rPr>
                        <a:t>/min</a:t>
                      </a:r>
                      <a:endParaRPr kumimoji="0" lang="en-CA" sz="2000" b="1" i="0" u="none" strike="noStrike" cap="none" normalizeH="0" baseline="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81022" marR="81022" marT="60744" marB="6074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gradFill flip="none" rotWithShape="1">
                      <a:gsLst>
                        <a:gs pos="0">
                          <a:srgbClr val="255F7F">
                            <a:shade val="30000"/>
                            <a:satMod val="115000"/>
                          </a:srgbClr>
                        </a:gs>
                        <a:gs pos="50000">
                          <a:srgbClr val="255F7F">
                            <a:shade val="67500"/>
                            <a:satMod val="115000"/>
                          </a:srgbClr>
                        </a:gs>
                        <a:gs pos="100000">
                          <a:srgbClr val="255F7F">
                            <a:shade val="100000"/>
                            <a:satMod val="115000"/>
                          </a:srgbClr>
                        </a:gs>
                      </a:gsLst>
                      <a:lin ang="0" scaled="1"/>
                      <a:tileRect/>
                    </a:gradFill>
                  </a:tcPr>
                </a:tc>
                <a:extLst>
                  <a:ext uri="{0D108BD9-81ED-4DB2-BD59-A6C34878D82A}">
                    <a16:rowId xmlns:a16="http://schemas.microsoft.com/office/drawing/2014/main" val="10000"/>
                  </a:ext>
                </a:extLst>
              </a:tr>
              <a:tr h="754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800" b="1" i="0" u="none" strike="noStrike" cap="none" normalizeH="0" baseline="0">
                        <a:ln>
                          <a:noFill/>
                        </a:ln>
                        <a:solidFill>
                          <a:schemeClr val="tx2"/>
                        </a:solidFill>
                        <a:effectLst/>
                        <a:latin typeface="+mj-lt"/>
                        <a:ea typeface="ＭＳ Ｐゴシック" pitchFamily="34" charset="-128"/>
                      </a:endParaRPr>
                    </a:p>
                  </a:txBody>
                  <a:tcPr marL="81022" marR="81022" marT="60744" marB="6074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gradFill flip="none" rotWithShape="1">
                      <a:gsLst>
                        <a:gs pos="0">
                          <a:srgbClr val="3AA046">
                            <a:shade val="30000"/>
                            <a:satMod val="115000"/>
                          </a:srgbClr>
                        </a:gs>
                        <a:gs pos="50000">
                          <a:srgbClr val="3AA046">
                            <a:shade val="67500"/>
                            <a:satMod val="115000"/>
                          </a:srgbClr>
                        </a:gs>
                        <a:gs pos="100000">
                          <a:srgbClr val="3AA046">
                            <a:shade val="100000"/>
                            <a:satMod val="115000"/>
                          </a:srgbClr>
                        </a:gs>
                      </a:gsLst>
                      <a:lin ang="0" scaled="1"/>
                      <a:tileRect/>
                    </a:gradFill>
                  </a:tcPr>
                </a:tc>
                <a:extLst>
                  <a:ext uri="{0D108BD9-81ED-4DB2-BD59-A6C34878D82A}">
                    <a16:rowId xmlns:a16="http://schemas.microsoft.com/office/drawing/2014/main" val="10001"/>
                  </a:ext>
                </a:extLst>
              </a:tr>
              <a:tr h="1277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20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Rivaroxaban</a:t>
                      </a:r>
                      <a:r>
                        <a:rPr kumimoji="0" lang="fr-CA" sz="20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 </a:t>
                      </a:r>
                      <a:r>
                        <a:rPr kumimoji="0" lang="fr-CA" sz="20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Apixaban</a:t>
                      </a:r>
                      <a:r>
                        <a:rPr kumimoji="0" lang="fr-CA" sz="20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br>
                        <a:rPr kumimoji="0" lang="fr-CA" sz="1100" b="0" i="0" u="none" strike="noStrike" cap="none" normalizeH="0" baseline="0">
                          <a:ln>
                            <a:noFill/>
                          </a:ln>
                          <a:solidFill>
                            <a:schemeClr val="tx1"/>
                          </a:solidFill>
                          <a:effectLst/>
                          <a:latin typeface="+mj-lt"/>
                          <a:ea typeface="ＭＳ Ｐゴシック" pitchFamily="34" charset="-128"/>
                        </a:rPr>
                      </a:br>
                      <a:r>
                        <a:rPr kumimoji="0" lang="fr-CA" sz="20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1 jour de plus</a:t>
                      </a:r>
                    </a:p>
                  </a:txBody>
                  <a:tcPr marL="81022" marR="81022" marT="60744" marB="6074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2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5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2000" b="1"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Dabigatran</a:t>
                      </a:r>
                      <a:r>
                        <a:rPr kumimoji="0" lang="fr-CA" sz="20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800" b="0" i="0" u="none" strike="noStrike" cap="none" normalizeH="0" baseline="0">
                        <a:ln>
                          <a:noFill/>
                        </a:ln>
                        <a:solidFill>
                          <a:schemeClr val="tx1"/>
                        </a:solidFill>
                        <a:effectLst/>
                        <a:latin typeface="+mj-lt"/>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1 jour de plus </a:t>
                      </a:r>
                      <a:r>
                        <a:rPr kumimoji="0" lang="fr-CA" sz="1800" b="0"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interv</a:t>
                      </a:r>
                      <a:r>
                        <a:rPr kumimoji="0" lang="fr-CA" sz="18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18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mineure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2 jours de plus </a:t>
                      </a:r>
                      <a:r>
                        <a:rPr kumimoji="0" lang="fr-CA" sz="1800" b="0" i="0" u="none" strike="noStrike" cap="none" normalizeH="0" baseline="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interv</a:t>
                      </a:r>
                      <a:r>
                        <a:rPr kumimoji="0" lang="fr-CA" sz="1800" b="0"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 </a:t>
                      </a:r>
                      <a:r>
                        <a:rPr kumimoji="0" lang="fr-CA" sz="1800" b="1" i="0" u="none" strike="noStrike" cap="none" normalizeH="0" baseline="0">
                          <a:ln>
                            <a:noFill/>
                          </a:ln>
                          <a:solidFill>
                            <a:schemeClr val="tx1"/>
                          </a:solidFill>
                          <a:effectLst/>
                          <a:latin typeface="Arial" panose="020B0604020202020204" pitchFamily="34" charset="0"/>
                          <a:ea typeface="ＭＳ Ｐゴシック" pitchFamily="34" charset="-128"/>
                          <a:cs typeface="Arial" panose="020B0604020202020204" pitchFamily="34" charset="0"/>
                        </a:rPr>
                        <a:t>majeure</a:t>
                      </a:r>
                    </a:p>
                  </a:txBody>
                  <a:tcPr marL="81022" marR="81022" marT="60744" marB="6074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
          </p:nvPr>
        </p:nvSpPr>
        <p:spPr/>
        <p:txBody>
          <a:bodyPr/>
          <a:lstStyle/>
          <a:p>
            <a:fld id="{7088BEF1-D3AD-E34F-A3B9-A73E884A7AB2}" type="slidenum">
              <a:rPr lang="fr-CA" smtClean="0">
                <a:solidFill>
                  <a:srgbClr val="285E90"/>
                </a:solidFill>
              </a:rPr>
              <a:pPr/>
              <a:t>66</a:t>
            </a:fld>
            <a:endParaRPr lang="fr-CA">
              <a:solidFill>
                <a:srgbClr val="285E90"/>
              </a:solidFill>
            </a:endParaRPr>
          </a:p>
        </p:txBody>
      </p:sp>
      <p:sp>
        <p:nvSpPr>
          <p:cNvPr id="8" name="Footer Placeholder 2">
            <a:extLst>
              <a:ext uri="{FF2B5EF4-FFF2-40B4-BE49-F238E27FC236}">
                <a16:creationId xmlns:a16="http://schemas.microsoft.com/office/drawing/2014/main" id="{12B11B55-43EE-477B-AF73-939CBC7B4413}"/>
              </a:ext>
            </a:extLst>
          </p:cNvPr>
          <p:cNvSpPr txBox="1">
            <a:spLocks/>
          </p:cNvSpPr>
          <p:nvPr/>
        </p:nvSpPr>
        <p:spPr>
          <a:xfrm>
            <a:off x="3784117" y="6740866"/>
            <a:ext cx="6617525" cy="135570"/>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tx1"/>
                </a:solidFill>
              </a:rPr>
              <a:t>AOD = anticoagulant oral direct; </a:t>
            </a:r>
            <a:r>
              <a:rPr lang="en-US" sz="600" err="1">
                <a:solidFill>
                  <a:schemeClr val="tx1"/>
                </a:solidFill>
              </a:rPr>
              <a:t>CrCl</a:t>
            </a:r>
            <a:r>
              <a:rPr lang="en-US" sz="600">
                <a:solidFill>
                  <a:schemeClr val="tx1"/>
                </a:solidFill>
              </a:rPr>
              <a:t> = </a:t>
            </a:r>
            <a:r>
              <a:rPr lang="en-US" sz="600" err="1">
                <a:solidFill>
                  <a:schemeClr val="tx1"/>
                </a:solidFill>
              </a:rPr>
              <a:t>clairance</a:t>
            </a:r>
            <a:r>
              <a:rPr lang="en-US" sz="600">
                <a:solidFill>
                  <a:schemeClr val="tx1"/>
                </a:solidFill>
              </a:rPr>
              <a:t> de la creatinine Thrombosis Canada. </a:t>
            </a:r>
            <a:r>
              <a:rPr lang="en-US" sz="600" i="1">
                <a:solidFill>
                  <a:schemeClr val="tx1"/>
                </a:solidFill>
              </a:rPr>
              <a:t>NOACs</a:t>
            </a:r>
            <a:r>
              <a:rPr lang="en-CA" sz="600" i="1">
                <a:solidFill>
                  <a:schemeClr val="tx1"/>
                </a:solidFill>
              </a:rPr>
              <a:t>/DOACs: Perioperative Management. </a:t>
            </a:r>
            <a:r>
              <a:rPr lang="en-CA" sz="600">
                <a:solidFill>
                  <a:schemeClr val="tx1"/>
                </a:solidFill>
              </a:rPr>
              <a:t>Accessible au : http://thrombosiscanada.ca/clinicalguides/#</a:t>
            </a:r>
            <a:r>
              <a:rPr lang="en-US" sz="600">
                <a:solidFill>
                  <a:schemeClr val="tx1"/>
                </a:solidFill>
              </a:rPr>
              <a:t>.</a:t>
            </a:r>
          </a:p>
        </p:txBody>
      </p:sp>
      <p:sp>
        <p:nvSpPr>
          <p:cNvPr id="9" name="Title 4">
            <a:extLst>
              <a:ext uri="{FF2B5EF4-FFF2-40B4-BE49-F238E27FC236}">
                <a16:creationId xmlns:a16="http://schemas.microsoft.com/office/drawing/2014/main" id="{822F3605-BA06-C140-B39F-D4C213123A62}"/>
              </a:ext>
            </a:extLst>
          </p:cNvPr>
          <p:cNvSpPr>
            <a:spLocks noGrp="1"/>
          </p:cNvSpPr>
          <p:nvPr>
            <p:ph type="title"/>
            <p:custDataLst>
              <p:tags r:id="rId4"/>
            </p:custDataLst>
          </p:nvPr>
        </p:nvSpPr>
        <p:spPr>
          <a:xfrm>
            <a:off x="1115616" y="336057"/>
            <a:ext cx="7201370" cy="500906"/>
          </a:xfrm>
        </p:spPr>
        <p:txBody>
          <a:bodyPr>
            <a:noAutofit/>
          </a:bodyPr>
          <a:lstStyle/>
          <a:p>
            <a:r>
              <a:rPr lang="fr-CA" altLang="en-US" sz="3600" b="1">
                <a:solidFill>
                  <a:srgbClr val="285E90"/>
                </a:solidFill>
                <a:latin typeface="Arial" panose="020B0604020202020204" pitchFamily="34" charset="0"/>
                <a:ea typeface="ＭＳ Ｐゴシック" charset="-128"/>
                <a:cs typeface="Arial" panose="020B0604020202020204" pitchFamily="34" charset="0"/>
              </a:rPr>
              <a:t>Interruption AOD </a:t>
            </a:r>
            <a:r>
              <a:rPr lang="fr-CA" altLang="en-US" sz="3600" b="1" err="1">
                <a:solidFill>
                  <a:srgbClr val="285E90"/>
                </a:solidFill>
                <a:latin typeface="Arial" panose="020B0604020202020204" pitchFamily="34" charset="0"/>
                <a:ea typeface="ＭＳ Ｐゴシック" charset="-128"/>
                <a:cs typeface="Arial" panose="020B0604020202020204" pitchFamily="34" charset="0"/>
              </a:rPr>
              <a:t>pré-opératoire</a:t>
            </a:r>
            <a:endParaRPr lang="fr-CA" altLang="fr-FR" sz="3600" b="1">
              <a:solidFill>
                <a:srgbClr val="285E90"/>
              </a:solidFill>
              <a:latin typeface="Arial" panose="020B0604020202020204" pitchFamily="34" charset="0"/>
              <a:ea typeface="ＭＳ Ｐゴシック" charset="-128"/>
              <a:cs typeface="Arial" panose="020B0604020202020204" pitchFamily="34" charset="0"/>
            </a:endParaRPr>
          </a:p>
        </p:txBody>
      </p:sp>
      <p:sp>
        <p:nvSpPr>
          <p:cNvPr id="3" name="ZoneTexte 2">
            <a:extLst>
              <a:ext uri="{FF2B5EF4-FFF2-40B4-BE49-F238E27FC236}">
                <a16:creationId xmlns:a16="http://schemas.microsoft.com/office/drawing/2014/main" id="{DEF580E4-7478-F246-AB88-63004A710A90}"/>
              </a:ext>
            </a:extLst>
          </p:cNvPr>
          <p:cNvSpPr txBox="1"/>
          <p:nvPr/>
        </p:nvSpPr>
        <p:spPr>
          <a:xfrm>
            <a:off x="5988862" y="1987876"/>
            <a:ext cx="3134191" cy="369332"/>
          </a:xfrm>
          <a:prstGeom prst="rect">
            <a:avLst/>
          </a:prstGeom>
          <a:noFill/>
        </p:spPr>
        <p:txBody>
          <a:bodyPr wrap="none" rtlCol="0">
            <a:spAutoFit/>
          </a:bodyPr>
          <a:lstStyle/>
          <a:p>
            <a:r>
              <a:rPr lang="fr-CA" b="1">
                <a:solidFill>
                  <a:schemeClr val="bg1"/>
                </a:solidFill>
                <a:latin typeface="Arial" panose="020B0604020202020204" pitchFamily="34" charset="0"/>
                <a:cs typeface="Arial" panose="020B0604020202020204" pitchFamily="34" charset="0"/>
              </a:rPr>
              <a:t>Insuffisance rénale stade 3</a:t>
            </a:r>
          </a:p>
        </p:txBody>
      </p:sp>
    </p:spTree>
    <p:custDataLst>
      <p:tags r:id="rId1"/>
    </p:custDataLst>
    <p:extLst>
      <p:ext uri="{BB962C8B-B14F-4D97-AF65-F5344CB8AC3E}">
        <p14:creationId xmlns:p14="http://schemas.microsoft.com/office/powerpoint/2010/main" val="414084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1043608" y="-307133"/>
            <a:ext cx="5915402" cy="137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Chirurgie</a:t>
            </a:r>
          </a:p>
        </p:txBody>
      </p:sp>
      <p:sp>
        <p:nvSpPr>
          <p:cNvPr id="2" name="Rectangle 1">
            <a:extLst>
              <a:ext uri="{FF2B5EF4-FFF2-40B4-BE49-F238E27FC236}">
                <a16:creationId xmlns:a16="http://schemas.microsoft.com/office/drawing/2014/main" id="{7E2DDD0D-9014-E545-9314-64A244134ADB}"/>
              </a:ext>
            </a:extLst>
          </p:cNvPr>
          <p:cNvSpPr/>
          <p:nvPr/>
        </p:nvSpPr>
        <p:spPr>
          <a:xfrm>
            <a:off x="227861" y="1076543"/>
            <a:ext cx="8640960" cy="1200329"/>
          </a:xfrm>
          <a:prstGeom prst="rect">
            <a:avLst/>
          </a:prstGeom>
        </p:spPr>
        <p:txBody>
          <a:bodyPr wrap="square">
            <a:spAutoFit/>
          </a:bodyPr>
          <a:lstStyle/>
          <a:p>
            <a:r>
              <a:rPr lang="fr-CA" sz="4400" b="1">
                <a:latin typeface="Arial" panose="020B0604020202020204" pitchFamily="34" charset="0"/>
                <a:cs typeface="Arial" panose="020B0604020202020204" pitchFamily="34" charset="0"/>
              </a:rPr>
              <a:t>Pause </a:t>
            </a:r>
            <a:r>
              <a:rPr lang="fr-CA" sz="4400" b="1" err="1">
                <a:latin typeface="Arial" panose="020B0604020202020204" pitchFamily="34" charset="0"/>
                <a:cs typeface="Arial" panose="020B0604020202020204" pitchFamily="34" charset="0"/>
              </a:rPr>
              <a:t>study</a:t>
            </a:r>
            <a:r>
              <a:rPr lang="fr-CA" sz="4400" b="1">
                <a:latin typeface="Arial" panose="020B0604020202020204" pitchFamily="34" charset="0"/>
                <a:cs typeface="Arial" panose="020B0604020202020204" pitchFamily="34" charset="0"/>
              </a:rPr>
              <a:t>: </a:t>
            </a:r>
            <a:r>
              <a:rPr lang="fr-CA" sz="1400" err="1">
                <a:latin typeface="Arial" panose="020B0604020202020204" pitchFamily="34" charset="0"/>
                <a:cs typeface="Arial" panose="020B0604020202020204" pitchFamily="34" charset="0"/>
              </a:rPr>
              <a:t>Douketis</a:t>
            </a:r>
            <a:r>
              <a:rPr lang="en" sz="1400">
                <a:latin typeface="Arial" panose="020B0604020202020204" pitchFamily="34" charset="0"/>
                <a:cs typeface="Arial" panose="020B0604020202020204" pitchFamily="34" charset="0"/>
              </a:rPr>
              <a:t> </a:t>
            </a:r>
          </a:p>
          <a:p>
            <a:r>
              <a:rPr lang="en" sz="2800" b="1">
                <a:latin typeface="Arial" panose="020B0604020202020204" pitchFamily="34" charset="0"/>
                <a:cs typeface="Arial" panose="020B0604020202020204" pitchFamily="34" charset="0"/>
              </a:rPr>
              <a:t>               </a:t>
            </a:r>
            <a:r>
              <a:rPr lang="en">
                <a:latin typeface="Arial" panose="020B0604020202020204" pitchFamily="34" charset="0"/>
                <a:cs typeface="Arial" panose="020B0604020202020204" pitchFamily="34" charset="0"/>
              </a:rPr>
              <a:t>Annual meeting of the American society of Hematology    </a:t>
            </a:r>
            <a:r>
              <a:rPr lang="fr-CA" sz="1100">
                <a:latin typeface="Arial" panose="020B0604020202020204" pitchFamily="34" charset="0"/>
                <a:cs typeface="Arial" panose="020B0604020202020204" pitchFamily="34" charset="0"/>
              </a:rPr>
              <a:t>D</a:t>
            </a:r>
            <a:r>
              <a:rPr lang="en" sz="1100" err="1">
                <a:latin typeface="Arial" panose="020B0604020202020204" pitchFamily="34" charset="0"/>
                <a:cs typeface="Arial" panose="020B0604020202020204" pitchFamily="34" charset="0"/>
              </a:rPr>
              <a:t>éc</a:t>
            </a:r>
            <a:r>
              <a:rPr lang="en" sz="1100">
                <a:latin typeface="Arial" panose="020B0604020202020204" pitchFamily="34" charset="0"/>
                <a:cs typeface="Arial" panose="020B0604020202020204" pitchFamily="34" charset="0"/>
              </a:rPr>
              <a:t>. 2018</a:t>
            </a:r>
            <a:endParaRPr lang="fr-FR"/>
          </a:p>
        </p:txBody>
      </p:sp>
      <p:sp>
        <p:nvSpPr>
          <p:cNvPr id="4" name="ZoneTexte 3">
            <a:extLst>
              <a:ext uri="{FF2B5EF4-FFF2-40B4-BE49-F238E27FC236}">
                <a16:creationId xmlns:a16="http://schemas.microsoft.com/office/drawing/2014/main" id="{80E066F5-EBA9-EC40-92EE-B63DAEEC6995}"/>
              </a:ext>
            </a:extLst>
          </p:cNvPr>
          <p:cNvSpPr txBox="1"/>
          <p:nvPr/>
        </p:nvSpPr>
        <p:spPr>
          <a:xfrm>
            <a:off x="461967" y="2276872"/>
            <a:ext cx="8430513" cy="4201150"/>
          </a:xfrm>
          <a:prstGeom prst="rect">
            <a:avLst/>
          </a:prstGeom>
          <a:noFill/>
        </p:spPr>
        <p:txBody>
          <a:bodyPr wrap="none" rtlCol="0">
            <a:spAutoFit/>
          </a:bodyPr>
          <a:lstStyle/>
          <a:p>
            <a:r>
              <a:rPr lang="fr-FR" sz="2100" b="1">
                <a:latin typeface="Arial" panose="020B0604020202020204" pitchFamily="34" charset="0"/>
                <a:cs typeface="Arial" panose="020B0604020202020204" pitchFamily="34" charset="0"/>
              </a:rPr>
              <a:t>Fibrillation Auriculaire:</a:t>
            </a:r>
          </a:p>
          <a:p>
            <a:r>
              <a:rPr lang="fr-FR">
                <a:latin typeface="Arial" panose="020B0604020202020204" pitchFamily="34" charset="0"/>
                <a:cs typeface="Arial" panose="020B0604020202020204" pitchFamily="34" charset="0"/>
              </a:rPr>
              <a:t>           étude de cohorte 3,007 patients, 23 sites Canada, EU, USA</a:t>
            </a:r>
          </a:p>
          <a:p>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Apixaban</a:t>
            </a:r>
            <a:r>
              <a:rPr lang="fr-FR">
                <a:latin typeface="Arial" panose="020B0604020202020204" pitchFamily="34" charset="0"/>
                <a:cs typeface="Arial" panose="020B0604020202020204" pitchFamily="34" charset="0"/>
              </a:rPr>
              <a:t> 1,257, 1082 </a:t>
            </a:r>
            <a:r>
              <a:rPr lang="fr-FR" err="1">
                <a:latin typeface="Arial" panose="020B0604020202020204" pitchFamily="34" charset="0"/>
                <a:cs typeface="Arial" panose="020B0604020202020204" pitchFamily="34" charset="0"/>
              </a:rPr>
              <a:t>Rivaroxaban</a:t>
            </a:r>
            <a:r>
              <a:rPr lang="fr-FR">
                <a:latin typeface="Arial" panose="020B0604020202020204" pitchFamily="34" charset="0"/>
                <a:cs typeface="Arial" panose="020B0604020202020204" pitchFamily="34" charset="0"/>
              </a:rPr>
              <a:t>, 668 </a:t>
            </a:r>
            <a:r>
              <a:rPr lang="fr-FR" err="1">
                <a:latin typeface="Arial" panose="020B0604020202020204" pitchFamily="34" charset="0"/>
                <a:cs typeface="Arial" panose="020B0604020202020204" pitchFamily="34" charset="0"/>
              </a:rPr>
              <a:t>Dabigatran</a:t>
            </a:r>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r>
              <a:rPr lang="fr-FR">
                <a:latin typeface="Arial" panose="020B0604020202020204" pitchFamily="34" charset="0"/>
                <a:cs typeface="Arial" panose="020B0604020202020204" pitchFamily="34" charset="0"/>
              </a:rPr>
              <a:t>Protocole Péri-opératoire standardisé: </a:t>
            </a:r>
          </a:p>
          <a:p>
            <a:r>
              <a:rPr lang="fr-FR">
                <a:latin typeface="Arial" panose="020B0604020202020204" pitchFamily="34" charset="0"/>
                <a:cs typeface="Arial" panose="020B0604020202020204" pitchFamily="34" charset="0"/>
              </a:rPr>
              <a:t>  </a:t>
            </a:r>
          </a:p>
          <a:p>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Chx</a:t>
            </a:r>
            <a:r>
              <a:rPr lang="fr-FR">
                <a:latin typeface="Arial" panose="020B0604020202020204" pitchFamily="34" charset="0"/>
                <a:cs typeface="Arial" panose="020B0604020202020204" pitchFamily="34" charset="0"/>
              </a:rPr>
              <a:t> faible risque hémorragique: </a:t>
            </a:r>
            <a:r>
              <a:rPr lang="fr-FR" sz="2400" b="1">
                <a:latin typeface="Arial" panose="020B0604020202020204" pitchFamily="34" charset="0"/>
                <a:cs typeface="Arial" panose="020B0604020202020204" pitchFamily="34" charset="0"/>
              </a:rPr>
              <a:t>Arrêt 1 jour – Reprise 1 jour</a:t>
            </a:r>
          </a:p>
          <a:p>
            <a:r>
              <a:rPr lang="fr-FR">
                <a:latin typeface="Arial" panose="020B0604020202020204" pitchFamily="34" charset="0"/>
                <a:cs typeface="Arial" panose="020B0604020202020204" pitchFamily="34" charset="0"/>
              </a:rPr>
              <a:t>  </a:t>
            </a:r>
          </a:p>
          <a:p>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Chx</a:t>
            </a:r>
            <a:r>
              <a:rPr lang="fr-FR">
                <a:latin typeface="Arial" panose="020B0604020202020204" pitchFamily="34" charset="0"/>
                <a:cs typeface="Arial" panose="020B0604020202020204" pitchFamily="34" charset="0"/>
              </a:rPr>
              <a:t> haut risque hémorragique:   </a:t>
            </a:r>
            <a:r>
              <a:rPr lang="fr-FR" sz="2400" b="1">
                <a:latin typeface="Arial" panose="020B0604020202020204" pitchFamily="34" charset="0"/>
                <a:cs typeface="Arial" panose="020B0604020202020204" pitchFamily="34" charset="0"/>
              </a:rPr>
              <a:t>Arrêt 2 jours - Reprise 2 jours</a:t>
            </a:r>
          </a:p>
          <a:p>
            <a:endParaRPr lang="fr-FR">
              <a:latin typeface="Arial" panose="020B0604020202020204" pitchFamily="34" charset="0"/>
              <a:cs typeface="Arial" panose="020B0604020202020204" pitchFamily="34" charset="0"/>
            </a:endParaRPr>
          </a:p>
          <a:p>
            <a:r>
              <a:rPr lang="fr-FR">
                <a:latin typeface="Arial" panose="020B0604020202020204" pitchFamily="34" charset="0"/>
                <a:cs typeface="Arial" panose="020B0604020202020204" pitchFamily="34" charset="0"/>
              </a:rPr>
              <a:t>Protocole exclue thérapie de Relais à Héparine ainsi que des test de coagulation</a:t>
            </a:r>
          </a:p>
          <a:p>
            <a:endParaRPr lang="fr-FR">
              <a:latin typeface="Arial" panose="020B0604020202020204" pitchFamily="34" charset="0"/>
              <a:cs typeface="Arial" panose="020B0604020202020204" pitchFamily="34" charset="0"/>
            </a:endParaRPr>
          </a:p>
          <a:p>
            <a:endParaRPr lang="fr-FR"/>
          </a:p>
        </p:txBody>
      </p:sp>
    </p:spTree>
    <p:extLst>
      <p:ext uri="{BB962C8B-B14F-4D97-AF65-F5344CB8AC3E}">
        <p14:creationId xmlns:p14="http://schemas.microsoft.com/office/powerpoint/2010/main" val="302177616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899592" y="-322022"/>
            <a:ext cx="5915402" cy="137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b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br>
            <a:r>
              <a:rPr lang="fr-CA" sz="40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a:t>
            </a:r>
            <a:r>
              <a:rPr lang="fr-CA" sz="4400" kern="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TPP/EP - Chirurgie</a:t>
            </a:r>
          </a:p>
        </p:txBody>
      </p:sp>
      <p:sp>
        <p:nvSpPr>
          <p:cNvPr id="2" name="Rectangle 1">
            <a:extLst>
              <a:ext uri="{FF2B5EF4-FFF2-40B4-BE49-F238E27FC236}">
                <a16:creationId xmlns:a16="http://schemas.microsoft.com/office/drawing/2014/main" id="{AC9B4B9E-2D3B-4F4F-96E9-8690FF46E725}"/>
              </a:ext>
            </a:extLst>
          </p:cNvPr>
          <p:cNvSpPr/>
          <p:nvPr/>
        </p:nvSpPr>
        <p:spPr>
          <a:xfrm>
            <a:off x="446662" y="812344"/>
            <a:ext cx="8676456" cy="1200329"/>
          </a:xfrm>
          <a:prstGeom prst="rect">
            <a:avLst/>
          </a:prstGeom>
        </p:spPr>
        <p:txBody>
          <a:bodyPr wrap="square">
            <a:spAutoFit/>
          </a:bodyPr>
          <a:lstStyle/>
          <a:p>
            <a:r>
              <a:rPr lang="fr-CA" sz="4400" b="1">
                <a:latin typeface="Arial" panose="020B0604020202020204" pitchFamily="34" charset="0"/>
                <a:cs typeface="Arial" panose="020B0604020202020204" pitchFamily="34" charset="0"/>
              </a:rPr>
              <a:t>Pause </a:t>
            </a:r>
            <a:r>
              <a:rPr lang="fr-CA" sz="4400" b="1" err="1">
                <a:latin typeface="Arial" panose="020B0604020202020204" pitchFamily="34" charset="0"/>
                <a:cs typeface="Arial" panose="020B0604020202020204" pitchFamily="34" charset="0"/>
              </a:rPr>
              <a:t>study</a:t>
            </a:r>
            <a:r>
              <a:rPr lang="fr-CA" sz="2800" b="1">
                <a:latin typeface="Arial" panose="020B0604020202020204" pitchFamily="34" charset="0"/>
                <a:cs typeface="Arial" panose="020B0604020202020204" pitchFamily="34" charset="0"/>
              </a:rPr>
              <a:t>: </a:t>
            </a:r>
            <a:r>
              <a:rPr lang="en" sz="2800" b="1">
                <a:latin typeface="Arial" panose="020B0604020202020204" pitchFamily="34" charset="0"/>
                <a:cs typeface="Arial" panose="020B0604020202020204" pitchFamily="34" charset="0"/>
              </a:rPr>
              <a:t> </a:t>
            </a:r>
            <a:r>
              <a:rPr lang="en" sz="1400" err="1">
                <a:latin typeface="Arial" panose="020B0604020202020204" pitchFamily="34" charset="0"/>
                <a:cs typeface="Arial" panose="020B0604020202020204" pitchFamily="34" charset="0"/>
              </a:rPr>
              <a:t>Douketis</a:t>
            </a:r>
            <a:endParaRPr lang="en" sz="1400" b="1">
              <a:latin typeface="Arial" panose="020B0604020202020204" pitchFamily="34" charset="0"/>
              <a:cs typeface="Arial" panose="020B0604020202020204" pitchFamily="34" charset="0"/>
            </a:endParaRPr>
          </a:p>
          <a:p>
            <a:r>
              <a:rPr lang="en" sz="2800" b="1">
                <a:latin typeface="Arial" panose="020B0604020202020204" pitchFamily="34" charset="0"/>
                <a:cs typeface="Arial" panose="020B0604020202020204" pitchFamily="34" charset="0"/>
              </a:rPr>
              <a:t>                </a:t>
            </a:r>
            <a:r>
              <a:rPr lang="en">
                <a:latin typeface="Arial" panose="020B0604020202020204" pitchFamily="34" charset="0"/>
                <a:cs typeface="Arial" panose="020B0604020202020204" pitchFamily="34" charset="0"/>
              </a:rPr>
              <a:t>Annual meeting of the American society of Hematology    </a:t>
            </a:r>
            <a:r>
              <a:rPr lang="fr-CA" sz="1100">
                <a:latin typeface="Arial" panose="020B0604020202020204" pitchFamily="34" charset="0"/>
                <a:cs typeface="Arial" panose="020B0604020202020204" pitchFamily="34" charset="0"/>
              </a:rPr>
              <a:t>D</a:t>
            </a:r>
            <a:r>
              <a:rPr lang="en" sz="1100" err="1">
                <a:latin typeface="Arial" panose="020B0604020202020204" pitchFamily="34" charset="0"/>
                <a:cs typeface="Arial" panose="020B0604020202020204" pitchFamily="34" charset="0"/>
              </a:rPr>
              <a:t>éc</a:t>
            </a:r>
            <a:r>
              <a:rPr lang="en" sz="1100">
                <a:latin typeface="Arial" panose="020B0604020202020204" pitchFamily="34" charset="0"/>
                <a:cs typeface="Arial" panose="020B0604020202020204" pitchFamily="34" charset="0"/>
              </a:rPr>
              <a:t>. 2018</a:t>
            </a:r>
            <a:endParaRPr lang="fr-FR"/>
          </a:p>
        </p:txBody>
      </p:sp>
      <p:sp>
        <p:nvSpPr>
          <p:cNvPr id="4" name="ZoneTexte 3">
            <a:extLst>
              <a:ext uri="{FF2B5EF4-FFF2-40B4-BE49-F238E27FC236}">
                <a16:creationId xmlns:a16="http://schemas.microsoft.com/office/drawing/2014/main" id="{456665A9-69FB-3845-BAD6-472419267370}"/>
              </a:ext>
            </a:extLst>
          </p:cNvPr>
          <p:cNvSpPr txBox="1"/>
          <p:nvPr/>
        </p:nvSpPr>
        <p:spPr>
          <a:xfrm>
            <a:off x="226174" y="1772816"/>
            <a:ext cx="9117432" cy="5186035"/>
          </a:xfrm>
          <a:prstGeom prst="rect">
            <a:avLst/>
          </a:prstGeom>
          <a:noFill/>
        </p:spPr>
        <p:txBody>
          <a:bodyPr wrap="none" rtlCol="0">
            <a:spAutoFit/>
          </a:bodyPr>
          <a:lstStyle/>
          <a:p>
            <a:r>
              <a:rPr lang="fr-FR" sz="2100" b="1">
                <a:latin typeface="Arial" panose="020B0604020202020204" pitchFamily="34" charset="0"/>
                <a:cs typeface="Arial" panose="020B0604020202020204" pitchFamily="34" charset="0"/>
              </a:rPr>
              <a:t>Résultats:</a:t>
            </a:r>
          </a:p>
          <a:p>
            <a:endParaRPr lang="fr-FR">
              <a:latin typeface="Arial" panose="020B0604020202020204" pitchFamily="34" charset="0"/>
              <a:cs typeface="Arial" panose="020B0604020202020204" pitchFamily="34" charset="0"/>
            </a:endParaRPr>
          </a:p>
          <a:p>
            <a:r>
              <a:rPr lang="fr-FR" b="1">
                <a:latin typeface="Arial" panose="020B0604020202020204" pitchFamily="34" charset="0"/>
                <a:cs typeface="Arial" panose="020B0604020202020204" pitchFamily="34" charset="0"/>
              </a:rPr>
              <a:t>Risque Hémorragie Majeure 30 jours</a:t>
            </a:r>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Apix</a:t>
            </a:r>
            <a:r>
              <a:rPr lang="fr-FR">
                <a:latin typeface="Arial" panose="020B0604020202020204" pitchFamily="34" charset="0"/>
                <a:cs typeface="Arial" panose="020B0604020202020204" pitchFamily="34" charset="0"/>
              </a:rPr>
              <a:t>. </a:t>
            </a:r>
            <a:r>
              <a:rPr lang="fr-FR" b="1">
                <a:latin typeface="Arial" panose="020B0604020202020204" pitchFamily="34" charset="0"/>
                <a:cs typeface="Arial" panose="020B0604020202020204" pitchFamily="34" charset="0"/>
              </a:rPr>
              <a:t>1.35%</a:t>
            </a:r>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Dabi</a:t>
            </a:r>
            <a:r>
              <a:rPr lang="fr-FR">
                <a:latin typeface="Arial" panose="020B0604020202020204" pitchFamily="34" charset="0"/>
                <a:cs typeface="Arial" panose="020B0604020202020204" pitchFamily="34" charset="0"/>
              </a:rPr>
              <a:t>. 0.9%     Riva. </a:t>
            </a:r>
            <a:r>
              <a:rPr lang="fr-FR" b="1">
                <a:latin typeface="Arial" panose="020B0604020202020204" pitchFamily="34" charset="0"/>
                <a:cs typeface="Arial" panose="020B0604020202020204" pitchFamily="34" charset="0"/>
              </a:rPr>
              <a:t>1.85%</a:t>
            </a:r>
          </a:p>
          <a:p>
            <a:endParaRPr lang="fr-FR">
              <a:latin typeface="Arial" panose="020B0604020202020204" pitchFamily="34" charset="0"/>
              <a:cs typeface="Arial" panose="020B0604020202020204" pitchFamily="34" charset="0"/>
            </a:endParaRPr>
          </a:p>
          <a:p>
            <a:r>
              <a:rPr lang="fr-FR" b="1">
                <a:latin typeface="Arial" panose="020B0604020202020204" pitchFamily="34" charset="0"/>
                <a:cs typeface="Arial" panose="020B0604020202020204" pitchFamily="34" charset="0"/>
              </a:rPr>
              <a:t>Risque thrombotique 30 jours: </a:t>
            </a:r>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Apix</a:t>
            </a:r>
            <a:r>
              <a:rPr lang="fr-FR">
                <a:latin typeface="Arial" panose="020B0604020202020204" pitchFamily="34" charset="0"/>
                <a:cs typeface="Arial" panose="020B0604020202020204" pitchFamily="34" charset="0"/>
              </a:rPr>
              <a:t>.   </a:t>
            </a:r>
            <a:r>
              <a:rPr lang="fr-FR" b="1">
                <a:latin typeface="Arial" panose="020B0604020202020204" pitchFamily="34" charset="0"/>
                <a:cs typeface="Arial" panose="020B0604020202020204" pitchFamily="34" charset="0"/>
              </a:rPr>
              <a:t>0.6%</a:t>
            </a:r>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Dabi</a:t>
            </a:r>
            <a:r>
              <a:rPr lang="fr-FR">
                <a:latin typeface="Arial" panose="020B0604020202020204" pitchFamily="34" charset="0"/>
                <a:cs typeface="Arial" panose="020B0604020202020204" pitchFamily="34" charset="0"/>
              </a:rPr>
              <a:t>. 0.6%     Riva. </a:t>
            </a:r>
            <a:r>
              <a:rPr lang="fr-FR" b="1">
                <a:latin typeface="Arial" panose="020B0604020202020204" pitchFamily="34" charset="0"/>
                <a:cs typeface="Arial" panose="020B0604020202020204" pitchFamily="34" charset="0"/>
              </a:rPr>
              <a:t>0.37%</a:t>
            </a:r>
          </a:p>
          <a:p>
            <a:endParaRPr lang="fr-FR"/>
          </a:p>
          <a:p>
            <a:r>
              <a:rPr lang="fr-FR">
                <a:latin typeface="Arial" panose="020B0604020202020204" pitchFamily="34" charset="0"/>
                <a:cs typeface="Arial" panose="020B0604020202020204" pitchFamily="34" charset="0"/>
              </a:rPr>
              <a:t>      2541 ont eu mesure de concentration de AOD:</a:t>
            </a:r>
          </a:p>
          <a:p>
            <a:r>
              <a:rPr lang="fr-FR" b="1">
                <a:latin typeface="Arial" panose="020B0604020202020204" pitchFamily="34" charset="0"/>
                <a:cs typeface="Arial" panose="020B0604020202020204" pitchFamily="34" charset="0"/>
              </a:rPr>
              <a:t>                 Arrêt 1 jour</a:t>
            </a:r>
            <a:r>
              <a:rPr lang="fr-FR">
                <a:latin typeface="Arial" panose="020B0604020202020204" pitchFamily="34" charset="0"/>
                <a:cs typeface="Arial" panose="020B0604020202020204" pitchFamily="34" charset="0"/>
              </a:rPr>
              <a:t>:  </a:t>
            </a:r>
            <a:r>
              <a:rPr lang="fr-FR" b="1">
                <a:latin typeface="Arial" panose="020B0604020202020204" pitchFamily="34" charset="0"/>
                <a:cs typeface="Arial" panose="020B0604020202020204" pitchFamily="34" charset="0"/>
              </a:rPr>
              <a:t>&gt; 90% </a:t>
            </a:r>
            <a:r>
              <a:rPr lang="fr-FR">
                <a:latin typeface="Arial" panose="020B0604020202020204" pitchFamily="34" charset="0"/>
                <a:cs typeface="Arial" panose="020B0604020202020204" pitchFamily="34" charset="0"/>
              </a:rPr>
              <a:t>taux minimal ou pas ACO dans le sang (&lt; 50 </a:t>
            </a:r>
            <a:r>
              <a:rPr lang="fr-FR" err="1">
                <a:latin typeface="Arial" panose="020B0604020202020204" pitchFamily="34" charset="0"/>
                <a:cs typeface="Arial" panose="020B0604020202020204" pitchFamily="34" charset="0"/>
              </a:rPr>
              <a:t>ng</a:t>
            </a:r>
            <a:r>
              <a:rPr lang="fr-FR">
                <a:latin typeface="Arial" panose="020B0604020202020204" pitchFamily="34" charset="0"/>
                <a:cs typeface="Arial" panose="020B0604020202020204" pitchFamily="34" charset="0"/>
              </a:rPr>
              <a:t>/ml)</a:t>
            </a:r>
          </a:p>
          <a:p>
            <a:r>
              <a:rPr lang="fr-FR" b="1">
                <a:latin typeface="Arial" panose="020B0604020202020204" pitchFamily="34" charset="0"/>
                <a:cs typeface="Arial" panose="020B0604020202020204" pitchFamily="34" charset="0"/>
              </a:rPr>
              <a:t>                 Arrêt 2 jours</a:t>
            </a:r>
            <a:r>
              <a:rPr lang="fr-FR">
                <a:latin typeface="Arial" panose="020B0604020202020204" pitchFamily="34" charset="0"/>
                <a:cs typeface="Arial" panose="020B0604020202020204" pitchFamily="34" charset="0"/>
              </a:rPr>
              <a:t>: </a:t>
            </a:r>
            <a:r>
              <a:rPr lang="fr-FR" b="1">
                <a:latin typeface="Arial" panose="020B0604020202020204" pitchFamily="34" charset="0"/>
                <a:cs typeface="Arial" panose="020B0604020202020204" pitchFamily="34" charset="0"/>
              </a:rPr>
              <a:t>98.8%</a:t>
            </a:r>
            <a:r>
              <a:rPr lang="fr-FR">
                <a:latin typeface="Arial" panose="020B0604020202020204" pitchFamily="34" charset="0"/>
                <a:cs typeface="Arial" panose="020B0604020202020204" pitchFamily="34" charset="0"/>
              </a:rPr>
              <a:t> taux minimal ou pas de ACO dans le sang</a:t>
            </a:r>
          </a:p>
          <a:p>
            <a:endParaRPr lang="fr-FR">
              <a:latin typeface="Arial" panose="020B0604020202020204" pitchFamily="34" charset="0"/>
              <a:cs typeface="Arial" panose="020B0604020202020204" pitchFamily="34" charset="0"/>
            </a:endParaRPr>
          </a:p>
          <a:p>
            <a:r>
              <a:rPr lang="fr-FR" sz="2800" b="1">
                <a:latin typeface="Arial" panose="020B0604020202020204" pitchFamily="34" charset="0"/>
                <a:cs typeface="Arial" panose="020B0604020202020204" pitchFamily="34" charset="0"/>
              </a:rPr>
              <a:t>Conclusion:</a:t>
            </a:r>
          </a:p>
          <a:p>
            <a:r>
              <a:rPr lang="fr-FR" b="1">
                <a:latin typeface="Arial" panose="020B0604020202020204" pitchFamily="34" charset="0"/>
                <a:cs typeface="Arial" panose="020B0604020202020204" pitchFamily="34" charset="0"/>
              </a:rPr>
              <a:t> </a:t>
            </a:r>
            <a:r>
              <a:rPr lang="en">
                <a:latin typeface="Arial" panose="020B0604020202020204" pitchFamily="34" charset="0"/>
                <a:cs typeface="Arial" panose="020B0604020202020204" pitchFamily="34" charset="0"/>
              </a:rPr>
              <a:t>"</a:t>
            </a:r>
            <a:r>
              <a:rPr lang="en" sz="2400">
                <a:latin typeface="Arial" panose="020B0604020202020204" pitchFamily="34" charset="0"/>
                <a:cs typeface="Arial" panose="020B0604020202020204" pitchFamily="34" charset="0"/>
              </a:rPr>
              <a:t>This is the first study to demonstrate the safety of a </a:t>
            </a:r>
          </a:p>
          <a:p>
            <a:r>
              <a:rPr lang="en" sz="2400">
                <a:latin typeface="Arial" panose="020B0604020202020204" pitchFamily="34" charset="0"/>
                <a:cs typeface="Arial" panose="020B0604020202020204" pitchFamily="34" charset="0"/>
              </a:rPr>
              <a:t>standardized perioperative management approach to patients </a:t>
            </a:r>
          </a:p>
          <a:p>
            <a:r>
              <a:rPr lang="en" sz="2400">
                <a:latin typeface="Arial" panose="020B0604020202020204" pitchFamily="34" charset="0"/>
                <a:cs typeface="Arial" panose="020B0604020202020204" pitchFamily="34" charset="0"/>
              </a:rPr>
              <a:t>with AF who are taking a DOAC, and we hope it will establish </a:t>
            </a:r>
          </a:p>
          <a:p>
            <a:r>
              <a:rPr lang="en" sz="2400">
                <a:latin typeface="Arial" panose="020B0604020202020204" pitchFamily="34" charset="0"/>
                <a:cs typeface="Arial" panose="020B0604020202020204" pitchFamily="34" charset="0"/>
              </a:rPr>
              <a:t>a standard and will have an effect on clinical practice guidelines</a:t>
            </a:r>
            <a:r>
              <a:rPr lang="en" sz="2400">
                <a:solidFill>
                  <a:schemeClr val="bg1"/>
                </a:solidFill>
                <a:latin typeface="Arial" panose="020B0604020202020204" pitchFamily="34" charset="0"/>
                <a:cs typeface="Arial" panose="020B0604020202020204" pitchFamily="34" charset="0"/>
              </a:rPr>
              <a:t>.” </a:t>
            </a:r>
          </a:p>
          <a:p>
            <a:r>
              <a:rPr lang="en" sz="2400">
                <a:latin typeface="Arial" panose="020B0604020202020204" pitchFamily="34" charset="0"/>
                <a:cs typeface="Arial" panose="020B0604020202020204" pitchFamily="34" charset="0"/>
              </a:rPr>
              <a:t> </a:t>
            </a: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060362"/>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1">
            <a:extLst>
              <a:ext uri="{FF2B5EF4-FFF2-40B4-BE49-F238E27FC236}">
                <a16:creationId xmlns:a16="http://schemas.microsoft.com/office/drawing/2014/main" id="{A7F0A4DE-892C-AE43-A1D1-CF9192482756}"/>
              </a:ext>
            </a:extLst>
          </p:cNvPr>
          <p:cNvSpPr txBox="1">
            <a:spLocks/>
          </p:cNvSpPr>
          <p:nvPr/>
        </p:nvSpPr>
        <p:spPr bwMode="auto">
          <a:xfrm>
            <a:off x="595079" y="17480"/>
            <a:ext cx="7956024" cy="68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none" lIns="91440" tIns="45720" rIns="91440" bIns="45720" numCol="1" rtlCol="0"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5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b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br>
            <a:endParaRPr lang="fr-CA" sz="2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pPr>
              <a:defRPr/>
            </a:pPr>
            <a:r>
              <a:rPr lang="fr-CA" sz="28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Cas 3: </a:t>
            </a:r>
            <a:r>
              <a:rPr lang="fr-CA" sz="2800" b="0" dirty="0">
                <a:solidFill>
                  <a:schemeClr val="tx1"/>
                </a:solidFill>
                <a:latin typeface="Arial" panose="020B0604020202020204" pitchFamily="34" charset="0"/>
                <a:cs typeface="Arial" panose="020B0604020202020204" pitchFamily="34" charset="0"/>
              </a:rPr>
              <a:t>Mme TC  </a:t>
            </a: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Patiente 54 ans , enseignante</a:t>
            </a: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TPP poplitée il y a 2 mois </a:t>
            </a:r>
            <a:r>
              <a:rPr lang="fr-CA" sz="2800" b="0" u="sng" dirty="0">
                <a:solidFill>
                  <a:schemeClr val="tx1"/>
                </a:solidFill>
                <a:latin typeface="Arial" panose="020B0604020202020204" pitchFamily="34" charset="0"/>
                <a:cs typeface="Arial" panose="020B0604020202020204" pitchFamily="34" charset="0"/>
              </a:rPr>
              <a:t>non provoquée</a:t>
            </a:r>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                      </a:t>
            </a:r>
            <a:r>
              <a:rPr lang="fr-CA" sz="2800" b="0" dirty="0" err="1">
                <a:solidFill>
                  <a:schemeClr val="tx1"/>
                </a:solidFill>
                <a:latin typeface="Arial" panose="020B0604020202020204" pitchFamily="34" charset="0"/>
                <a:cs typeface="Arial" panose="020B0604020202020204" pitchFamily="34" charset="0"/>
              </a:rPr>
              <a:t>Rx</a:t>
            </a:r>
            <a:r>
              <a:rPr lang="fr-CA" sz="2800" b="0" dirty="0">
                <a:solidFill>
                  <a:schemeClr val="tx1"/>
                </a:solidFill>
                <a:latin typeface="Arial" panose="020B0604020202020204" pitchFamily="34" charset="0"/>
                <a:cs typeface="Arial" panose="020B0604020202020204" pitchFamily="34" charset="0"/>
              </a:rPr>
              <a:t>: </a:t>
            </a:r>
            <a:r>
              <a:rPr lang="fr-CA" sz="2800" b="0" dirty="0" err="1">
                <a:solidFill>
                  <a:schemeClr val="tx1"/>
                </a:solidFill>
                <a:latin typeface="Arial" panose="020B0604020202020204" pitchFamily="34" charset="0"/>
                <a:cs typeface="Arial" panose="020B0604020202020204" pitchFamily="34" charset="0"/>
              </a:rPr>
              <a:t>Apixaban</a:t>
            </a:r>
            <a:r>
              <a:rPr lang="fr-CA" sz="2800" b="0" dirty="0">
                <a:solidFill>
                  <a:schemeClr val="tx1"/>
                </a:solidFill>
                <a:latin typeface="Arial" panose="020B0604020202020204" pitchFamily="34" charset="0"/>
                <a:cs typeface="Arial" panose="020B0604020202020204" pitchFamily="34" charset="0"/>
              </a:rPr>
              <a:t> 5 </a:t>
            </a:r>
            <a:r>
              <a:rPr lang="fr-CA" sz="2800" b="0" dirty="0" err="1">
                <a:solidFill>
                  <a:schemeClr val="tx1"/>
                </a:solidFill>
                <a:latin typeface="Arial" panose="020B0604020202020204" pitchFamily="34" charset="0"/>
                <a:cs typeface="Arial" panose="020B0604020202020204" pitchFamily="34" charset="0"/>
              </a:rPr>
              <a:t>bid</a:t>
            </a:r>
            <a:endParaRPr lang="fr-CA" sz="2800" b="0" dirty="0">
              <a:solidFill>
                <a:schemeClr val="tx1"/>
              </a:solidFill>
              <a:latin typeface="Arial" panose="020B0604020202020204" pitchFamily="34" charset="0"/>
              <a:cs typeface="Arial" panose="020B0604020202020204" pitchFamily="34" charset="0"/>
            </a:endParaRPr>
          </a:p>
          <a:p>
            <a:r>
              <a:rPr lang="fr-CA" sz="2800" b="0" dirty="0">
                <a:solidFill>
                  <a:schemeClr val="tx1"/>
                </a:solidFill>
                <a:latin typeface="Arial" panose="020B0604020202020204" pitchFamily="34" charset="0"/>
                <a:cs typeface="Arial" panose="020B0604020202020204" pitchFamily="34" charset="0"/>
              </a:rPr>
              <a:t> </a:t>
            </a:r>
          </a:p>
          <a:p>
            <a:r>
              <a:rPr lang="fr-CA" sz="2800" b="0" dirty="0">
                <a:solidFill>
                  <a:schemeClr val="tx1"/>
                </a:solidFill>
                <a:latin typeface="Arial" panose="020B0604020202020204" pitchFamily="34" charset="0"/>
                <a:cs typeface="Arial" panose="020B0604020202020204" pitchFamily="34" charset="0"/>
              </a:rPr>
              <a:t>Il y a 1 semaine douleurs abdominales ++++ </a:t>
            </a:r>
          </a:p>
          <a:p>
            <a:r>
              <a:rPr lang="fr-CA" sz="2800" b="0" dirty="0">
                <a:solidFill>
                  <a:schemeClr val="tx1"/>
                </a:solidFill>
                <a:latin typeface="Arial" panose="020B0604020202020204" pitchFamily="34" charset="0"/>
                <a:cs typeface="Arial" panose="020B0604020202020204" pitchFamily="34" charset="0"/>
              </a:rPr>
              <a:t> avec vomissements+++ dure 1 jour.</a:t>
            </a:r>
          </a:p>
          <a:p>
            <a:r>
              <a:rPr lang="fr-CA" sz="2800" b="0" dirty="0">
                <a:solidFill>
                  <a:schemeClr val="tx1"/>
                </a:solidFill>
                <a:latin typeface="Arial" panose="020B0604020202020204" pitchFamily="34" charset="0"/>
                <a:cs typeface="Arial" panose="020B0604020202020204" pitchFamily="34" charset="0"/>
              </a:rPr>
              <a:t> </a:t>
            </a:r>
          </a:p>
          <a:p>
            <a:r>
              <a:rPr lang="fr-CA" sz="2800" b="0" dirty="0" err="1">
                <a:solidFill>
                  <a:schemeClr val="tx1"/>
                </a:solidFill>
                <a:latin typeface="Arial" panose="020B0604020202020204" pitchFamily="34" charset="0"/>
                <a:cs typeface="Arial" panose="020B0604020202020204" pitchFamily="34" charset="0"/>
              </a:rPr>
              <a:t>Echo</a:t>
            </a:r>
            <a:r>
              <a:rPr lang="fr-CA" sz="2800" b="0" dirty="0">
                <a:solidFill>
                  <a:schemeClr val="tx1"/>
                </a:solidFill>
                <a:latin typeface="Arial" panose="020B0604020202020204" pitchFamily="34" charset="0"/>
                <a:cs typeface="Arial" panose="020B0604020202020204" pitchFamily="34" charset="0"/>
              </a:rPr>
              <a:t> abdomen: </a:t>
            </a:r>
            <a:r>
              <a:rPr lang="fr-CA" sz="2800" b="0" dirty="0" err="1">
                <a:solidFill>
                  <a:schemeClr val="tx1"/>
                </a:solidFill>
                <a:latin typeface="Arial" panose="020B0604020202020204" pitchFamily="34" charset="0"/>
                <a:cs typeface="Arial" panose="020B0604020202020204" pitchFamily="34" charset="0"/>
              </a:rPr>
              <a:t>cholélithiase</a:t>
            </a:r>
            <a:endParaRPr lang="fr-CA" sz="2800" b="0" dirty="0">
              <a:solidFill>
                <a:schemeClr val="tx1"/>
              </a:solidFill>
              <a:latin typeface="Arial" panose="020B0604020202020204" pitchFamily="34" charset="0"/>
              <a:cs typeface="Arial" panose="020B0604020202020204" pitchFamily="34" charset="0"/>
            </a:endParaRPr>
          </a:p>
          <a:p>
            <a:endParaRPr lang="fr-CA" sz="2800" b="0" dirty="0">
              <a:solidFill>
                <a:schemeClr val="tx1"/>
              </a:solidFill>
              <a:latin typeface="Arial" panose="020B0604020202020204" pitchFamily="34" charset="0"/>
              <a:cs typeface="Arial" panose="020B0604020202020204" pitchFamily="34" charset="0"/>
            </a:endParaRPr>
          </a:p>
          <a:p>
            <a:r>
              <a:rPr lang="fr-CA" sz="2800" b="0" dirty="0" err="1">
                <a:solidFill>
                  <a:schemeClr val="tx1"/>
                </a:solidFill>
                <a:latin typeface="Arial" panose="020B0604020202020204" pitchFamily="34" charset="0"/>
                <a:cs typeface="Arial" panose="020B0604020202020204" pitchFamily="34" charset="0"/>
              </a:rPr>
              <a:t>Lab</a:t>
            </a:r>
            <a:r>
              <a:rPr lang="fr-CA" sz="2800" b="0" dirty="0">
                <a:solidFill>
                  <a:schemeClr val="tx1"/>
                </a:solidFill>
                <a:latin typeface="Arial" panose="020B0604020202020204" pitchFamily="34" charset="0"/>
                <a:cs typeface="Arial" panose="020B0604020202020204" pitchFamily="34" charset="0"/>
              </a:rPr>
              <a:t> : FSC: N, AMYLASES-LIPASES: N, </a:t>
            </a:r>
            <a:r>
              <a:rPr lang="fr-CA" sz="2800" b="0" dirty="0" err="1">
                <a:solidFill>
                  <a:schemeClr val="tx1"/>
                </a:solidFill>
                <a:latin typeface="Arial" panose="020B0604020202020204" pitchFamily="34" charset="0"/>
                <a:cs typeface="Arial" panose="020B0604020202020204" pitchFamily="34" charset="0"/>
              </a:rPr>
              <a:t>Créat</a:t>
            </a:r>
            <a:r>
              <a:rPr lang="fr-CA" sz="2800" b="0" dirty="0">
                <a:solidFill>
                  <a:schemeClr val="tx1"/>
                </a:solidFill>
                <a:latin typeface="Arial" panose="020B0604020202020204" pitchFamily="34" charset="0"/>
                <a:cs typeface="Arial" panose="020B0604020202020204" pitchFamily="34" charset="0"/>
              </a:rPr>
              <a:t>: N</a:t>
            </a:r>
          </a:p>
          <a:p>
            <a:r>
              <a:rPr lang="fr-CA" sz="2800" b="0" dirty="0">
                <a:solidFill>
                  <a:schemeClr val="tx1"/>
                </a:solidFill>
                <a:latin typeface="Arial" panose="020B0604020202020204" pitchFamily="34" charset="0"/>
                <a:cs typeface="Arial" panose="020B0604020202020204" pitchFamily="34" charset="0"/>
              </a:rPr>
              <a:t> </a:t>
            </a:r>
          </a:p>
          <a:p>
            <a:r>
              <a:rPr lang="fr-CA" sz="2800" dirty="0">
                <a:solidFill>
                  <a:schemeClr val="tx1"/>
                </a:solidFill>
                <a:latin typeface="Arial" panose="020B0604020202020204" pitchFamily="34" charset="0"/>
                <a:cs typeface="Arial" panose="020B0604020202020204" pitchFamily="34" charset="0"/>
              </a:rPr>
              <a:t>              Chirurgien veut l’opérer!</a:t>
            </a:r>
          </a:p>
          <a:p>
            <a:pPr>
              <a:defRPr/>
            </a:pPr>
            <a:endParaRPr lang="fr-CA" sz="1600" kern="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7CA787F-DE43-0343-8347-594782AE58F9}"/>
              </a:ext>
            </a:extLst>
          </p:cNvPr>
          <p:cNvSpPr txBox="1"/>
          <p:nvPr/>
        </p:nvSpPr>
        <p:spPr>
          <a:xfrm>
            <a:off x="736366" y="332656"/>
            <a:ext cx="8390246" cy="584775"/>
          </a:xfrm>
          <a:prstGeom prst="rect">
            <a:avLst/>
          </a:prstGeom>
          <a:noFill/>
        </p:spPr>
        <p:txBody>
          <a:bodyPr wrap="none" rtlCol="0">
            <a:spAutoFit/>
          </a:bodyPr>
          <a:lstStyle/>
          <a:p>
            <a:r>
              <a:rPr lang="fr-CA" sz="32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 cas types</a:t>
            </a:r>
            <a:endParaRPr lang="fr-FR" sz="3200" dirty="0"/>
          </a:p>
        </p:txBody>
      </p:sp>
    </p:spTree>
    <p:extLst>
      <p:ext uri="{BB962C8B-B14F-4D97-AF65-F5344CB8AC3E}">
        <p14:creationId xmlns:p14="http://schemas.microsoft.com/office/powerpoint/2010/main" val="14588665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39750" y="429806"/>
            <a:ext cx="8064500" cy="615553"/>
          </a:xfrm>
          <a:extLst>
            <a:ext uri="{909E8E84-426E-40dd-AFC4-6F175D3DCCD1}"/>
            <a:ext uri="{91240B29-F687-4f45-9708-019B960494DF}"/>
          </a:extLst>
        </p:spPr>
        <p:txBody>
          <a:bodyPr/>
          <a:lstStyle/>
          <a:p>
            <a:pPr>
              <a:defRPr/>
            </a:pPr>
            <a:r>
              <a:rPr lang="fr-CA" sz="400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Thrombophlébite Profonde:</a:t>
            </a:r>
          </a:p>
        </p:txBody>
      </p:sp>
      <p:sp>
        <p:nvSpPr>
          <p:cNvPr id="19458" name="Rectangle 34"/>
          <p:cNvSpPr>
            <a:spLocks noGrp="1" noChangeArrowheads="1"/>
          </p:cNvSpPr>
          <p:nvPr>
            <p:ph idx="1"/>
            <p:custDataLst>
              <p:tags r:id="rId2"/>
            </p:custDataLst>
          </p:nvPr>
        </p:nvSpPr>
        <p:spPr>
          <a:xfrm>
            <a:off x="292745" y="1624678"/>
            <a:ext cx="5907176" cy="1693284"/>
          </a:xfrm>
        </p:spPr>
        <p:txBody>
          <a:bodyPr/>
          <a:lstStyle/>
          <a:p>
            <a:pPr marL="0" indent="0">
              <a:lnSpc>
                <a:spcPct val="75000"/>
              </a:lnSpc>
              <a:spcBef>
                <a:spcPts val="600"/>
              </a:spcBef>
              <a:buFont typeface="Wingdings 3" charset="2"/>
              <a:buNone/>
            </a:pPr>
            <a:endParaRPr lang="fr-CA" altLang="fr-FR" dirty="0">
              <a:ea typeface="ＭＳ Ｐゴシック" charset="-128"/>
            </a:endParaRPr>
          </a:p>
          <a:p>
            <a:pPr marL="0" indent="0">
              <a:lnSpc>
                <a:spcPct val="75000"/>
              </a:lnSpc>
              <a:spcBef>
                <a:spcPts val="600"/>
              </a:spcBef>
            </a:pPr>
            <a:r>
              <a:rPr lang="fr-CA" altLang="fr-FR" sz="2800" b="1" dirty="0">
                <a:ea typeface="ＭＳ Ｐゴシック" charset="-128"/>
              </a:rPr>
              <a:t> Distale: </a:t>
            </a:r>
            <a:r>
              <a:rPr lang="fr-CA" altLang="fr-FR" sz="2400" dirty="0"/>
              <a:t>Sous</a:t>
            </a:r>
            <a:r>
              <a:rPr lang="fr-CA" altLang="fr-FR" b="1" dirty="0"/>
              <a:t> </a:t>
            </a:r>
            <a:r>
              <a:rPr lang="fr-CA" altLang="fr-FR" dirty="0"/>
              <a:t>le</a:t>
            </a:r>
            <a:r>
              <a:rPr lang="fr-CA" altLang="fr-FR" b="1" dirty="0"/>
              <a:t> </a:t>
            </a:r>
            <a:r>
              <a:rPr lang="fr-CA" altLang="fr-FR" sz="2400" dirty="0"/>
              <a:t>genou</a:t>
            </a:r>
            <a:r>
              <a:rPr lang="fr-CA" altLang="fr-FR" sz="1600" dirty="0"/>
              <a:t>       </a:t>
            </a:r>
            <a:endParaRPr lang="fr-CA" altLang="fr-FR" sz="2800" b="1" dirty="0">
              <a:ea typeface="ＭＳ Ｐゴシック" charset="-128"/>
            </a:endParaRPr>
          </a:p>
          <a:p>
            <a:pPr marL="0" indent="0">
              <a:lnSpc>
                <a:spcPct val="75000"/>
              </a:lnSpc>
              <a:spcBef>
                <a:spcPts val="600"/>
              </a:spcBef>
            </a:pPr>
            <a:r>
              <a:rPr lang="fr-CA" altLang="fr-FR" sz="2800" b="1" dirty="0">
                <a:ea typeface="ＭＳ Ｐゴシック" charset="-128"/>
              </a:rPr>
              <a:t> Proximale:</a:t>
            </a:r>
            <a:r>
              <a:rPr lang="fr-CA" altLang="fr-FR" sz="2400" dirty="0"/>
              <a:t> </a:t>
            </a:r>
          </a:p>
          <a:p>
            <a:pPr lvl="1">
              <a:lnSpc>
                <a:spcPct val="75000"/>
              </a:lnSpc>
              <a:spcBef>
                <a:spcPts val="600"/>
              </a:spcBef>
              <a:buFont typeface="Wingdings" charset="2"/>
              <a:buNone/>
            </a:pPr>
            <a:r>
              <a:rPr lang="fr-CA" altLang="fr-FR" sz="1600" dirty="0"/>
              <a:t>     </a:t>
            </a:r>
          </a:p>
          <a:p>
            <a:pPr lvl="1">
              <a:lnSpc>
                <a:spcPct val="75000"/>
              </a:lnSpc>
              <a:spcBef>
                <a:spcPts val="600"/>
              </a:spcBef>
              <a:buFont typeface="Wingdings" charset="2"/>
              <a:buNone/>
            </a:pPr>
            <a:endParaRPr lang="fr-CA" altLang="fr-FR" sz="1600" dirty="0"/>
          </a:p>
        </p:txBody>
      </p:sp>
      <p:grpSp>
        <p:nvGrpSpPr>
          <p:cNvPr id="19459" name="Groupe 1"/>
          <p:cNvGrpSpPr>
            <a:grpSpLocks/>
          </p:cNvGrpSpPr>
          <p:nvPr/>
        </p:nvGrpSpPr>
        <p:grpSpPr bwMode="auto">
          <a:xfrm>
            <a:off x="5004048" y="764704"/>
            <a:ext cx="4232275" cy="6556375"/>
            <a:chOff x="4969908" y="1318374"/>
            <a:chExt cx="3864240" cy="5296681"/>
          </a:xfrm>
        </p:grpSpPr>
        <p:sp>
          <p:nvSpPr>
            <p:cNvPr id="19461" name="TextBox 5"/>
            <p:cNvSpPr txBox="1">
              <a:spLocks noChangeArrowheads="1"/>
            </p:cNvSpPr>
            <p:nvPr/>
          </p:nvSpPr>
          <p:spPr bwMode="auto">
            <a:xfrm>
              <a:off x="5691106" y="2190584"/>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Iliaque externe</a:t>
              </a:r>
            </a:p>
          </p:txBody>
        </p:sp>
        <p:sp>
          <p:nvSpPr>
            <p:cNvPr id="19462" name="TextBox 6"/>
            <p:cNvSpPr txBox="1">
              <a:spLocks noChangeArrowheads="1"/>
            </p:cNvSpPr>
            <p:nvPr/>
          </p:nvSpPr>
          <p:spPr bwMode="auto">
            <a:xfrm>
              <a:off x="5492154" y="4631045"/>
              <a:ext cx="150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antérieure</a:t>
              </a:r>
            </a:p>
          </p:txBody>
        </p:sp>
        <p:sp>
          <p:nvSpPr>
            <p:cNvPr id="19463" name="TextBox 7"/>
            <p:cNvSpPr txBox="1">
              <a:spLocks noChangeArrowheads="1"/>
            </p:cNvSpPr>
            <p:nvPr/>
          </p:nvSpPr>
          <p:spPr bwMode="auto">
            <a:xfrm>
              <a:off x="6157831" y="3861068"/>
              <a:ext cx="83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Poplitée</a:t>
              </a:r>
            </a:p>
          </p:txBody>
        </p:sp>
        <p:sp>
          <p:nvSpPr>
            <p:cNvPr id="19464" name="TextBox 8"/>
            <p:cNvSpPr txBox="1">
              <a:spLocks noChangeArrowheads="1"/>
            </p:cNvSpPr>
            <p:nvPr/>
          </p:nvSpPr>
          <p:spPr bwMode="auto">
            <a:xfrm>
              <a:off x="5565710" y="3356383"/>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Grande saphène</a:t>
              </a:r>
            </a:p>
          </p:txBody>
        </p:sp>
        <p:sp>
          <p:nvSpPr>
            <p:cNvPr id="19465" name="TextBox 9"/>
            <p:cNvSpPr txBox="1">
              <a:spLocks noChangeArrowheads="1"/>
            </p:cNvSpPr>
            <p:nvPr/>
          </p:nvSpPr>
          <p:spPr bwMode="auto">
            <a:xfrm>
              <a:off x="5372825" y="2966164"/>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Fémorale profonde</a:t>
              </a:r>
            </a:p>
          </p:txBody>
        </p:sp>
        <p:sp>
          <p:nvSpPr>
            <p:cNvPr id="19466" name="TextBox 10"/>
            <p:cNvSpPr txBox="1">
              <a:spLocks noChangeArrowheads="1"/>
            </p:cNvSpPr>
            <p:nvPr/>
          </p:nvSpPr>
          <p:spPr bwMode="auto">
            <a:xfrm>
              <a:off x="5405884" y="4995863"/>
              <a:ext cx="1566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Tibiale postérieure</a:t>
              </a:r>
            </a:p>
          </p:txBody>
        </p:sp>
        <p:sp>
          <p:nvSpPr>
            <p:cNvPr id="19467" name="TextBox 11"/>
            <p:cNvSpPr txBox="1">
              <a:spLocks noChangeArrowheads="1"/>
            </p:cNvSpPr>
            <p:nvPr/>
          </p:nvSpPr>
          <p:spPr bwMode="auto">
            <a:xfrm>
              <a:off x="4969908" y="5993955"/>
              <a:ext cx="200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1200" b="1">
                  <a:solidFill>
                    <a:schemeClr val="accent2"/>
                  </a:solidFill>
                </a:rPr>
                <a:t>Arcade veineuse dorsale</a:t>
              </a:r>
            </a:p>
          </p:txBody>
        </p:sp>
        <p:sp>
          <p:nvSpPr>
            <p:cNvPr id="19468" name="TextBox 12"/>
            <p:cNvSpPr txBox="1">
              <a:spLocks noChangeArrowheads="1"/>
            </p:cNvSpPr>
            <p:nvPr/>
          </p:nvSpPr>
          <p:spPr bwMode="auto">
            <a:xfrm rot="5400000">
              <a:off x="7590996" y="5372696"/>
              <a:ext cx="2119313" cy="36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000" b="1"/>
                <a:t>Distale</a:t>
              </a:r>
            </a:p>
          </p:txBody>
        </p:sp>
        <p:sp>
          <p:nvSpPr>
            <p:cNvPr id="19469" name="TextBox 13"/>
            <p:cNvSpPr txBox="1">
              <a:spLocks noChangeArrowheads="1"/>
            </p:cNvSpPr>
            <p:nvPr/>
          </p:nvSpPr>
          <p:spPr bwMode="auto">
            <a:xfrm rot="5400000">
              <a:off x="7400496" y="3237087"/>
              <a:ext cx="2501900" cy="36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a:spcBef>
                  <a:spcPct val="20000"/>
                </a:spcBef>
                <a:buChar char="»"/>
                <a:defRPr sz="12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100000"/>
                </a:lnSpc>
                <a:spcBef>
                  <a:spcPct val="0"/>
                </a:spcBef>
                <a:buClrTx/>
                <a:buFontTx/>
                <a:buNone/>
              </a:pPr>
              <a:r>
                <a:rPr lang="fr-CA" altLang="fr-FR" sz="2000" b="1"/>
                <a:t>Proximale</a:t>
              </a:r>
            </a:p>
          </p:txBody>
        </p:sp>
        <p:pic>
          <p:nvPicPr>
            <p:cNvPr id="19470" name="Picture 5" descr="MT775_Lower_leg(3).gif"/>
            <p:cNvPicPr>
              <a:picLocks noChangeAspect="1"/>
            </p:cNvPicPr>
            <p:nvPr/>
          </p:nvPicPr>
          <p:blipFill>
            <a:blip r:embed="rId7">
              <a:extLst>
                <a:ext uri="{28A0092B-C50C-407E-A947-70E740481C1C}">
                  <a14:useLocalDpi xmlns:a14="http://schemas.microsoft.com/office/drawing/2010/main" val="0"/>
                </a:ext>
              </a:extLst>
            </a:blip>
            <a:srcRect l="42319" r="6332"/>
            <a:stretch>
              <a:fillRect/>
            </a:stretch>
          </p:blipFill>
          <p:spPr bwMode="auto">
            <a:xfrm>
              <a:off x="6889228" y="1318374"/>
              <a:ext cx="16795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0" name="Footer Placeholder 4"/>
          <p:cNvSpPr txBox="1">
            <a:spLocks/>
          </p:cNvSpPr>
          <p:nvPr>
            <p:custDataLst>
              <p:tags r:id="rId3"/>
            </p:custDataLst>
          </p:nvPr>
        </p:nvSpPr>
        <p:spPr bwMode="auto">
          <a:xfrm>
            <a:off x="792163" y="6464300"/>
            <a:ext cx="7894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lnSpc>
                <a:spcPct val="85000"/>
              </a:lnSpc>
              <a:spcBef>
                <a:spcPct val="50000"/>
              </a:spcBef>
              <a:buClr>
                <a:schemeClr val="accent1"/>
              </a:buClr>
              <a:buFont typeface="Wingdings 3" charset="2"/>
              <a:buChar char="u"/>
              <a:defRPr sz="2400">
                <a:solidFill>
                  <a:schemeClr val="tx2"/>
                </a:solidFill>
                <a:latin typeface="Arial" charset="0"/>
                <a:ea typeface="ＭＳ Ｐゴシック" charset="-128"/>
                <a:cs typeface="Arial" charset="0"/>
              </a:defRPr>
            </a:lvl1pPr>
            <a:lvl2pPr marL="742950" indent="-285750" defTabSz="457200">
              <a:lnSpc>
                <a:spcPct val="85000"/>
              </a:lnSpc>
              <a:spcBef>
                <a:spcPct val="40000"/>
              </a:spcBef>
              <a:buClr>
                <a:schemeClr val="accent1"/>
              </a:buClr>
              <a:buFont typeface="Wingdings" charset="2"/>
              <a:buChar char="l"/>
              <a:defRPr sz="2000">
                <a:solidFill>
                  <a:schemeClr val="tx2"/>
                </a:solidFill>
                <a:latin typeface="Arial" charset="0"/>
                <a:ea typeface="Arial" charset="0"/>
                <a:cs typeface="Arial" charset="0"/>
              </a:defRPr>
            </a:lvl2pPr>
            <a:lvl3pPr marL="1143000" indent="-228600" defTabSz="457200">
              <a:lnSpc>
                <a:spcPct val="85000"/>
              </a:lnSpc>
              <a:spcBef>
                <a:spcPct val="20000"/>
              </a:spcBef>
              <a:buClr>
                <a:schemeClr val="accent1"/>
              </a:buClr>
              <a:buFont typeface="Arial" charset="0"/>
              <a:buChar char="–"/>
              <a:defRPr sz="2400">
                <a:solidFill>
                  <a:schemeClr val="tx2"/>
                </a:solidFill>
                <a:latin typeface="Arial" charset="0"/>
                <a:ea typeface="Arial" charset="0"/>
                <a:cs typeface="Arial" charset="0"/>
              </a:defRPr>
            </a:lvl3pPr>
            <a:lvl4pPr marL="1600200" indent="-228600" defTabSz="457200">
              <a:lnSpc>
                <a:spcPct val="85000"/>
              </a:lnSpc>
              <a:spcBef>
                <a:spcPct val="15000"/>
              </a:spcBef>
              <a:buClr>
                <a:srgbClr val="EA7A19"/>
              </a:buClr>
              <a:buFont typeface="Times" charset="0"/>
              <a:buChar char="–"/>
              <a:defRPr sz="1600">
                <a:solidFill>
                  <a:srgbClr val="FFFFFF"/>
                </a:solidFill>
                <a:latin typeface="Arial" charset="0"/>
                <a:ea typeface="Arial" charset="0"/>
                <a:cs typeface="Arial" charset="0"/>
              </a:defRPr>
            </a:lvl4pPr>
            <a:lvl5pPr marL="2057400" indent="-228600" defTabSz="457200">
              <a:spcBef>
                <a:spcPct val="20000"/>
              </a:spcBef>
              <a:buChar char="»"/>
              <a:defRPr sz="1200">
                <a:solidFill>
                  <a:schemeClr val="bg1"/>
                </a:solidFill>
                <a:latin typeface="Arial" charset="0"/>
                <a:ea typeface="Arial" charset="0"/>
                <a:cs typeface="Arial" charset="0"/>
              </a:defRPr>
            </a:lvl5pPr>
            <a:lvl6pPr marL="25146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6pPr>
            <a:lvl7pPr marL="29718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7pPr>
            <a:lvl8pPr marL="34290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8pPr>
            <a:lvl9pPr marL="3886200" indent="-228600" defTabSz="457200" eaLnBrk="0" fontAlgn="base" hangingPunct="0">
              <a:spcBef>
                <a:spcPct val="20000"/>
              </a:spcBef>
              <a:spcAft>
                <a:spcPct val="0"/>
              </a:spcAft>
              <a:buChar char="»"/>
              <a:defRPr sz="1200">
                <a:solidFill>
                  <a:schemeClr val="bg1"/>
                </a:solidFill>
                <a:latin typeface="Arial" charset="0"/>
                <a:ea typeface="Arial" charset="0"/>
                <a:cs typeface="Arial" charset="0"/>
              </a:defRPr>
            </a:lvl9pPr>
          </a:lstStyle>
          <a:p>
            <a:pPr eaLnBrk="1" hangingPunct="1">
              <a:lnSpc>
                <a:spcPct val="90000"/>
              </a:lnSpc>
              <a:spcBef>
                <a:spcPct val="0"/>
              </a:spcBef>
              <a:buClrTx/>
              <a:buFontTx/>
              <a:buNone/>
            </a:pPr>
            <a:r>
              <a:rPr lang="en-GB" altLang="fr-FR" sz="800"/>
              <a:t>1. Turpie AG </a:t>
            </a:r>
            <a:r>
              <a:rPr lang="en-GB" altLang="fr-FR" sz="800" i="1"/>
              <a:t>et al. </a:t>
            </a:r>
            <a:r>
              <a:rPr lang="en-CA" altLang="fr-FR" sz="800" i="1"/>
              <a:t>BMJ</a:t>
            </a:r>
            <a:r>
              <a:rPr lang="en-CA" altLang="fr-FR" sz="800"/>
              <a:t> 2002;325:887; 2. Hofmann LV </a:t>
            </a:r>
            <a:r>
              <a:rPr lang="en-CA" altLang="fr-FR" sz="800" i="1"/>
              <a:t>et al. Lancet</a:t>
            </a:r>
            <a:r>
              <a:rPr lang="en-CA" altLang="fr-FR" sz="800"/>
              <a:t> 2012;379:3–42; 3. </a:t>
            </a:r>
            <a:r>
              <a:rPr lang="fr-FR" altLang="fr-FR" sz="800"/>
              <a:t>Johnson SA </a:t>
            </a:r>
            <a:r>
              <a:rPr lang="fr-FR" altLang="fr-FR" sz="800" i="1"/>
              <a:t>et al. JAMA</a:t>
            </a:r>
            <a:r>
              <a:rPr lang="fr-FR" altLang="fr-FR" sz="800"/>
              <a:t> 2010;303:438–45; </a:t>
            </a:r>
            <a:br>
              <a:rPr lang="fr-FR" altLang="fr-FR" sz="800"/>
            </a:br>
            <a:r>
              <a:rPr lang="fr-FR" altLang="fr-FR" sz="800"/>
              <a:t>4. </a:t>
            </a:r>
            <a:r>
              <a:rPr lang="en-GB" altLang="fr-FR" sz="800"/>
              <a:t>Anderson FA </a:t>
            </a:r>
            <a:r>
              <a:rPr lang="en-GB" altLang="fr-FR" sz="800" i="1"/>
              <a:t>et al. </a:t>
            </a:r>
            <a:r>
              <a:rPr lang="en-GB" altLang="fr-FR" sz="800"/>
              <a:t>Center for Outcomes Research, University of Massachusetts Medical Center; 1998; 5. </a:t>
            </a:r>
            <a:r>
              <a:rPr lang="en-GB" altLang="fr-FR" sz="800">
                <a:sym typeface="Symbol" charset="2"/>
              </a:rPr>
              <a:t>Kearon C </a:t>
            </a:r>
            <a:r>
              <a:rPr lang="en-GB" altLang="fr-FR" sz="800" i="1">
                <a:sym typeface="Symbol" charset="2"/>
              </a:rPr>
              <a:t>et al.</a:t>
            </a:r>
            <a:r>
              <a:rPr lang="en-GB" altLang="fr-FR" sz="800">
                <a:sym typeface="Symbol" charset="2"/>
              </a:rPr>
              <a:t> </a:t>
            </a:r>
            <a:r>
              <a:rPr lang="en-GB" altLang="fr-FR" sz="800" i="1">
                <a:sym typeface="Symbol" charset="2"/>
              </a:rPr>
              <a:t>Chest</a:t>
            </a:r>
            <a:r>
              <a:rPr lang="en-GB" altLang="fr-FR" sz="800">
                <a:sym typeface="Symbol" charset="2"/>
              </a:rPr>
              <a:t> 2008;133:454S–545S.</a:t>
            </a:r>
            <a:r>
              <a:rPr lang="en-GB" altLang="fr-FR" sz="800"/>
              <a:t> </a:t>
            </a:r>
            <a:endParaRPr lang="en-GB" altLang="fr-FR" sz="800">
              <a:sym typeface="Symbol" charset="2"/>
            </a:endParaRPr>
          </a:p>
        </p:txBody>
      </p:sp>
      <p:sp>
        <p:nvSpPr>
          <p:cNvPr id="2" name="ZoneTexte 1">
            <a:extLst>
              <a:ext uri="{FF2B5EF4-FFF2-40B4-BE49-F238E27FC236}">
                <a16:creationId xmlns:a16="http://schemas.microsoft.com/office/drawing/2014/main" id="{6EDEEC69-AC2D-9043-931A-BA3F7A2791BF}"/>
              </a:ext>
            </a:extLst>
          </p:cNvPr>
          <p:cNvSpPr txBox="1"/>
          <p:nvPr/>
        </p:nvSpPr>
        <p:spPr>
          <a:xfrm>
            <a:off x="54278" y="6020928"/>
            <a:ext cx="6583491" cy="723275"/>
          </a:xfrm>
          <a:prstGeom prst="rect">
            <a:avLst/>
          </a:prstGeom>
          <a:noFill/>
        </p:spPr>
        <p:txBody>
          <a:bodyPr wrap="square" rtlCol="0">
            <a:spAutoFit/>
          </a:bodyPr>
          <a:lstStyle/>
          <a:p>
            <a:pPr lvl="1">
              <a:lnSpc>
                <a:spcPct val="75000"/>
              </a:lnSpc>
              <a:spcBef>
                <a:spcPts val="600"/>
              </a:spcBef>
              <a:buFont typeface="Wingdings" charset="2"/>
              <a:buNone/>
            </a:pPr>
            <a:endParaRPr lang="fr-CA" altLang="fr-FR" sz="1600"/>
          </a:p>
          <a:p>
            <a:pPr marL="0" indent="0">
              <a:lnSpc>
                <a:spcPct val="75000"/>
              </a:lnSpc>
              <a:spcBef>
                <a:spcPts val="600"/>
              </a:spcBef>
              <a:buFont typeface="Wingdings 3" charset="2"/>
              <a:buNone/>
            </a:pPr>
            <a:r>
              <a:rPr lang="fr-CA" altLang="fr-FR" sz="800" b="1"/>
              <a:t>La TVP est habituellement distale à ses débuts. La TVP proximale comporte un plus grand risque de récurrence ou d</a:t>
            </a:r>
            <a:r>
              <a:rPr lang="fr-CA" altLang="fr-CA" sz="800" b="1"/>
              <a:t>’</a:t>
            </a:r>
            <a:r>
              <a:rPr lang="fr-CA" altLang="fr-FR" sz="800" b="1"/>
              <a:t>extension</a:t>
            </a:r>
            <a:r>
              <a:rPr lang="fr-CA" altLang="fr-FR" sz="800" b="1" baseline="30000"/>
              <a:t>5</a:t>
            </a:r>
            <a:r>
              <a:rPr lang="fr-CA" altLang="fr-FR" sz="800" b="1"/>
              <a:t>.</a:t>
            </a:r>
          </a:p>
          <a:p>
            <a:endParaRPr lang="en-CA"/>
          </a:p>
        </p:txBody>
      </p:sp>
      <p:sp>
        <p:nvSpPr>
          <p:cNvPr id="17" name="Rectangle 34">
            <a:extLst>
              <a:ext uri="{FF2B5EF4-FFF2-40B4-BE49-F238E27FC236}">
                <a16:creationId xmlns:a16="http://schemas.microsoft.com/office/drawing/2014/main" id="{2FEB4A6F-2D53-E741-A5D5-C4FAF404203F}"/>
              </a:ext>
            </a:extLst>
          </p:cNvPr>
          <p:cNvSpPr txBox="1">
            <a:spLocks noChangeArrowheads="1"/>
          </p:cNvSpPr>
          <p:nvPr>
            <p:custDataLst>
              <p:tags r:id="rId4"/>
            </p:custDataLst>
          </p:nvPr>
        </p:nvSpPr>
        <p:spPr bwMode="auto">
          <a:xfrm>
            <a:off x="302351" y="3861048"/>
            <a:ext cx="8064500" cy="16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58775" indent="-358775" algn="l" rtl="0" eaLnBrk="0" fontAlgn="base" hangingPunct="0">
              <a:lnSpc>
                <a:spcPct val="85000"/>
              </a:lnSpc>
              <a:spcBef>
                <a:spcPct val="50000"/>
              </a:spcBef>
              <a:spcAft>
                <a:spcPct val="0"/>
              </a:spcAft>
              <a:buClr>
                <a:schemeClr val="accent1"/>
              </a:buClr>
              <a:buFont typeface="Wingdings 3" charset="2"/>
              <a:buChar char="u"/>
              <a:defRPr sz="2400">
                <a:solidFill>
                  <a:schemeClr val="tx2"/>
                </a:solidFill>
                <a:latin typeface="+mn-lt"/>
                <a:ea typeface="ＭＳ Ｐゴシック" charset="0"/>
                <a:cs typeface="+mn-cs"/>
              </a:defRPr>
            </a:lvl1pPr>
            <a:lvl2pPr marL="803275" indent="-265113" algn="l" rtl="0" eaLnBrk="0" fontAlgn="base" hangingPunct="0">
              <a:lnSpc>
                <a:spcPct val="85000"/>
              </a:lnSpc>
              <a:spcBef>
                <a:spcPct val="40000"/>
              </a:spcBef>
              <a:spcAft>
                <a:spcPct val="0"/>
              </a:spcAft>
              <a:buClr>
                <a:schemeClr val="accent1"/>
              </a:buClr>
              <a:buFont typeface="Wingdings" charset="2"/>
              <a:buChar char="l"/>
              <a:defRPr sz="2000">
                <a:solidFill>
                  <a:schemeClr val="tx2"/>
                </a:solidFill>
                <a:latin typeface="+mn-lt"/>
                <a:ea typeface="Arial" charset="0"/>
                <a:cs typeface="+mn-cs"/>
              </a:defRPr>
            </a:lvl2pPr>
            <a:lvl3pPr marL="1260475" indent="-179388" algn="l" rtl="0" eaLnBrk="0" fontAlgn="base" hangingPunct="0">
              <a:lnSpc>
                <a:spcPct val="85000"/>
              </a:lnSpc>
              <a:spcBef>
                <a:spcPct val="20000"/>
              </a:spcBef>
              <a:spcAft>
                <a:spcPct val="0"/>
              </a:spcAft>
              <a:buClr>
                <a:schemeClr val="accent1"/>
              </a:buClr>
              <a:buFont typeface="Arial" charset="0"/>
              <a:buChar char="–"/>
              <a:defRPr sz="2400">
                <a:solidFill>
                  <a:schemeClr val="tx2"/>
                </a:solidFill>
                <a:latin typeface="+mn-lt"/>
                <a:ea typeface="Arial" charset="0"/>
                <a:cs typeface="+mn-cs"/>
              </a:defRPr>
            </a:lvl3pPr>
            <a:lvl4pPr marL="1798638" indent="-185738" algn="l" rtl="0" eaLnBrk="0" fontAlgn="base" hangingPunct="0">
              <a:lnSpc>
                <a:spcPct val="85000"/>
              </a:lnSpc>
              <a:spcBef>
                <a:spcPct val="15000"/>
              </a:spcBef>
              <a:spcAft>
                <a:spcPct val="0"/>
              </a:spcAft>
              <a:buClr>
                <a:srgbClr val="EA7A19"/>
              </a:buClr>
              <a:buFont typeface="Times" charset="0"/>
              <a:buChar char="–"/>
              <a:defRPr sz="1600">
                <a:solidFill>
                  <a:srgbClr val="FFFFFF"/>
                </a:solidFill>
                <a:latin typeface="+mn-lt"/>
                <a:ea typeface="Arial" charset="0"/>
                <a:cs typeface="+mn-cs"/>
              </a:defRPr>
            </a:lvl4pPr>
            <a:lvl5pPr marL="2206625" indent="-228600" algn="l" rtl="0" eaLnBrk="0" fontAlgn="base" hangingPunct="0">
              <a:spcBef>
                <a:spcPct val="20000"/>
              </a:spcBef>
              <a:spcAft>
                <a:spcPct val="0"/>
              </a:spcAft>
              <a:buChar char="»"/>
              <a:defRPr sz="1200">
                <a:solidFill>
                  <a:schemeClr val="bg1"/>
                </a:solidFill>
                <a:latin typeface="+mn-lt"/>
                <a:ea typeface="Arial" charset="0"/>
                <a:cs typeface="+mn-cs"/>
              </a:defRPr>
            </a:lvl5pPr>
            <a:lvl6pPr marL="2663825" indent="-228600" algn="l" rtl="0" eaLnBrk="1" fontAlgn="base" hangingPunct="1">
              <a:spcBef>
                <a:spcPct val="20000"/>
              </a:spcBef>
              <a:spcAft>
                <a:spcPct val="0"/>
              </a:spcAft>
              <a:buChar char="»"/>
              <a:defRPr sz="1200">
                <a:solidFill>
                  <a:schemeClr val="bg1"/>
                </a:solidFill>
                <a:latin typeface="+mn-lt"/>
                <a:cs typeface="+mn-cs"/>
              </a:defRPr>
            </a:lvl6pPr>
            <a:lvl7pPr marL="3121025" indent="-228600" algn="l" rtl="0" eaLnBrk="1" fontAlgn="base" hangingPunct="1">
              <a:spcBef>
                <a:spcPct val="20000"/>
              </a:spcBef>
              <a:spcAft>
                <a:spcPct val="0"/>
              </a:spcAft>
              <a:buChar char="»"/>
              <a:defRPr sz="1200">
                <a:solidFill>
                  <a:schemeClr val="bg1"/>
                </a:solidFill>
                <a:latin typeface="+mn-lt"/>
                <a:cs typeface="+mn-cs"/>
              </a:defRPr>
            </a:lvl7pPr>
            <a:lvl8pPr marL="3578225" indent="-228600" algn="l" rtl="0" eaLnBrk="1" fontAlgn="base" hangingPunct="1">
              <a:spcBef>
                <a:spcPct val="20000"/>
              </a:spcBef>
              <a:spcAft>
                <a:spcPct val="0"/>
              </a:spcAft>
              <a:buChar char="»"/>
              <a:defRPr sz="1200">
                <a:solidFill>
                  <a:schemeClr val="bg1"/>
                </a:solidFill>
                <a:latin typeface="+mn-lt"/>
                <a:cs typeface="+mn-cs"/>
              </a:defRPr>
            </a:lvl8pPr>
            <a:lvl9pPr marL="4035425" indent="-228600" algn="l" rtl="0" eaLnBrk="1" fontAlgn="base" hangingPunct="1">
              <a:spcBef>
                <a:spcPct val="20000"/>
              </a:spcBef>
              <a:spcAft>
                <a:spcPct val="0"/>
              </a:spcAft>
              <a:buChar char="»"/>
              <a:defRPr sz="1200">
                <a:solidFill>
                  <a:schemeClr val="bg1"/>
                </a:solidFill>
                <a:latin typeface="+mn-lt"/>
                <a:cs typeface="+mn-cs"/>
              </a:defRPr>
            </a:lvl9pPr>
          </a:lstStyle>
          <a:p>
            <a:pPr marL="0" indent="0">
              <a:lnSpc>
                <a:spcPct val="75000"/>
              </a:lnSpc>
              <a:spcBef>
                <a:spcPts val="600"/>
              </a:spcBef>
              <a:buFont typeface="Wingdings 3" charset="2"/>
              <a:buNone/>
            </a:pPr>
            <a:endParaRPr lang="fr-CA" altLang="fr-FR" kern="0" dirty="0">
              <a:ea typeface="ＭＳ Ｐゴシック" charset="-128"/>
            </a:endParaRPr>
          </a:p>
          <a:p>
            <a:pPr marL="0" indent="0">
              <a:lnSpc>
                <a:spcPct val="75000"/>
              </a:lnSpc>
              <a:spcBef>
                <a:spcPts val="600"/>
              </a:spcBef>
            </a:pPr>
            <a:r>
              <a:rPr lang="fr-CA" altLang="fr-FR" sz="2800" b="1" kern="0" dirty="0">
                <a:ea typeface="ＭＳ Ｐゴシック" charset="-128"/>
              </a:rPr>
              <a:t>  Provoquée: </a:t>
            </a:r>
            <a:r>
              <a:rPr lang="fr-CA" altLang="fr-FR" kern="0" dirty="0">
                <a:ea typeface="ＭＳ Ｐゴシック" charset="-128"/>
              </a:rPr>
              <a:t>FR transitoires / permanents</a:t>
            </a:r>
            <a:endParaRPr lang="fr-CA" altLang="fr-FR" b="1" kern="0" dirty="0">
              <a:ea typeface="ＭＳ Ｐゴシック" charset="-128"/>
            </a:endParaRPr>
          </a:p>
          <a:p>
            <a:pPr marL="0" indent="0">
              <a:lnSpc>
                <a:spcPct val="75000"/>
              </a:lnSpc>
              <a:spcBef>
                <a:spcPts val="600"/>
              </a:spcBef>
            </a:pPr>
            <a:r>
              <a:rPr lang="fr-CA" altLang="fr-FR" sz="2800" b="1" kern="0" dirty="0">
                <a:ea typeface="ＭＳ Ｐゴシック" charset="-128"/>
              </a:rPr>
              <a:t>  Non provoquée:</a:t>
            </a:r>
            <a:r>
              <a:rPr lang="fr-CA" altLang="fr-FR" kern="0" dirty="0"/>
              <a:t> </a:t>
            </a:r>
          </a:p>
          <a:p>
            <a:pPr lvl="1">
              <a:lnSpc>
                <a:spcPct val="75000"/>
              </a:lnSpc>
              <a:spcBef>
                <a:spcPts val="600"/>
              </a:spcBef>
              <a:buFont typeface="Wingdings" charset="2"/>
              <a:buNone/>
            </a:pPr>
            <a:r>
              <a:rPr lang="fr-CA" altLang="fr-FR" sz="1600" kern="0" dirty="0"/>
              <a:t>     </a:t>
            </a:r>
          </a:p>
          <a:p>
            <a:pPr lvl="1">
              <a:lnSpc>
                <a:spcPct val="75000"/>
              </a:lnSpc>
              <a:spcBef>
                <a:spcPts val="600"/>
              </a:spcBef>
              <a:buFont typeface="Wingdings" charset="2"/>
              <a:buNone/>
            </a:pPr>
            <a:endParaRPr lang="fr-CA" altLang="fr-FR" sz="1600" kern="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0239B-D8D5-E14C-A83F-58C2945D0433}"/>
              </a:ext>
            </a:extLst>
          </p:cNvPr>
          <p:cNvSpPr>
            <a:spLocks noGrp="1"/>
          </p:cNvSpPr>
          <p:nvPr>
            <p:ph type="ctrTitle"/>
          </p:nvPr>
        </p:nvSpPr>
        <p:spPr>
          <a:xfrm>
            <a:off x="892776" y="478761"/>
            <a:ext cx="6858000" cy="871634"/>
          </a:xfrm>
        </p:spPr>
        <p:txBody>
          <a:bodyPr>
            <a:normAutofit/>
          </a:bodyPr>
          <a:lstStyle/>
          <a:p>
            <a:r>
              <a:rPr lang="fr-CA" sz="3600" dirty="0">
                <a:latin typeface="Arial" panose="020B0604020202020204" pitchFamily="34" charset="0"/>
                <a:cs typeface="Arial" panose="020B0604020202020204" pitchFamily="34" charset="0"/>
              </a:rPr>
              <a:t>Thrombose Canada outil:</a:t>
            </a:r>
          </a:p>
        </p:txBody>
      </p:sp>
      <p:pic>
        <p:nvPicPr>
          <p:cNvPr id="4" name="Image 3">
            <a:extLst>
              <a:ext uri="{FF2B5EF4-FFF2-40B4-BE49-F238E27FC236}">
                <a16:creationId xmlns:a16="http://schemas.microsoft.com/office/drawing/2014/main" id="{04C818FB-A1CD-0B47-8A61-4511FC08DB4D}"/>
              </a:ext>
            </a:extLst>
          </p:cNvPr>
          <p:cNvPicPr>
            <a:picLocks noChangeAspect="1"/>
          </p:cNvPicPr>
          <p:nvPr/>
        </p:nvPicPr>
        <p:blipFill>
          <a:blip r:embed="rId2"/>
          <a:stretch>
            <a:fillRect/>
          </a:stretch>
        </p:blipFill>
        <p:spPr>
          <a:xfrm>
            <a:off x="892776" y="1196752"/>
            <a:ext cx="7024179" cy="2030543"/>
          </a:xfrm>
          <a:prstGeom prst="rect">
            <a:avLst/>
          </a:prstGeom>
        </p:spPr>
      </p:pic>
      <p:pic>
        <p:nvPicPr>
          <p:cNvPr id="6" name="Image 5">
            <a:extLst>
              <a:ext uri="{FF2B5EF4-FFF2-40B4-BE49-F238E27FC236}">
                <a16:creationId xmlns:a16="http://schemas.microsoft.com/office/drawing/2014/main" id="{60C1AB59-E1E9-CF45-BBE6-E8195C42B9FC}"/>
              </a:ext>
            </a:extLst>
          </p:cNvPr>
          <p:cNvPicPr>
            <a:picLocks noChangeAspect="1"/>
          </p:cNvPicPr>
          <p:nvPr/>
        </p:nvPicPr>
        <p:blipFill>
          <a:blip r:embed="rId3"/>
          <a:stretch>
            <a:fillRect/>
          </a:stretch>
        </p:blipFill>
        <p:spPr>
          <a:xfrm>
            <a:off x="892777" y="3710085"/>
            <a:ext cx="7024179" cy="2239195"/>
          </a:xfrm>
          <a:prstGeom prst="rect">
            <a:avLst/>
          </a:prstGeom>
        </p:spPr>
      </p:pic>
    </p:spTree>
    <p:extLst>
      <p:ext uri="{BB962C8B-B14F-4D97-AF65-F5344CB8AC3E}">
        <p14:creationId xmlns:p14="http://schemas.microsoft.com/office/powerpoint/2010/main" val="4161474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0239B-D8D5-E14C-A83F-58C2945D0433}"/>
              </a:ext>
            </a:extLst>
          </p:cNvPr>
          <p:cNvSpPr>
            <a:spLocks noGrp="1"/>
          </p:cNvSpPr>
          <p:nvPr>
            <p:ph type="ctrTitle"/>
          </p:nvPr>
        </p:nvSpPr>
        <p:spPr>
          <a:xfrm>
            <a:off x="1023693" y="415266"/>
            <a:ext cx="6858000" cy="871634"/>
          </a:xfrm>
        </p:spPr>
        <p:txBody>
          <a:bodyPr>
            <a:normAutofit/>
          </a:bodyPr>
          <a:lstStyle/>
          <a:p>
            <a:r>
              <a:rPr lang="fr-CA" sz="3600" dirty="0">
                <a:latin typeface="Arial" panose="020B0604020202020204" pitchFamily="34" charset="0"/>
                <a:cs typeface="Arial" panose="020B0604020202020204" pitchFamily="34" charset="0"/>
              </a:rPr>
              <a:t>Thrombose Canada outil:</a:t>
            </a:r>
          </a:p>
        </p:txBody>
      </p:sp>
      <p:pic>
        <p:nvPicPr>
          <p:cNvPr id="5" name="Image 4">
            <a:extLst>
              <a:ext uri="{FF2B5EF4-FFF2-40B4-BE49-F238E27FC236}">
                <a16:creationId xmlns:a16="http://schemas.microsoft.com/office/drawing/2014/main" id="{C4B469BB-DC67-9A49-9C05-CEB11EE9E3A9}"/>
              </a:ext>
            </a:extLst>
          </p:cNvPr>
          <p:cNvPicPr>
            <a:picLocks noChangeAspect="1"/>
          </p:cNvPicPr>
          <p:nvPr/>
        </p:nvPicPr>
        <p:blipFill>
          <a:blip r:embed="rId2"/>
          <a:stretch>
            <a:fillRect/>
          </a:stretch>
        </p:blipFill>
        <p:spPr>
          <a:xfrm>
            <a:off x="178629" y="1340768"/>
            <a:ext cx="3119263" cy="2419636"/>
          </a:xfrm>
          <a:prstGeom prst="rect">
            <a:avLst/>
          </a:prstGeom>
        </p:spPr>
      </p:pic>
      <p:pic>
        <p:nvPicPr>
          <p:cNvPr id="8" name="Image 7">
            <a:extLst>
              <a:ext uri="{FF2B5EF4-FFF2-40B4-BE49-F238E27FC236}">
                <a16:creationId xmlns:a16="http://schemas.microsoft.com/office/drawing/2014/main" id="{C0FCDB59-6922-614E-A3D8-A0E2FB91E299}"/>
              </a:ext>
            </a:extLst>
          </p:cNvPr>
          <p:cNvPicPr>
            <a:picLocks noChangeAspect="1"/>
          </p:cNvPicPr>
          <p:nvPr/>
        </p:nvPicPr>
        <p:blipFill>
          <a:blip r:embed="rId3"/>
          <a:stretch>
            <a:fillRect/>
          </a:stretch>
        </p:blipFill>
        <p:spPr>
          <a:xfrm>
            <a:off x="3491881" y="1340768"/>
            <a:ext cx="3119263" cy="2419636"/>
          </a:xfrm>
          <a:prstGeom prst="rect">
            <a:avLst/>
          </a:prstGeom>
        </p:spPr>
      </p:pic>
      <p:pic>
        <p:nvPicPr>
          <p:cNvPr id="10" name="Image 9">
            <a:extLst>
              <a:ext uri="{FF2B5EF4-FFF2-40B4-BE49-F238E27FC236}">
                <a16:creationId xmlns:a16="http://schemas.microsoft.com/office/drawing/2014/main" id="{470EA0A8-3884-1840-91EE-99C0EC70FB72}"/>
              </a:ext>
            </a:extLst>
          </p:cNvPr>
          <p:cNvPicPr>
            <a:picLocks noChangeAspect="1"/>
          </p:cNvPicPr>
          <p:nvPr/>
        </p:nvPicPr>
        <p:blipFill>
          <a:blip r:embed="rId4"/>
          <a:stretch>
            <a:fillRect/>
          </a:stretch>
        </p:blipFill>
        <p:spPr>
          <a:xfrm>
            <a:off x="6881605" y="1340769"/>
            <a:ext cx="2154891" cy="2460116"/>
          </a:xfrm>
          <a:prstGeom prst="rect">
            <a:avLst/>
          </a:prstGeom>
        </p:spPr>
      </p:pic>
      <p:pic>
        <p:nvPicPr>
          <p:cNvPr id="12" name="Image 11">
            <a:extLst>
              <a:ext uri="{FF2B5EF4-FFF2-40B4-BE49-F238E27FC236}">
                <a16:creationId xmlns:a16="http://schemas.microsoft.com/office/drawing/2014/main" id="{29F5CF97-0AF5-AC49-89DB-2A78C1382942}"/>
              </a:ext>
            </a:extLst>
          </p:cNvPr>
          <p:cNvPicPr>
            <a:picLocks noChangeAspect="1"/>
          </p:cNvPicPr>
          <p:nvPr/>
        </p:nvPicPr>
        <p:blipFill>
          <a:blip r:embed="rId5"/>
          <a:stretch>
            <a:fillRect/>
          </a:stretch>
        </p:blipFill>
        <p:spPr>
          <a:xfrm>
            <a:off x="178629" y="3900998"/>
            <a:ext cx="3119263" cy="2212839"/>
          </a:xfrm>
          <a:prstGeom prst="rect">
            <a:avLst/>
          </a:prstGeom>
        </p:spPr>
      </p:pic>
      <p:pic>
        <p:nvPicPr>
          <p:cNvPr id="14" name="Image 13">
            <a:extLst>
              <a:ext uri="{FF2B5EF4-FFF2-40B4-BE49-F238E27FC236}">
                <a16:creationId xmlns:a16="http://schemas.microsoft.com/office/drawing/2014/main" id="{16E84A3A-2C4C-3D46-B053-7026F35801C5}"/>
              </a:ext>
            </a:extLst>
          </p:cNvPr>
          <p:cNvPicPr>
            <a:picLocks noChangeAspect="1"/>
          </p:cNvPicPr>
          <p:nvPr/>
        </p:nvPicPr>
        <p:blipFill>
          <a:blip r:embed="rId6"/>
          <a:stretch>
            <a:fillRect/>
          </a:stretch>
        </p:blipFill>
        <p:spPr>
          <a:xfrm>
            <a:off x="3491880" y="3862671"/>
            <a:ext cx="3119263" cy="2251166"/>
          </a:xfrm>
          <a:prstGeom prst="rect">
            <a:avLst/>
          </a:prstGeom>
        </p:spPr>
      </p:pic>
      <p:pic>
        <p:nvPicPr>
          <p:cNvPr id="16" name="Image 15">
            <a:extLst>
              <a:ext uri="{FF2B5EF4-FFF2-40B4-BE49-F238E27FC236}">
                <a16:creationId xmlns:a16="http://schemas.microsoft.com/office/drawing/2014/main" id="{0B85A8BD-CAB7-7A42-B54D-F9E44CF43FC7}"/>
              </a:ext>
            </a:extLst>
          </p:cNvPr>
          <p:cNvPicPr>
            <a:picLocks noChangeAspect="1"/>
          </p:cNvPicPr>
          <p:nvPr/>
        </p:nvPicPr>
        <p:blipFill>
          <a:blip r:embed="rId7"/>
          <a:stretch>
            <a:fillRect/>
          </a:stretch>
        </p:blipFill>
        <p:spPr>
          <a:xfrm>
            <a:off x="6875372" y="3880827"/>
            <a:ext cx="2154891" cy="2233010"/>
          </a:xfrm>
          <a:prstGeom prst="rect">
            <a:avLst/>
          </a:prstGeom>
        </p:spPr>
      </p:pic>
      <p:sp>
        <p:nvSpPr>
          <p:cNvPr id="17" name="Rectangle 16">
            <a:extLst>
              <a:ext uri="{FF2B5EF4-FFF2-40B4-BE49-F238E27FC236}">
                <a16:creationId xmlns:a16="http://schemas.microsoft.com/office/drawing/2014/main" id="{01CEAF61-4952-FE47-8FBF-65D83199AE48}"/>
              </a:ext>
            </a:extLst>
          </p:cNvPr>
          <p:cNvSpPr/>
          <p:nvPr/>
        </p:nvSpPr>
        <p:spPr>
          <a:xfrm>
            <a:off x="1492624" y="1543050"/>
            <a:ext cx="645458" cy="27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CA"/>
          </a:p>
        </p:txBody>
      </p:sp>
      <p:sp>
        <p:nvSpPr>
          <p:cNvPr id="20" name="ZoneTexte 19">
            <a:extLst>
              <a:ext uri="{FF2B5EF4-FFF2-40B4-BE49-F238E27FC236}">
                <a16:creationId xmlns:a16="http://schemas.microsoft.com/office/drawing/2014/main" id="{C34731E4-9263-AE4C-9FB3-06302A9B780A}"/>
              </a:ext>
            </a:extLst>
          </p:cNvPr>
          <p:cNvSpPr txBox="1"/>
          <p:nvPr/>
        </p:nvSpPr>
        <p:spPr>
          <a:xfrm>
            <a:off x="8529361" y="2027143"/>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3</a:t>
            </a:r>
          </a:p>
        </p:txBody>
      </p:sp>
      <p:sp>
        <p:nvSpPr>
          <p:cNvPr id="21" name="ZoneTexte 20">
            <a:extLst>
              <a:ext uri="{FF2B5EF4-FFF2-40B4-BE49-F238E27FC236}">
                <a16:creationId xmlns:a16="http://schemas.microsoft.com/office/drawing/2014/main" id="{0C621F95-6775-A741-9E18-D818CBD91EA3}"/>
              </a:ext>
            </a:extLst>
          </p:cNvPr>
          <p:cNvSpPr txBox="1"/>
          <p:nvPr/>
        </p:nvSpPr>
        <p:spPr>
          <a:xfrm>
            <a:off x="6048742" y="1990072"/>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2</a:t>
            </a:r>
          </a:p>
        </p:txBody>
      </p:sp>
      <p:sp>
        <p:nvSpPr>
          <p:cNvPr id="22" name="ZoneTexte 21">
            <a:extLst>
              <a:ext uri="{FF2B5EF4-FFF2-40B4-BE49-F238E27FC236}">
                <a16:creationId xmlns:a16="http://schemas.microsoft.com/office/drawing/2014/main" id="{BD5084ED-BC62-3845-B4DC-C8C221BE54BF}"/>
              </a:ext>
            </a:extLst>
          </p:cNvPr>
          <p:cNvSpPr txBox="1"/>
          <p:nvPr/>
        </p:nvSpPr>
        <p:spPr>
          <a:xfrm>
            <a:off x="2929479" y="2027143"/>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1</a:t>
            </a:r>
          </a:p>
        </p:txBody>
      </p:sp>
      <p:sp>
        <p:nvSpPr>
          <p:cNvPr id="23" name="ZoneTexte 22">
            <a:extLst>
              <a:ext uri="{FF2B5EF4-FFF2-40B4-BE49-F238E27FC236}">
                <a16:creationId xmlns:a16="http://schemas.microsoft.com/office/drawing/2014/main" id="{DF80653E-10FA-134D-9D95-6F5627306E05}"/>
              </a:ext>
            </a:extLst>
          </p:cNvPr>
          <p:cNvSpPr txBox="1"/>
          <p:nvPr/>
        </p:nvSpPr>
        <p:spPr>
          <a:xfrm>
            <a:off x="2914325" y="3900998"/>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4</a:t>
            </a:r>
          </a:p>
        </p:txBody>
      </p:sp>
      <p:sp>
        <p:nvSpPr>
          <p:cNvPr id="24" name="ZoneTexte 23">
            <a:extLst>
              <a:ext uri="{FF2B5EF4-FFF2-40B4-BE49-F238E27FC236}">
                <a16:creationId xmlns:a16="http://schemas.microsoft.com/office/drawing/2014/main" id="{56550FF7-181F-A741-8B4D-2361660DDE03}"/>
              </a:ext>
            </a:extLst>
          </p:cNvPr>
          <p:cNvSpPr txBox="1"/>
          <p:nvPr/>
        </p:nvSpPr>
        <p:spPr>
          <a:xfrm>
            <a:off x="6048742" y="3920247"/>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5</a:t>
            </a:r>
          </a:p>
        </p:txBody>
      </p:sp>
      <p:sp>
        <p:nvSpPr>
          <p:cNvPr id="25" name="ZoneTexte 24">
            <a:extLst>
              <a:ext uri="{FF2B5EF4-FFF2-40B4-BE49-F238E27FC236}">
                <a16:creationId xmlns:a16="http://schemas.microsoft.com/office/drawing/2014/main" id="{B9A65C02-B73A-EB46-AD44-15E49C3DE45C}"/>
              </a:ext>
            </a:extLst>
          </p:cNvPr>
          <p:cNvSpPr txBox="1"/>
          <p:nvPr/>
        </p:nvSpPr>
        <p:spPr>
          <a:xfrm>
            <a:off x="8629869" y="3888712"/>
            <a:ext cx="292068" cy="323165"/>
          </a:xfrm>
          <a:prstGeom prst="rect">
            <a:avLst/>
          </a:prstGeom>
          <a:noFill/>
        </p:spPr>
        <p:txBody>
          <a:bodyPr wrap="none" rtlCol="0">
            <a:spAutoFit/>
          </a:bodyPr>
          <a:lstStyle/>
          <a:p>
            <a:r>
              <a:rPr lang="fr-CA" sz="1500" b="1" dirty="0">
                <a:latin typeface="Arial" panose="020B0604020202020204" pitchFamily="34" charset="0"/>
                <a:cs typeface="Arial" panose="020B0604020202020204" pitchFamily="34" charset="0"/>
              </a:rPr>
              <a:t>6</a:t>
            </a:r>
          </a:p>
        </p:txBody>
      </p:sp>
      <p:sp>
        <p:nvSpPr>
          <p:cNvPr id="3" name="Rectangle 2">
            <a:extLst>
              <a:ext uri="{FF2B5EF4-FFF2-40B4-BE49-F238E27FC236}">
                <a16:creationId xmlns:a16="http://schemas.microsoft.com/office/drawing/2014/main" id="{30C61931-0BA8-A341-A120-5CA627228AC6}"/>
              </a:ext>
            </a:extLst>
          </p:cNvPr>
          <p:cNvSpPr/>
          <p:nvPr/>
        </p:nvSpPr>
        <p:spPr bwMode="auto">
          <a:xfrm>
            <a:off x="1492624" y="1412776"/>
            <a:ext cx="645458" cy="238640"/>
          </a:xfrm>
          <a:prstGeom prst="rect">
            <a:avLst/>
          </a:prstGeom>
          <a:solidFill>
            <a:schemeClr val="bg1"/>
          </a:solidFill>
          <a:ln w="28575" cap="rnd"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fr-CA" sz="1800" b="0" i="0" u="none" strike="noStrike" cap="none" normalizeH="0" baseline="0">
              <a:ln>
                <a:noFill/>
              </a:ln>
              <a:solidFill>
                <a:schemeClr val="tx2"/>
              </a:solidFill>
              <a:effectLst/>
              <a:latin typeface="Arial" charset="0"/>
              <a:cs typeface="Arial" charset="0"/>
            </a:endParaRPr>
          </a:p>
        </p:txBody>
      </p:sp>
    </p:spTree>
    <p:extLst>
      <p:ext uri="{BB962C8B-B14F-4D97-AF65-F5344CB8AC3E}">
        <p14:creationId xmlns:p14="http://schemas.microsoft.com/office/powerpoint/2010/main" val="35556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0239B-D8D5-E14C-A83F-58C2945D0433}"/>
              </a:ext>
            </a:extLst>
          </p:cNvPr>
          <p:cNvSpPr>
            <a:spLocks noGrp="1"/>
          </p:cNvSpPr>
          <p:nvPr>
            <p:ph type="ctrTitle"/>
          </p:nvPr>
        </p:nvSpPr>
        <p:spPr>
          <a:xfrm>
            <a:off x="885124" y="260648"/>
            <a:ext cx="6858000" cy="871634"/>
          </a:xfrm>
        </p:spPr>
        <p:txBody>
          <a:bodyPr>
            <a:normAutofit/>
          </a:bodyPr>
          <a:lstStyle/>
          <a:p>
            <a:r>
              <a:rPr lang="fr-CA" sz="3600" dirty="0">
                <a:latin typeface="Arial" panose="020B0604020202020204" pitchFamily="34" charset="0"/>
                <a:cs typeface="Arial" panose="020B0604020202020204" pitchFamily="34" charset="0"/>
              </a:rPr>
              <a:t>Thrombose Canada outil:</a:t>
            </a:r>
          </a:p>
        </p:txBody>
      </p:sp>
      <p:pic>
        <p:nvPicPr>
          <p:cNvPr id="4" name="Image 3">
            <a:extLst>
              <a:ext uri="{FF2B5EF4-FFF2-40B4-BE49-F238E27FC236}">
                <a16:creationId xmlns:a16="http://schemas.microsoft.com/office/drawing/2014/main" id="{1D8A8856-412E-AC45-A6E7-BF38AA559C23}"/>
              </a:ext>
            </a:extLst>
          </p:cNvPr>
          <p:cNvPicPr>
            <a:picLocks noChangeAspect="1"/>
          </p:cNvPicPr>
          <p:nvPr/>
        </p:nvPicPr>
        <p:blipFill>
          <a:blip r:embed="rId2"/>
          <a:stretch>
            <a:fillRect/>
          </a:stretch>
        </p:blipFill>
        <p:spPr>
          <a:xfrm>
            <a:off x="467544" y="908720"/>
            <a:ext cx="8208912" cy="5256584"/>
          </a:xfrm>
          <a:prstGeom prst="rect">
            <a:avLst/>
          </a:prstGeom>
        </p:spPr>
      </p:pic>
    </p:spTree>
    <p:extLst>
      <p:ext uri="{BB962C8B-B14F-4D97-AF65-F5344CB8AC3E}">
        <p14:creationId xmlns:p14="http://schemas.microsoft.com/office/powerpoint/2010/main" val="3828501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5157192"/>
            <a:ext cx="6702426" cy="707886"/>
          </a:xfrm>
          <a:prstGeom prst="rect">
            <a:avLst/>
          </a:prstGeom>
          <a:noFill/>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fr-CA" sz="4000" b="1" spc="50">
                <a:ln w="13500">
                  <a:solidFill>
                    <a:schemeClr val="accent1">
                      <a:shade val="2500"/>
                      <a:alpha val="6500"/>
                    </a:schemeClr>
                  </a:solidFill>
                  <a:prstDash val="solid"/>
                </a:ln>
                <a:solidFill>
                  <a:srgbClr val="005A58">
                    <a:alpha val="95000"/>
                  </a:srgbClr>
                </a:solidFill>
                <a:effectLst>
                  <a:innerShdw blurRad="50900" dist="38500" dir="13500000">
                    <a:srgbClr val="000000">
                      <a:alpha val="60000"/>
                    </a:srgbClr>
                  </a:innerShdw>
                </a:effectLst>
              </a:rPr>
              <a:t> </a:t>
            </a:r>
            <a:r>
              <a:rPr lang="fr-CA" sz="4000" b="1" spc="5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Take</a:t>
            </a:r>
            <a:r>
              <a:rPr lang="fr-CA" sz="4000" b="1" spc="5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 home messages….!</a:t>
            </a:r>
            <a:r>
              <a:rPr lang="fr-CA" sz="4000" b="1" spc="5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t> </a:t>
            </a:r>
          </a:p>
        </p:txBody>
      </p:sp>
      <p:pic>
        <p:nvPicPr>
          <p:cNvPr id="223234" name="Image 1" descr="Take Ho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25538"/>
            <a:ext cx="34559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67544" y="764704"/>
            <a:ext cx="8297138" cy="769441"/>
          </a:xfrm>
          <a:prstGeom prst="rect">
            <a:avLst/>
          </a:prstGeom>
          <a:noFill/>
        </p:spPr>
        <p:txBody>
          <a:bodyPr wrap="none">
            <a:spAutoFit/>
          </a:bodyPr>
          <a:lstStyle/>
          <a:p>
            <a:pPr eaLnBrk="1" hangingPunct="1">
              <a:defRPr/>
            </a:pPr>
            <a:r>
              <a:rPr lang="fr-CA" sz="4400" b="1"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TEV: Évaluation et Traitement</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2"/>
          <p:cNvSpPr txBox="1">
            <a:spLocks noChangeArrowheads="1"/>
          </p:cNvSpPr>
          <p:nvPr/>
        </p:nvSpPr>
        <p:spPr bwMode="auto">
          <a:xfrm>
            <a:off x="971600" y="553904"/>
            <a:ext cx="7613833" cy="1938992"/>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CA" sz="4000"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Thrombo</a:t>
            </a:r>
            <a:r>
              <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-embolies Veineuses</a:t>
            </a:r>
          </a:p>
          <a:p>
            <a:pPr eaLnBrk="1" hangingPunct="1">
              <a:defRPr/>
            </a:pPr>
            <a:endPar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a:p>
            <a:pPr eaLnBrk="1" hangingPunct="1">
              <a:defRPr/>
            </a:pPr>
            <a:endParaRPr lang="fr-CA" sz="40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ndParaRPr>
          </a:p>
        </p:txBody>
      </p:sp>
      <p:sp>
        <p:nvSpPr>
          <p:cNvPr id="2" name="ZoneTexte 1"/>
          <p:cNvSpPr txBox="1"/>
          <p:nvPr/>
        </p:nvSpPr>
        <p:spPr>
          <a:xfrm>
            <a:off x="-77273" y="-171400"/>
            <a:ext cx="9820317" cy="6432530"/>
          </a:xfrm>
          <a:prstGeom prst="rect">
            <a:avLst/>
          </a:prstGeom>
          <a:noFill/>
        </p:spPr>
        <p:txBody>
          <a:bodyPr wrap="none">
            <a:spAutoFit/>
          </a:bodyPr>
          <a:lstStyle/>
          <a:p>
            <a:pPr eaLnBrk="1" hangingPunct="1">
              <a:defRPr/>
            </a:pPr>
            <a:r>
              <a:rPr lang="fr-CA" sz="4800" dirty="0">
                <a:ea typeface="ＭＳ Ｐゴシック" charset="0"/>
                <a:cs typeface="ＭＳ Ｐゴシック" charset="0"/>
              </a:rPr>
              <a:t>      </a:t>
            </a:r>
          </a:p>
          <a:p>
            <a:pPr eaLnBrk="1" hangingPunct="1">
              <a:defRPr/>
            </a:pPr>
            <a:r>
              <a:rPr lang="fr-CA" sz="4800" dirty="0">
                <a:ea typeface="ＭＳ Ｐゴシック" charset="0"/>
                <a:cs typeface="ＭＳ Ｐゴシック" charset="0"/>
              </a:rPr>
              <a:t>        </a:t>
            </a:r>
          </a:p>
          <a:p>
            <a:pPr eaLnBrk="1" hangingPunct="1">
              <a:defRPr/>
            </a:pPr>
            <a:r>
              <a:rPr lang="fr-CA" sz="48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                  Objectifs  </a:t>
            </a:r>
          </a:p>
          <a:p>
            <a:pPr eaLnBrk="1" hangingPunct="1">
              <a:defRPr/>
            </a:pP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  </a:t>
            </a:r>
            <a:r>
              <a:rPr lang="fr-CA" sz="32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a typeface="ＭＳ Ｐゴシック" charset="0"/>
                <a:cs typeface="ＭＳ Ｐゴシック" charset="0"/>
              </a:rPr>
              <a:t>Traiter:</a:t>
            </a:r>
            <a:endParaRPr lang="fr-CA" sz="3200" spc="50" dirty="0">
              <a:ln w="13500">
                <a:solidFill>
                  <a:schemeClr val="accent1">
                    <a:shade val="2500"/>
                    <a:alpha val="6500"/>
                  </a:schemeClr>
                </a:solidFill>
                <a:prstDash val="solid"/>
              </a:ln>
              <a:solidFill>
                <a:schemeClr val="tx1">
                  <a:alpha val="95000"/>
                </a:schemeClr>
              </a:solidFill>
              <a:ea typeface="ＭＳ Ｐゴシック" charset="0"/>
              <a:cs typeface="ＭＳ Ｐゴシック" charset="0"/>
            </a:endParaRPr>
          </a:p>
          <a:p>
            <a:pPr eaLnBrk="1" hangingPunct="1">
              <a:defRPr/>
            </a:pPr>
            <a:r>
              <a:rPr lang="fr-CA" dirty="0">
                <a:ea typeface="ＭＳ Ｐゴシック" charset="0"/>
                <a:cs typeface="ＭＳ Ｐゴシック" charset="0"/>
              </a:rPr>
              <a:t>                       </a:t>
            </a:r>
            <a:r>
              <a:rPr lang="fr-CA" sz="4400" b="1" dirty="0">
                <a:ea typeface="ＭＳ Ｐゴシック" charset="0"/>
                <a:cs typeface="ＭＳ Ｐゴシック" charset="0"/>
              </a:rPr>
              <a:t>Où?  </a:t>
            </a:r>
          </a:p>
          <a:p>
            <a:pPr eaLnBrk="1" hangingPunct="1">
              <a:defRPr/>
            </a:pPr>
            <a:r>
              <a:rPr lang="fr-CA" sz="4400" b="1" dirty="0">
                <a:ea typeface="ＭＳ Ｐゴシック" charset="0"/>
                <a:cs typeface="ＭＳ Ｐゴシック" charset="0"/>
              </a:rPr>
              <a:t>            Quand?</a:t>
            </a:r>
          </a:p>
          <a:p>
            <a:pPr eaLnBrk="1" hangingPunct="1">
              <a:defRPr/>
            </a:pPr>
            <a:r>
              <a:rPr lang="fr-CA" sz="4400" b="1" dirty="0">
                <a:ea typeface="ＭＳ Ｐゴシック" charset="0"/>
                <a:cs typeface="ＭＳ Ｐゴシック" charset="0"/>
              </a:rPr>
              <a:t>                Qui?</a:t>
            </a:r>
          </a:p>
          <a:p>
            <a:pPr eaLnBrk="1" hangingPunct="1">
              <a:defRPr/>
            </a:pPr>
            <a:r>
              <a:rPr lang="fr-CA" sz="4400" b="1" dirty="0">
                <a:ea typeface="ＭＳ Ｐゴシック" charset="0"/>
                <a:cs typeface="ＭＳ Ｐゴシック" charset="0"/>
              </a:rPr>
              <a:t>                    Avec quoi?</a:t>
            </a:r>
          </a:p>
          <a:p>
            <a:pPr eaLnBrk="1" hangingPunct="1">
              <a:defRPr/>
            </a:pPr>
            <a:r>
              <a:rPr lang="fr-CA" sz="4400" b="1" dirty="0">
                <a:ea typeface="ＭＳ Ｐゴシック" charset="0"/>
                <a:cs typeface="ＭＳ Ｐゴシック" charset="0"/>
              </a:rPr>
              <a:t>                       Combien de temps?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72832"/>
            <a:ext cx="3517501" cy="400110"/>
          </a:xfrm>
          <a:prstGeom prst="rect">
            <a:avLst/>
          </a:prstGeom>
          <a:noFill/>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fr-CA" b="1" spc="50" dirty="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t> </a:t>
            </a:r>
            <a:r>
              <a:rPr lang="fr-CA"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Take</a:t>
            </a:r>
            <a:r>
              <a:rPr lang="fr-CA"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home messages….! </a:t>
            </a:r>
          </a:p>
        </p:txBody>
      </p:sp>
      <p:pic>
        <p:nvPicPr>
          <p:cNvPr id="225282" name="Image 4" descr="Take Ho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949" y="5958"/>
            <a:ext cx="15843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8575" y="1340768"/>
            <a:ext cx="8840882" cy="5201424"/>
          </a:xfrm>
          <a:prstGeom prst="rect">
            <a:avLst/>
          </a:prstGeom>
          <a:noFill/>
        </p:spPr>
        <p:txBody>
          <a:bodyPr wrap="none">
            <a:spAutoFit/>
          </a:bodyPr>
          <a:lstStyle/>
          <a:p>
            <a:pPr marL="342900" indent="-342900" eaLnBrk="1" hangingPunct="1">
              <a:buFontTx/>
              <a:buAutoNum type="arabicParenR"/>
              <a:defRPr/>
            </a:pPr>
            <a:endParaRPr lang="fr-CA" sz="2400" dirty="0">
              <a:ea typeface="ＭＳ Ｐゴシック" charset="0"/>
              <a:cs typeface="ＭＳ Ｐゴシック" charset="0"/>
            </a:endParaRPr>
          </a:p>
          <a:p>
            <a:pPr eaLnBrk="1" hangingPunct="1">
              <a:defRPr/>
            </a:pP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1) Quand? Immédiatement avant le doppler</a:t>
            </a:r>
            <a:endParaRPr lang="fr-CA" sz="3200" dirty="0">
              <a:ea typeface="ＭＳ Ｐゴシック" charset="0"/>
              <a:cs typeface="ＭＳ Ｐゴシック" charset="0"/>
            </a:endParaRPr>
          </a:p>
          <a:p>
            <a:pPr eaLnBrk="1" hangingPunct="1">
              <a:defRPr/>
            </a:pPr>
            <a:r>
              <a:rPr lang="fr-CA" sz="3200" dirty="0">
                <a:ea typeface="ＭＳ Ｐゴシック" charset="0"/>
                <a:cs typeface="ＭＳ Ｐゴシック" charset="0"/>
              </a:rPr>
              <a:t>2) </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Qui?               </a:t>
            </a:r>
            <a:r>
              <a:rPr lang="fr-CA" sz="3200" u="sng" dirty="0">
                <a:ea typeface="ＭＳ Ｐゴシック" charset="0"/>
                <a:cs typeface="ＭＳ Ｐゴシック" charset="0"/>
              </a:rPr>
              <a:t>Tous</a:t>
            </a:r>
            <a:r>
              <a:rPr lang="fr-CA" sz="3200" dirty="0">
                <a:ea typeface="ＭＳ Ｐゴシック" charset="0"/>
                <a:cs typeface="ＭＳ Ｐゴシック" charset="0"/>
              </a:rPr>
              <a:t>…. </a:t>
            </a:r>
          </a:p>
          <a:p>
            <a:pPr eaLnBrk="1" hangingPunct="1">
              <a:defRPr/>
            </a:pPr>
            <a:r>
              <a:rPr lang="fr-CA" sz="2400" dirty="0">
                <a:ea typeface="ＭＳ Ｐゴシック" charset="0"/>
                <a:cs typeface="ＭＳ Ｐゴシック" charset="0"/>
              </a:rPr>
              <a:t>      TPP </a:t>
            </a:r>
            <a:r>
              <a:rPr lang="fr-CA" sz="2400" b="1" u="sng" dirty="0">
                <a:ea typeface="ＭＳ Ｐゴシック" charset="0"/>
                <a:cs typeface="ＭＳ Ｐゴシック" charset="0"/>
              </a:rPr>
              <a:t>distales</a:t>
            </a:r>
            <a:r>
              <a:rPr lang="fr-CA" sz="2400" dirty="0">
                <a:ea typeface="ＭＳ Ｐゴシック" charset="0"/>
                <a:cs typeface="ＭＳ Ｐゴシック" charset="0"/>
              </a:rPr>
              <a:t> peuvent </a:t>
            </a:r>
            <a:r>
              <a:rPr lang="fr-CA" sz="2400" b="1" dirty="0">
                <a:ea typeface="ＭＳ Ｐゴシック" charset="0"/>
                <a:cs typeface="ＭＳ Ｐゴシック" charset="0"/>
              </a:rPr>
              <a:t>ne pas </a:t>
            </a:r>
            <a:r>
              <a:rPr lang="fr-CA" sz="2400" dirty="0">
                <a:ea typeface="ＭＳ Ｐゴシック" charset="0"/>
                <a:cs typeface="ＭＳ Ｐゴシック" charset="0"/>
              </a:rPr>
              <a:t>être traitées (si douleurs </a:t>
            </a:r>
          </a:p>
          <a:p>
            <a:pPr eaLnBrk="1" hangingPunct="1">
              <a:defRPr/>
            </a:pPr>
            <a:r>
              <a:rPr lang="fr-CA" sz="2400" dirty="0">
                <a:ea typeface="ＭＳ Ｐゴシック" charset="0"/>
                <a:cs typeface="ＭＳ Ｐゴシック" charset="0"/>
              </a:rPr>
              <a:t>      non sévères ou pas de facteur de risque d’extension) </a:t>
            </a:r>
          </a:p>
          <a:p>
            <a:pPr eaLnBrk="1" hangingPunct="1">
              <a:defRPr/>
            </a:pPr>
            <a:r>
              <a:rPr lang="fr-CA" sz="2400" dirty="0">
                <a:ea typeface="ＭＳ Ｐゴシック" charset="0"/>
                <a:cs typeface="ＭＳ Ｐゴシック" charset="0"/>
              </a:rPr>
              <a:t>      mais suivies avec US sériés.</a:t>
            </a:r>
          </a:p>
          <a:p>
            <a:pPr eaLnBrk="1" hangingPunct="1">
              <a:defRPr/>
            </a:pPr>
            <a:r>
              <a:rPr lang="fr-CA" sz="2400" dirty="0">
                <a:ea typeface="ＭＳ Ｐゴシック" charset="0"/>
                <a:cs typeface="ＭＳ Ｐゴシック" charset="0"/>
              </a:rPr>
              <a:t> </a:t>
            </a:r>
          </a:p>
          <a:p>
            <a:pPr eaLnBrk="1" hangingPunct="1">
              <a:defRPr/>
            </a:pPr>
            <a:r>
              <a:rPr lang="fr-CA" sz="3600" dirty="0"/>
              <a:t>3) </a:t>
            </a:r>
            <a:r>
              <a:rPr lang="fr-CA" sz="36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Avec quoi? </a:t>
            </a:r>
            <a:r>
              <a:rPr lang="fr-CA" sz="3600" u="sng" dirty="0"/>
              <a:t>AOD</a:t>
            </a:r>
            <a:r>
              <a:rPr lang="fr-CA" sz="3600" dirty="0"/>
              <a:t> </a:t>
            </a:r>
          </a:p>
          <a:p>
            <a:pPr eaLnBrk="1" hangingPunct="1">
              <a:defRPr/>
            </a:pPr>
            <a:r>
              <a:rPr lang="fr-CA" sz="3600" dirty="0"/>
              <a:t>      </a:t>
            </a:r>
            <a:r>
              <a:rPr lang="fr-CA" sz="2800" dirty="0"/>
              <a:t>efficacité non inférieure et plus grande sécurité</a:t>
            </a:r>
          </a:p>
          <a:p>
            <a:pPr eaLnBrk="1" hangingPunct="1">
              <a:defRPr/>
            </a:pPr>
            <a:r>
              <a:rPr lang="fr-CA" sz="2800" b="1" dirty="0"/>
              <a:t>                              </a:t>
            </a:r>
            <a:r>
              <a:rPr lang="fr-CA" sz="2400" b="1" dirty="0"/>
              <a:t>CHEST Janvier 2016</a:t>
            </a:r>
          </a:p>
          <a:p>
            <a:pPr eaLnBrk="1" hangingPunct="1">
              <a:defRPr/>
            </a:pPr>
            <a:endParaRPr lang="fr-CA" sz="2400" dirty="0">
              <a:ea typeface="ＭＳ Ｐゴシック" charset="0"/>
              <a:cs typeface="ＭＳ Ｐゴシック" charset="0"/>
            </a:endParaRPr>
          </a:p>
          <a:p>
            <a:pPr eaLnBrk="1" hangingPunct="1">
              <a:defRPr/>
            </a:pPr>
            <a:endParaRPr lang="fr-CA" sz="2400" dirty="0">
              <a:ea typeface="ＭＳ Ｐゴシック" charset="0"/>
              <a:cs typeface="ＭＳ Ｐゴシック" charset="0"/>
            </a:endParaRPr>
          </a:p>
        </p:txBody>
      </p:sp>
    </p:spTree>
  </p:cSld>
  <p:clrMapOvr>
    <a:masterClrMapping/>
  </p:clrMapOvr>
  <p:transition spd="slow">
    <p:split orient="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2363" y="10903"/>
            <a:ext cx="3589637" cy="707886"/>
          </a:xfrm>
          <a:prstGeom prst="rect">
            <a:avLst/>
          </a:prstGeom>
          <a:noFill/>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fr-CA" sz="4000" b="1" spc="50" dirty="0">
                <a:ln w="13500">
                  <a:solidFill>
                    <a:schemeClr val="accent1">
                      <a:shade val="2500"/>
                      <a:alpha val="6500"/>
                    </a:schemeClr>
                  </a:solidFill>
                  <a:prstDash val="solid"/>
                </a:ln>
                <a:solidFill>
                  <a:srgbClr val="EC7405">
                    <a:alpha val="95000"/>
                  </a:srgbClr>
                </a:solidFill>
                <a:effectLst>
                  <a:innerShdw blurRad="50900" dist="38500" dir="13500000">
                    <a:srgbClr val="000000">
                      <a:alpha val="60000"/>
                    </a:srgbClr>
                  </a:innerShdw>
                </a:effectLst>
              </a:rPr>
              <a:t> </a:t>
            </a:r>
            <a:r>
              <a:rPr lang="fr-CA" b="1" spc="50" dirty="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Take</a:t>
            </a:r>
            <a:r>
              <a:rPr lang="fr-CA"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 home messages….! </a:t>
            </a:r>
          </a:p>
        </p:txBody>
      </p:sp>
      <p:pic>
        <p:nvPicPr>
          <p:cNvPr id="227330" name="Image 4" descr="Take Ho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148" y="94332"/>
            <a:ext cx="15843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ZoneTexte 1"/>
          <p:cNvSpPr txBox="1">
            <a:spLocks noChangeArrowheads="1"/>
          </p:cNvSpPr>
          <p:nvPr/>
        </p:nvSpPr>
        <p:spPr bwMode="auto">
          <a:xfrm>
            <a:off x="88147" y="908720"/>
            <a:ext cx="7737888" cy="5386090"/>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CA" sz="3200" dirty="0"/>
              <a:t>4) </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Combien de temps? </a:t>
            </a:r>
            <a:endParaRPr lang="fr-CA" sz="3200" dirty="0">
              <a:solidFill>
                <a:srgbClr val="285E90">
                  <a:alpha val="95000"/>
                </a:srgbClr>
              </a:solidFill>
            </a:endParaRPr>
          </a:p>
          <a:p>
            <a:pPr eaLnBrk="1" hangingPunct="1">
              <a:defRPr/>
            </a:pPr>
            <a:r>
              <a:rPr lang="fr-CA" sz="3200" dirty="0"/>
              <a:t>     - </a:t>
            </a:r>
            <a:r>
              <a:rPr lang="fr-CA" sz="3200" b="1" u="sng" dirty="0"/>
              <a:t>Long Terme</a:t>
            </a:r>
            <a:r>
              <a:rPr lang="fr-CA" sz="3200" dirty="0"/>
              <a:t>: </a:t>
            </a:r>
            <a:r>
              <a:rPr lang="fr-CA" sz="3200" b="1" dirty="0"/>
              <a:t>3 mois </a:t>
            </a:r>
            <a:endParaRPr lang="fr-CA" sz="2800" dirty="0"/>
          </a:p>
          <a:p>
            <a:pPr eaLnBrk="1" hangingPunct="1">
              <a:defRPr/>
            </a:pPr>
            <a:r>
              <a:rPr lang="fr-CA" sz="2800" dirty="0"/>
              <a:t>                TPP Proximale provoquées et Distale</a:t>
            </a:r>
          </a:p>
          <a:p>
            <a:pPr eaLnBrk="1" hangingPunct="1">
              <a:defRPr/>
            </a:pPr>
            <a:endParaRPr lang="fr-CA" sz="2800" b="1" dirty="0"/>
          </a:p>
          <a:p>
            <a:pPr eaLnBrk="1" hangingPunct="1">
              <a:defRPr/>
            </a:pPr>
            <a:r>
              <a:rPr lang="fr-CA" sz="3200" dirty="0"/>
              <a:t>     - </a:t>
            </a:r>
            <a:r>
              <a:rPr lang="fr-CA" sz="3200" b="1" u="sng" dirty="0"/>
              <a:t>Indéfinie</a:t>
            </a:r>
            <a:r>
              <a:rPr lang="fr-CA" sz="3200" b="1" dirty="0"/>
              <a:t>: </a:t>
            </a:r>
            <a:r>
              <a:rPr lang="fr-CA" sz="3200" dirty="0"/>
              <a:t>pas de </a:t>
            </a:r>
            <a:r>
              <a:rPr lang="fr-CA" sz="3200"/>
              <a:t>temps d’arrêt</a:t>
            </a:r>
            <a:r>
              <a:rPr lang="fr-CA"/>
              <a:t> </a:t>
            </a:r>
            <a:endParaRPr lang="fr-CA" dirty="0"/>
          </a:p>
          <a:p>
            <a:pPr eaLnBrk="1" hangingPunct="1">
              <a:defRPr/>
            </a:pPr>
            <a:r>
              <a:rPr lang="fr-CA" dirty="0"/>
              <a:t>                    Homme: </a:t>
            </a:r>
          </a:p>
          <a:p>
            <a:pPr eaLnBrk="1" hangingPunct="1">
              <a:defRPr/>
            </a:pPr>
            <a:r>
              <a:rPr lang="fr-CA" dirty="0"/>
              <a:t>                    Femme: HERDOO2 </a:t>
            </a:r>
            <a:r>
              <a:rPr lang="fr-CA" altLang="fr-FR" dirty="0"/>
              <a:t>Score ≥ 2</a:t>
            </a:r>
          </a:p>
          <a:p>
            <a:pPr eaLnBrk="1" hangingPunct="1">
              <a:defRPr/>
            </a:pPr>
            <a:endParaRPr lang="fr-CA" sz="3200" dirty="0"/>
          </a:p>
          <a:p>
            <a:pPr eaLnBrk="1" hangingPunct="1">
              <a:defRPr/>
            </a:pPr>
            <a:r>
              <a:rPr lang="fr-CA" sz="3200" dirty="0"/>
              <a:t>5) </a:t>
            </a:r>
            <a:r>
              <a:rPr lang="fr-CA" sz="3200" b="1"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Néoplasie?</a:t>
            </a:r>
            <a:r>
              <a:rPr lang="fr-CA" sz="3200" dirty="0"/>
              <a:t> </a:t>
            </a:r>
            <a:r>
              <a:rPr lang="fr-CA" sz="3200" u="sng" dirty="0" err="1"/>
              <a:t>Edoxaban</a:t>
            </a:r>
            <a:r>
              <a:rPr lang="fr-CA" sz="3200" dirty="0"/>
              <a:t> ou </a:t>
            </a:r>
            <a:r>
              <a:rPr lang="fr-CA" sz="3200" u="sng" dirty="0" err="1"/>
              <a:t>Xarelto</a:t>
            </a:r>
            <a:r>
              <a:rPr lang="fr-CA" sz="3200" u="sng" dirty="0"/>
              <a:t> </a:t>
            </a:r>
          </a:p>
          <a:p>
            <a:pPr eaLnBrk="1" hangingPunct="1">
              <a:defRPr/>
            </a:pPr>
            <a:r>
              <a:rPr lang="fr-CA" dirty="0"/>
              <a:t>        si risque faible saignement                                  </a:t>
            </a:r>
          </a:p>
          <a:p>
            <a:pPr eaLnBrk="1" hangingPunct="1">
              <a:defRPr/>
            </a:pPr>
            <a:r>
              <a:rPr lang="fr-CA" dirty="0"/>
              <a:t>                                </a:t>
            </a:r>
            <a:r>
              <a:rPr lang="fr-CA" u="sng" dirty="0"/>
              <a:t> </a:t>
            </a:r>
            <a:r>
              <a:rPr lang="fr-CA" sz="3200" u="sng" dirty="0"/>
              <a:t>LMWH </a:t>
            </a:r>
          </a:p>
          <a:p>
            <a:pPr eaLnBrk="1" hangingPunct="1">
              <a:defRPr/>
            </a:pPr>
            <a:r>
              <a:rPr lang="fr-CA" dirty="0"/>
              <a:t>        si risque élevé saignement (néo. Digestif)</a:t>
            </a:r>
          </a:p>
        </p:txBody>
      </p:sp>
      <p:sp>
        <p:nvSpPr>
          <p:cNvPr id="2" name="Rectangle 1">
            <a:extLst>
              <a:ext uri="{FF2B5EF4-FFF2-40B4-BE49-F238E27FC236}">
                <a16:creationId xmlns:a16="http://schemas.microsoft.com/office/drawing/2014/main" id="{8E046F92-4BA3-7C4F-B080-8CF08256F48A}"/>
              </a:ext>
            </a:extLst>
          </p:cNvPr>
          <p:cNvSpPr/>
          <p:nvPr/>
        </p:nvSpPr>
        <p:spPr>
          <a:xfrm>
            <a:off x="4769913" y="6488668"/>
            <a:ext cx="3390672" cy="369332"/>
          </a:xfrm>
          <a:prstGeom prst="rect">
            <a:avLst/>
          </a:prstGeom>
        </p:spPr>
        <p:txBody>
          <a:bodyPr wrap="none">
            <a:spAutoFit/>
          </a:bodyPr>
          <a:lstStyle/>
          <a:p>
            <a:pPr eaLnBrk="1" hangingPunct="1">
              <a:defRPr/>
            </a:pPr>
            <a:r>
              <a:rPr lang="fr-CA" dirty="0"/>
              <a:t>(Thrombose Canada oct. 2018)</a:t>
            </a:r>
          </a:p>
        </p:txBody>
      </p:sp>
    </p:spTree>
  </p:cSld>
  <p:clrMapOvr>
    <a:masterClrMapping/>
  </p:clrMapOvr>
  <p:transition spd="slow">
    <p:split orient="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6021288"/>
            <a:ext cx="4399161" cy="1077218"/>
          </a:xfrm>
          <a:prstGeom prst="rect">
            <a:avLst/>
          </a:prstGeom>
          <a:noFill/>
        </p:spPr>
        <p:txBody>
          <a:bodyPr wrap="none">
            <a:spAutoFit/>
          </a:bodyPr>
          <a:lstStyle/>
          <a:p>
            <a:pPr eaLnBrk="1" hangingPunct="1">
              <a:defRPr/>
            </a:pPr>
            <a:r>
              <a:rPr lang="en-US" sz="3200" b="1" spc="50" err="1">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rPr>
              <a:t>www.jbedardmd.com</a:t>
            </a:r>
            <a:endParaRPr lang="en-US" sz="3200" b="1"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ea typeface="ＭＳ Ｐゴシック" charset="0"/>
              <a:cs typeface="ＭＳ Ｐゴシック" charset="0"/>
            </a:endParaRPr>
          </a:p>
          <a:p>
            <a:pPr eaLnBrk="1" hangingPunct="1">
              <a:defRPr/>
            </a:pPr>
            <a:endParaRPr lang="fr-CA" sz="3200" spc="50">
              <a:ln w="13500">
                <a:solidFill>
                  <a:schemeClr val="accent1">
                    <a:shade val="2500"/>
                    <a:alpha val="6500"/>
                  </a:schemeClr>
                </a:solidFill>
                <a:prstDash val="solid"/>
              </a:ln>
              <a:solidFill>
                <a:srgbClr val="191919">
                  <a:alpha val="95000"/>
                </a:srgbClr>
              </a:solidFill>
              <a:effectLst>
                <a:innerShdw blurRad="50900" dist="38500" dir="13500000">
                  <a:srgbClr val="000000">
                    <a:alpha val="60000"/>
                  </a:srgbClr>
                </a:innerShdw>
              </a:effectLst>
              <a:ea typeface="ＭＳ Ｐゴシック" charset="0"/>
            </a:endParaRPr>
          </a:p>
        </p:txBody>
      </p:sp>
      <p:pic>
        <p:nvPicPr>
          <p:cNvPr id="229378" name="Image 2" descr="11 ma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98725"/>
            <a:ext cx="41767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5"/>
          <p:cNvSpPr txBox="1">
            <a:spLocks noChangeArrowheads="1"/>
          </p:cNvSpPr>
          <p:nvPr/>
        </p:nvSpPr>
        <p:spPr bwMode="auto">
          <a:xfrm>
            <a:off x="0" y="620688"/>
            <a:ext cx="8998176" cy="1877437"/>
          </a:xfrm>
          <a:prstGeom prst="rect">
            <a:avLst/>
          </a:prstGeom>
          <a:noFill/>
          <a:ln>
            <a:noFill/>
          </a:ln>
          <a:extLst>
            <a:ext uri="{909E8E84-426E-40dd-AFC4-6F175D3DCCD1}"/>
            <a:ext uri="{91240B29-F687-4f45-9708-019B960494DF}"/>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endParaRPr lang="fr-CA" sz="3600" b="1">
              <a:solidFill>
                <a:srgbClr val="000000"/>
              </a:solidFill>
            </a:endParaRPr>
          </a:p>
          <a:p>
            <a:pPr eaLnBrk="1" hangingPunct="1">
              <a:defRPr/>
            </a:pPr>
            <a:r>
              <a:rPr lang="fr-CA" sz="3600" b="1">
                <a:solidFill>
                  <a:srgbClr val="000000"/>
                </a:solidFill>
              </a:rPr>
              <a:t> </a:t>
            </a:r>
            <a:r>
              <a:rPr lang="fr-CA" sz="4000" b="1" spc="5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La pratique de la médecine est un </a:t>
            </a:r>
          </a:p>
          <a:p>
            <a:pPr eaLnBrk="1" hangingPunct="1">
              <a:defRPr/>
            </a:pPr>
            <a:r>
              <a:rPr lang="fr-CA" sz="4000" b="1" spc="5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Art Fondé sur la science.     </a:t>
            </a:r>
            <a:r>
              <a:rPr lang="fr-CA" sz="1800" spc="5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Sir William Osler</a:t>
            </a:r>
            <a:r>
              <a:rPr lang="fr-CA" sz="1800">
                <a:solidFill>
                  <a:srgbClr val="000000"/>
                </a:solidFill>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512" y="1196752"/>
            <a:ext cx="2612189" cy="3830970"/>
          </a:xfrm>
          <a:prstGeom prst="rect">
            <a:avLst/>
          </a:prstGeom>
          <a:gradFill flip="none" rotWithShape="1">
            <a:gsLst>
              <a:gs pos="0">
                <a:srgbClr val="8CC96D">
                  <a:alpha val="0"/>
                </a:srgbClr>
              </a:gs>
              <a:gs pos="100000">
                <a:srgbClr val="8CC96D"/>
              </a:gs>
            </a:gsLst>
            <a:lin ang="16200000" scaled="1"/>
            <a:tileRect/>
          </a:gradFill>
          <a:ln>
            <a:noFill/>
          </a:ln>
        </p:spPr>
        <p:txBody>
          <a:bodyPr wrap="none" rtlCol="0">
            <a:noAutofit/>
          </a:bodyPr>
          <a:lstStyle/>
          <a:p>
            <a:pPr>
              <a:lnSpc>
                <a:spcPct val="90000"/>
              </a:lnSpc>
              <a:spcAft>
                <a:spcPts val="200"/>
              </a:spcAft>
            </a:pPr>
            <a:r>
              <a:rPr lang="fr-CA" sz="2000" b="1" dirty="0">
                <a:solidFill>
                  <a:prstClr val="black"/>
                </a:solidFill>
                <a:latin typeface="Arial" panose="020B0604020202020204" pitchFamily="34" charset="0"/>
                <a:cs typeface="Arial" panose="020B0604020202020204" pitchFamily="34" charset="0"/>
              </a:rPr>
              <a:t>Provocation par FR</a:t>
            </a:r>
          </a:p>
          <a:p>
            <a:pPr>
              <a:lnSpc>
                <a:spcPct val="90000"/>
              </a:lnSpc>
              <a:spcAft>
                <a:spcPts val="200"/>
              </a:spcAft>
            </a:pPr>
            <a:r>
              <a:rPr lang="fr-CA" sz="2000" b="1" dirty="0">
                <a:latin typeface="Arial" panose="020B0604020202020204" pitchFamily="34" charset="0"/>
                <a:cs typeface="Arial" panose="020B0604020202020204" pitchFamily="34" charset="0"/>
              </a:rPr>
              <a:t>majeur, transitoire</a:t>
            </a:r>
          </a:p>
          <a:p>
            <a:pPr>
              <a:lnSpc>
                <a:spcPct val="90000"/>
              </a:lnSpc>
              <a:spcAft>
                <a:spcPts val="200"/>
              </a:spcAft>
            </a:pPr>
            <a:endParaRPr lang="fr-CA" sz="1600" dirty="0">
              <a:solidFill>
                <a:prstClr val="black"/>
              </a:solidFill>
              <a:latin typeface="Arial" panose="020B0604020202020204" pitchFamily="34" charset="0"/>
              <a:cs typeface="Arial" panose="020B0604020202020204" pitchFamily="34" charset="0"/>
            </a:endParaRP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Chirurgie avec anesthésie </a:t>
            </a: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générale &gt; 30 min</a:t>
            </a: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Alité hôpital ≥ 3 jours </a:t>
            </a: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pour maladie aigue</a:t>
            </a: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   </a:t>
            </a:r>
            <a:endParaRPr lang="fr-CA" sz="1600" b="1" dirty="0">
              <a:latin typeface="Arial" panose="020B0604020202020204" pitchFamily="34" charset="0"/>
              <a:cs typeface="Arial" panose="020B0604020202020204" pitchFamily="34" charset="0"/>
            </a:endParaRP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Césarienne</a:t>
            </a:r>
          </a:p>
        </p:txBody>
      </p:sp>
      <p:sp>
        <p:nvSpPr>
          <p:cNvPr id="8" name="TextBox 7"/>
          <p:cNvSpPr txBox="1"/>
          <p:nvPr/>
        </p:nvSpPr>
        <p:spPr>
          <a:xfrm>
            <a:off x="6450754" y="1218357"/>
            <a:ext cx="2297710" cy="3853370"/>
          </a:xfrm>
          <a:prstGeom prst="rect">
            <a:avLst/>
          </a:prstGeom>
          <a:gradFill flip="none" rotWithShape="1">
            <a:gsLst>
              <a:gs pos="0">
                <a:srgbClr val="9BCFE4">
                  <a:alpha val="0"/>
                </a:srgbClr>
              </a:gs>
              <a:gs pos="100000">
                <a:srgbClr val="9BCFE4">
                  <a:shade val="100000"/>
                  <a:satMod val="115000"/>
                </a:srgbClr>
              </a:gs>
            </a:gsLst>
            <a:lin ang="16200000" scaled="1"/>
            <a:tileRect/>
          </a:gradFill>
          <a:ln>
            <a:noFill/>
          </a:ln>
        </p:spPr>
        <p:txBody>
          <a:bodyPr wrap="square" rtlCol="0">
            <a:noAutofit/>
          </a:bodyPr>
          <a:lstStyle/>
          <a:p>
            <a:pPr>
              <a:lnSpc>
                <a:spcPct val="90000"/>
              </a:lnSpc>
              <a:spcAft>
                <a:spcPts val="200"/>
              </a:spcAft>
            </a:pPr>
            <a:r>
              <a:rPr lang="fr-CA" sz="2000" b="1" dirty="0">
                <a:solidFill>
                  <a:prstClr val="black"/>
                </a:solidFill>
                <a:latin typeface="Arial" panose="020B0604020202020204" pitchFamily="34" charset="0"/>
                <a:cs typeface="Arial" panose="020B0604020202020204" pitchFamily="34" charset="0"/>
              </a:rPr>
              <a:t>Non Provocation ou provocation par FR persistant </a:t>
            </a:r>
          </a:p>
          <a:p>
            <a:pPr>
              <a:lnSpc>
                <a:spcPct val="90000"/>
              </a:lnSpc>
              <a:spcAft>
                <a:spcPts val="200"/>
              </a:spcAft>
            </a:pPr>
            <a:endParaRPr lang="fr-CA" sz="1600" dirty="0">
              <a:solidFill>
                <a:prstClr val="black"/>
              </a:solidFill>
              <a:latin typeface="Arial" panose="020B0604020202020204" pitchFamily="34" charset="0"/>
              <a:cs typeface="Arial" panose="020B0604020202020204" pitchFamily="34" charset="0"/>
            </a:endParaRPr>
          </a:p>
          <a:p>
            <a:pPr>
              <a:lnSpc>
                <a:spcPct val="90000"/>
              </a:lnSpc>
              <a:spcAft>
                <a:spcPts val="200"/>
              </a:spcAft>
            </a:pPr>
            <a:endParaRPr lang="fr-CA" sz="1600" dirty="0">
              <a:solidFill>
                <a:prstClr val="black"/>
              </a:solidFill>
              <a:latin typeface="Arial" panose="020B0604020202020204" pitchFamily="34" charset="0"/>
              <a:cs typeface="Arial" panose="020B0604020202020204" pitchFamily="34" charset="0"/>
            </a:endParaRP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Cancer</a:t>
            </a:r>
          </a:p>
          <a:p>
            <a:pPr indent="-172800">
              <a:lnSpc>
                <a:spcPct val="90000"/>
              </a:lnSpc>
              <a:spcAft>
                <a:spcPts val="200"/>
              </a:spcAft>
              <a:buFont typeface="Arial" charset="0"/>
              <a:buChar char="•"/>
            </a:pPr>
            <a:endParaRPr lang="fr-CA" sz="1600" b="1" dirty="0">
              <a:solidFill>
                <a:prstClr val="black"/>
              </a:solidFill>
              <a:latin typeface="Arial" panose="020B0604020202020204" pitchFamily="34" charset="0"/>
              <a:cs typeface="Arial" panose="020B0604020202020204" pitchFamily="34" charset="0"/>
            </a:endParaRPr>
          </a:p>
          <a:p>
            <a:pPr>
              <a:lnSpc>
                <a:spcPct val="90000"/>
              </a:lnSpc>
              <a:spcAft>
                <a:spcPts val="200"/>
              </a:spcAft>
            </a:pPr>
            <a:endParaRPr lang="fr-CA" sz="1600" b="1" dirty="0">
              <a:solidFill>
                <a:prstClr val="black"/>
              </a:solidFill>
              <a:latin typeface="Arial" panose="020B0604020202020204" pitchFamily="34" charset="0"/>
              <a:cs typeface="Arial" panose="020B0604020202020204" pitchFamily="34" charset="0"/>
            </a:endParaRPr>
          </a:p>
          <a:p>
            <a:pPr marL="7200">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Maladie inflammatoire de l’intestin</a:t>
            </a:r>
          </a:p>
        </p:txBody>
      </p:sp>
      <p:sp>
        <p:nvSpPr>
          <p:cNvPr id="10" name="Isosceles Triangle 9"/>
          <p:cNvSpPr/>
          <p:nvPr/>
        </p:nvSpPr>
        <p:spPr bwMode="auto">
          <a:xfrm rot="16200000">
            <a:off x="3838030" y="1549448"/>
            <a:ext cx="1501281" cy="8018462"/>
          </a:xfrm>
          <a:prstGeom prst="triangle">
            <a:avLst>
              <a:gd name="adj" fmla="val 0"/>
            </a:avLst>
          </a:prstGeom>
          <a:gradFill>
            <a:gsLst>
              <a:gs pos="0">
                <a:srgbClr val="82AE40"/>
              </a:gs>
              <a:gs pos="53000">
                <a:srgbClr val="00B050"/>
              </a:gs>
              <a:gs pos="100000">
                <a:srgbClr val="255F7F"/>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CA" dirty="0">
              <a:solidFill>
                <a:prstClr val="black"/>
              </a:solidFill>
              <a:latin typeface="+mj-lt"/>
              <a:ea typeface="ヒラギノ角ゴ Pro W3" pitchFamily="16" charset="-128"/>
            </a:endParaRPr>
          </a:p>
        </p:txBody>
      </p:sp>
      <p:sp>
        <p:nvSpPr>
          <p:cNvPr id="11" name="TextBox 10"/>
          <p:cNvSpPr txBox="1"/>
          <p:nvPr/>
        </p:nvSpPr>
        <p:spPr>
          <a:xfrm>
            <a:off x="1106683" y="6300028"/>
            <a:ext cx="6276077" cy="369332"/>
          </a:xfrm>
          <a:prstGeom prst="rect">
            <a:avLst/>
          </a:prstGeom>
          <a:noFill/>
        </p:spPr>
        <p:txBody>
          <a:bodyPr wrap="none" rtlCol="0">
            <a:spAutoFit/>
          </a:bodyPr>
          <a:lstStyle/>
          <a:p>
            <a:r>
              <a:rPr lang="fr-CA" b="1" dirty="0">
                <a:solidFill>
                  <a:prstClr val="black"/>
                </a:solidFill>
                <a:latin typeface="Arial" panose="020B0604020202020204" pitchFamily="34" charset="0"/>
                <a:cs typeface="Arial" panose="020B0604020202020204" pitchFamily="34" charset="0"/>
              </a:rPr>
              <a:t>Risque de récidive annuelle à l’arrêt des anticoagulants</a:t>
            </a:r>
          </a:p>
        </p:txBody>
      </p:sp>
      <p:sp>
        <p:nvSpPr>
          <p:cNvPr id="5" name="Slide Number Placeholder 4"/>
          <p:cNvSpPr>
            <a:spLocks noGrp="1"/>
          </p:cNvSpPr>
          <p:nvPr>
            <p:ph type="sldNum" sz="quarter" idx="4"/>
          </p:nvPr>
        </p:nvSpPr>
        <p:spPr/>
        <p:txBody>
          <a:bodyPr/>
          <a:lstStyle/>
          <a:p>
            <a:fld id="{7088BEF1-D3AD-E34F-A3B9-A73E884A7AB2}" type="slidenum">
              <a:rPr lang="fr-CA" smtClean="0">
                <a:solidFill>
                  <a:srgbClr val="285E90"/>
                </a:solidFill>
              </a:rPr>
              <a:pPr/>
              <a:t>8</a:t>
            </a:fld>
            <a:endParaRPr lang="fr-CA" dirty="0">
              <a:solidFill>
                <a:srgbClr val="285E90"/>
              </a:solidFill>
            </a:endParaRPr>
          </a:p>
        </p:txBody>
      </p:sp>
      <p:sp>
        <p:nvSpPr>
          <p:cNvPr id="12" name="Footer Placeholder 2">
            <a:extLst>
              <a:ext uri="{FF2B5EF4-FFF2-40B4-BE49-F238E27FC236}">
                <a16:creationId xmlns:a16="http://schemas.microsoft.com/office/drawing/2014/main" id="{12B11B55-43EE-477B-AF73-939CBC7B4413}"/>
              </a:ext>
            </a:extLst>
          </p:cNvPr>
          <p:cNvSpPr txBox="1">
            <a:spLocks/>
          </p:cNvSpPr>
          <p:nvPr/>
        </p:nvSpPr>
        <p:spPr>
          <a:xfrm>
            <a:off x="0" y="6652942"/>
            <a:ext cx="9144000" cy="287195"/>
          </a:xfrm>
          <a:prstGeom prst="rect">
            <a:avLst/>
          </a:prstGeom>
        </p:spPr>
        <p:txBody>
          <a:bodyPr anchor="b"/>
          <a:lstStyle>
            <a:defPPr>
              <a:defRPr lang="fr-FR"/>
            </a:defPPr>
            <a:lvl1pPr marL="0" algn="l" defTabSz="457200" rtl="0" eaLnBrk="1" latinLnBrk="0" hangingPunct="1">
              <a:lnSpc>
                <a:spcPct val="90000"/>
              </a:lnSpc>
              <a:defRPr sz="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dirty="0"/>
              <a:t>ISTH = </a:t>
            </a:r>
            <a:r>
              <a:rPr lang="en-CA" dirty="0"/>
              <a:t>International Society on Thrombosis and Haemostasis </a:t>
            </a:r>
            <a:r>
              <a:rPr lang="fr-CA" dirty="0"/>
              <a:t>[Société internationale sur la thrombose et l’hémostase] </a:t>
            </a:r>
            <a:r>
              <a:rPr lang="fr-CA" dirty="0" err="1"/>
              <a:t>Kearon</a:t>
            </a:r>
            <a:r>
              <a:rPr lang="fr-CA" dirty="0"/>
              <a:t> C, </a:t>
            </a:r>
            <a:r>
              <a:rPr lang="fr-CA" i="1" dirty="0"/>
              <a:t>et al</a:t>
            </a:r>
            <a:r>
              <a:rPr lang="fr-CA" dirty="0"/>
              <a:t>. </a:t>
            </a:r>
            <a:r>
              <a:rPr lang="fr-CA" i="1" dirty="0" err="1"/>
              <a:t>Chest</a:t>
            </a:r>
            <a:r>
              <a:rPr lang="fr-CA" dirty="0"/>
              <a:t>. 2016; 149:315-52; </a:t>
            </a:r>
            <a:r>
              <a:rPr lang="en-CA" dirty="0"/>
              <a:t>Kearon C, </a:t>
            </a:r>
            <a:r>
              <a:rPr lang="en-CA" i="1" dirty="0"/>
              <a:t>et al. J </a:t>
            </a:r>
            <a:r>
              <a:rPr lang="en-CA" i="1" dirty="0" err="1"/>
              <a:t>Thromb</a:t>
            </a:r>
            <a:r>
              <a:rPr lang="en-CA" i="1" dirty="0"/>
              <a:t> </a:t>
            </a:r>
            <a:r>
              <a:rPr lang="en-CA" i="1" dirty="0" err="1"/>
              <a:t>Haemost</a:t>
            </a:r>
            <a:r>
              <a:rPr lang="en-CA" dirty="0"/>
              <a:t>. 2016; 14:1480-3.</a:t>
            </a:r>
          </a:p>
        </p:txBody>
      </p:sp>
      <p:sp>
        <p:nvSpPr>
          <p:cNvPr id="13" name="TextBox 12"/>
          <p:cNvSpPr txBox="1"/>
          <p:nvPr/>
        </p:nvSpPr>
        <p:spPr>
          <a:xfrm>
            <a:off x="7276714" y="5631631"/>
            <a:ext cx="1399742" cy="461665"/>
          </a:xfrm>
          <a:prstGeom prst="rect">
            <a:avLst/>
          </a:prstGeom>
          <a:noFill/>
        </p:spPr>
        <p:txBody>
          <a:bodyPr wrap="none" rtlCol="0">
            <a:spAutoFit/>
          </a:bodyPr>
          <a:lstStyle/>
          <a:p>
            <a:r>
              <a:rPr lang="en-CA" sz="2400" b="1" dirty="0">
                <a:solidFill>
                  <a:schemeClr val="bg1"/>
                </a:solidFill>
              </a:rPr>
              <a:t>5 </a:t>
            </a:r>
            <a:r>
              <a:rPr lang="en-CA" sz="2400" b="1" dirty="0" err="1">
                <a:solidFill>
                  <a:schemeClr val="bg1"/>
                </a:solidFill>
              </a:rPr>
              <a:t>à</a:t>
            </a:r>
            <a:r>
              <a:rPr lang="en-CA" sz="2400" b="1" dirty="0">
                <a:solidFill>
                  <a:schemeClr val="bg1"/>
                </a:solidFill>
              </a:rPr>
              <a:t> 10 %</a:t>
            </a:r>
          </a:p>
        </p:txBody>
      </p:sp>
      <p:sp>
        <p:nvSpPr>
          <p:cNvPr id="14" name="TextBox 13"/>
          <p:cNvSpPr txBox="1"/>
          <p:nvPr/>
        </p:nvSpPr>
        <p:spPr>
          <a:xfrm>
            <a:off x="749053" y="5568431"/>
            <a:ext cx="715260" cy="461665"/>
          </a:xfrm>
          <a:prstGeom prst="rect">
            <a:avLst/>
          </a:prstGeom>
          <a:noFill/>
        </p:spPr>
        <p:txBody>
          <a:bodyPr wrap="none" rtlCol="0">
            <a:spAutoFit/>
          </a:bodyPr>
          <a:lstStyle/>
          <a:p>
            <a:r>
              <a:rPr lang="en-CA" sz="2400" b="1" dirty="0"/>
              <a:t>1 %</a:t>
            </a:r>
          </a:p>
        </p:txBody>
      </p:sp>
      <p:sp>
        <p:nvSpPr>
          <p:cNvPr id="15" name="Title 3">
            <a:extLst>
              <a:ext uri="{FF2B5EF4-FFF2-40B4-BE49-F238E27FC236}">
                <a16:creationId xmlns:a16="http://schemas.microsoft.com/office/drawing/2014/main" id="{1516C30A-5F2F-724E-986A-2B7782524EC8}"/>
              </a:ext>
            </a:extLst>
          </p:cNvPr>
          <p:cNvSpPr txBox="1">
            <a:spLocks/>
          </p:cNvSpPr>
          <p:nvPr>
            <p:custDataLst>
              <p:tags r:id="rId1"/>
            </p:custDataLst>
          </p:nvPr>
        </p:nvSpPr>
        <p:spPr bwMode="auto">
          <a:xfrm>
            <a:off x="575512" y="162623"/>
            <a:ext cx="889248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square" lIns="91440" tIns="45720" rIns="91440" bIns="45720" numCol="1" anchor="ctr" anchorCtr="0" compatLnSpc="1">
            <a:prstTxWarp prst="textNoShape">
              <a:avLst/>
            </a:prstTxWarp>
            <a:spAutoFit/>
          </a:bodyPr>
          <a:lstStyle>
            <a:lvl1pPr algn="l" rtl="0" eaLnBrk="0" fontAlgn="base" hangingPunct="0">
              <a:lnSpc>
                <a:spcPct val="85000"/>
              </a:lnSpc>
              <a:spcBef>
                <a:spcPct val="0"/>
              </a:spcBef>
              <a:spcAft>
                <a:spcPct val="0"/>
              </a:spcAft>
              <a:defRPr sz="3200" b="1">
                <a:solidFill>
                  <a:schemeClr val="accent1"/>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cs typeface="Arial" charset="0"/>
              </a:defRPr>
            </a:lvl5pPr>
            <a:lvl6pPr marL="457200" algn="l" rtl="0" eaLnBrk="1" fontAlgn="base" hangingPunct="1">
              <a:lnSpc>
                <a:spcPct val="85000"/>
              </a:lnSpc>
              <a:spcBef>
                <a:spcPct val="0"/>
              </a:spcBef>
              <a:spcAft>
                <a:spcPct val="0"/>
              </a:spcAft>
              <a:defRPr sz="3200" b="1">
                <a:solidFill>
                  <a:schemeClr val="accent1"/>
                </a:solidFill>
                <a:latin typeface="Arial" charset="0"/>
                <a:cs typeface="Arial" charset="0"/>
              </a:defRPr>
            </a:lvl6pPr>
            <a:lvl7pPr marL="914400" algn="l" rtl="0" eaLnBrk="1" fontAlgn="base" hangingPunct="1">
              <a:lnSpc>
                <a:spcPct val="85000"/>
              </a:lnSpc>
              <a:spcBef>
                <a:spcPct val="0"/>
              </a:spcBef>
              <a:spcAft>
                <a:spcPct val="0"/>
              </a:spcAft>
              <a:defRPr sz="3200" b="1">
                <a:solidFill>
                  <a:schemeClr val="accent1"/>
                </a:solidFill>
                <a:latin typeface="Arial" charset="0"/>
                <a:cs typeface="Arial" charset="0"/>
              </a:defRPr>
            </a:lvl7pPr>
            <a:lvl8pPr marL="1371600" algn="l" rtl="0" eaLnBrk="1" fontAlgn="base" hangingPunct="1">
              <a:lnSpc>
                <a:spcPct val="85000"/>
              </a:lnSpc>
              <a:spcBef>
                <a:spcPct val="0"/>
              </a:spcBef>
              <a:spcAft>
                <a:spcPct val="0"/>
              </a:spcAft>
              <a:defRPr sz="3200" b="1">
                <a:solidFill>
                  <a:schemeClr val="accent1"/>
                </a:solidFill>
                <a:latin typeface="Arial" charset="0"/>
                <a:cs typeface="Arial" charset="0"/>
              </a:defRPr>
            </a:lvl8pPr>
            <a:lvl9pPr marL="1828800" algn="l" rtl="0" eaLnBrk="1" fontAlgn="base" hangingPunct="1">
              <a:lnSpc>
                <a:spcPct val="85000"/>
              </a:lnSpc>
              <a:spcBef>
                <a:spcPct val="0"/>
              </a:spcBef>
              <a:spcAft>
                <a:spcPct val="0"/>
              </a:spcAft>
              <a:defRPr sz="3200" b="1">
                <a:solidFill>
                  <a:schemeClr val="accent1"/>
                </a:solidFill>
                <a:latin typeface="Arial" charset="0"/>
                <a:cs typeface="Arial" charset="0"/>
              </a:defRPr>
            </a:lvl9pPr>
          </a:lstStyle>
          <a:p>
            <a:pPr>
              <a:defRPr/>
            </a:pPr>
            <a:r>
              <a:rPr lang="fr-CA" sz="40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TPP/EP  provoquée / non provoquée  </a:t>
            </a:r>
          </a:p>
          <a:p>
            <a:pPr>
              <a:defRPr/>
            </a:pPr>
            <a:r>
              <a:rPr lang="fr-CA"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a:t>
            </a:r>
            <a:r>
              <a:rPr lang="fr-CA" sz="2400" kern="0" spc="50" dirty="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ISTH 2016</a:t>
            </a:r>
          </a:p>
        </p:txBody>
      </p:sp>
      <p:sp>
        <p:nvSpPr>
          <p:cNvPr id="16" name="TextBox 5">
            <a:extLst>
              <a:ext uri="{FF2B5EF4-FFF2-40B4-BE49-F238E27FC236}">
                <a16:creationId xmlns:a16="http://schemas.microsoft.com/office/drawing/2014/main" id="{A4FF1511-7753-EC42-AD7C-D03380D7626F}"/>
              </a:ext>
            </a:extLst>
          </p:cNvPr>
          <p:cNvSpPr txBox="1"/>
          <p:nvPr/>
        </p:nvSpPr>
        <p:spPr>
          <a:xfrm>
            <a:off x="3357316" y="1196752"/>
            <a:ext cx="2942876" cy="4434879"/>
          </a:xfrm>
          <a:prstGeom prst="rect">
            <a:avLst/>
          </a:prstGeom>
          <a:gradFill flip="none" rotWithShape="1">
            <a:gsLst>
              <a:gs pos="0">
                <a:srgbClr val="A7EFC4">
                  <a:alpha val="0"/>
                </a:srgbClr>
              </a:gs>
              <a:gs pos="100000">
                <a:srgbClr val="A7EFC4">
                  <a:shade val="100000"/>
                  <a:satMod val="115000"/>
                </a:srgbClr>
              </a:gs>
            </a:gsLst>
            <a:lin ang="16200000" scaled="1"/>
            <a:tileRect/>
          </a:gradFill>
          <a:ln>
            <a:noFill/>
          </a:ln>
        </p:spPr>
        <p:txBody>
          <a:bodyPr wrap="square" rtlCol="0">
            <a:noAutofit/>
          </a:bodyPr>
          <a:lstStyle/>
          <a:p>
            <a:pPr>
              <a:lnSpc>
                <a:spcPct val="90000"/>
              </a:lnSpc>
              <a:spcAft>
                <a:spcPts val="200"/>
              </a:spcAft>
            </a:pPr>
            <a:r>
              <a:rPr lang="fr-CA" sz="2000" b="1" dirty="0">
                <a:solidFill>
                  <a:prstClr val="black"/>
                </a:solidFill>
                <a:latin typeface="Arial" panose="020B0604020202020204" pitchFamily="34" charset="0"/>
                <a:cs typeface="Arial" panose="020B0604020202020204" pitchFamily="34" charset="0"/>
              </a:rPr>
              <a:t>Provocation par FR mineur </a:t>
            </a:r>
            <a:r>
              <a:rPr lang="fr-CA" sz="2000" b="1" dirty="0">
                <a:latin typeface="Arial" panose="020B0604020202020204" pitchFamily="34" charset="0"/>
                <a:cs typeface="Arial" panose="020B0604020202020204" pitchFamily="34" charset="0"/>
              </a:rPr>
              <a:t>transitoire, mais important</a:t>
            </a:r>
          </a:p>
          <a:p>
            <a:pPr>
              <a:lnSpc>
                <a:spcPct val="90000"/>
              </a:lnSpc>
              <a:spcAft>
                <a:spcPts val="200"/>
              </a:spcAft>
            </a:pPr>
            <a:r>
              <a:rPr lang="fr-CA" sz="1600" dirty="0">
                <a:latin typeface="Arial" panose="020B0604020202020204" pitchFamily="34" charset="0"/>
                <a:cs typeface="Arial" panose="020B0604020202020204" pitchFamily="34" charset="0"/>
              </a:rPr>
              <a:t> </a:t>
            </a:r>
          </a:p>
          <a:p>
            <a:pPr>
              <a:lnSpc>
                <a:spcPct val="90000"/>
              </a:lnSpc>
              <a:spcAft>
                <a:spcPts val="200"/>
              </a:spcAft>
            </a:pPr>
            <a:r>
              <a:rPr lang="fr-CA" sz="1600" b="1" dirty="0">
                <a:solidFill>
                  <a:prstClr val="black"/>
                </a:solidFill>
                <a:latin typeface="Arial" panose="020B0604020202020204" pitchFamily="34" charset="0"/>
                <a:cs typeface="Arial" panose="020B0604020202020204" pitchFamily="34" charset="0"/>
              </a:rPr>
              <a:t>Anesthésie générale&lt;30 min</a:t>
            </a:r>
          </a:p>
          <a:p>
            <a:endParaRPr lang="fr-CA" sz="1600" b="1" dirty="0">
              <a:solidFill>
                <a:prstClr val="black"/>
              </a:solidFill>
              <a:latin typeface="Arial" panose="020B0604020202020204" pitchFamily="34" charset="0"/>
              <a:cs typeface="Arial" panose="020B0604020202020204" pitchFamily="34" charset="0"/>
            </a:endParaRPr>
          </a:p>
          <a:p>
            <a:r>
              <a:rPr lang="fr-CA" sz="1600" b="1" dirty="0">
                <a:solidFill>
                  <a:prstClr val="black"/>
                </a:solidFill>
                <a:latin typeface="Arial" panose="020B0604020202020204" pitchFamily="34" charset="0"/>
                <a:cs typeface="Arial" panose="020B0604020202020204" pitchFamily="34" charset="0"/>
              </a:rPr>
              <a:t>Hospitalisation &lt; 3 jours pour maladie aigu</a:t>
            </a:r>
            <a:r>
              <a:rPr lang="fr-CA" sz="1600" b="1" dirty="0">
                <a:latin typeface="Arial" panose="020B0604020202020204" pitchFamily="34" charset="0"/>
                <a:cs typeface="Arial" panose="020B0604020202020204" pitchFamily="34" charset="0"/>
              </a:rPr>
              <a:t>ë</a:t>
            </a:r>
          </a:p>
          <a:p>
            <a:endParaRPr lang="fr-CA" sz="1600" b="1" dirty="0">
              <a:latin typeface="Arial" panose="020B0604020202020204" pitchFamily="34" charset="0"/>
              <a:cs typeface="Arial" panose="020B0604020202020204" pitchFamily="34" charset="0"/>
            </a:endParaRPr>
          </a:p>
          <a:p>
            <a:r>
              <a:rPr lang="en-CA" sz="1600" b="1" dirty="0" err="1">
                <a:latin typeface="Arial" panose="020B0604020202020204" pitchFamily="34" charset="0"/>
                <a:cs typeface="Arial" panose="020B0604020202020204" pitchFamily="34" charset="0"/>
              </a:rPr>
              <a:t>Œ</a:t>
            </a:r>
            <a:r>
              <a:rPr lang="fr-CA" sz="1600" b="1" dirty="0" err="1">
                <a:latin typeface="Arial" panose="020B0604020202020204" pitchFamily="34" charset="0"/>
                <a:cs typeface="Arial" panose="020B0604020202020204" pitchFamily="34" charset="0"/>
              </a:rPr>
              <a:t>strogénothérapie</a:t>
            </a:r>
            <a:endParaRPr lang="fr-CA" sz="1600" b="1" dirty="0">
              <a:latin typeface="Arial" panose="020B0604020202020204" pitchFamily="34" charset="0"/>
              <a:cs typeface="Arial" panose="020B0604020202020204" pitchFamily="34" charset="0"/>
            </a:endParaRPr>
          </a:p>
          <a:p>
            <a:r>
              <a:rPr lang="fr-CA" sz="1600" b="1" dirty="0">
                <a:latin typeface="Arial" panose="020B0604020202020204" pitchFamily="34" charset="0"/>
                <a:cs typeface="Arial" panose="020B0604020202020204" pitchFamily="34" charset="0"/>
              </a:rPr>
              <a:t>Grossesse / </a:t>
            </a:r>
            <a:r>
              <a:rPr lang="fr-CA" sz="1600" b="1" dirty="0" err="1">
                <a:latin typeface="Arial" panose="020B0604020202020204" pitchFamily="34" charset="0"/>
                <a:cs typeface="Arial" panose="020B0604020202020204" pitchFamily="34" charset="0"/>
              </a:rPr>
              <a:t>puerpéralité</a:t>
            </a:r>
            <a:endParaRPr lang="fr-CA" sz="1600" b="1" dirty="0">
              <a:latin typeface="Arial" panose="020B0604020202020204" pitchFamily="34" charset="0"/>
              <a:cs typeface="Arial" panose="020B0604020202020204" pitchFamily="34" charset="0"/>
            </a:endParaRPr>
          </a:p>
          <a:p>
            <a:r>
              <a:rPr lang="fr-CA" sz="1600" b="1" dirty="0">
                <a:latin typeface="Arial" panose="020B0604020202020204" pitchFamily="34" charset="0"/>
                <a:cs typeface="Arial" panose="020B0604020202020204" pitchFamily="34" charset="0"/>
              </a:rPr>
              <a:t>Alité hors hôpital ≥ 3 jours avec </a:t>
            </a:r>
            <a:r>
              <a:rPr lang="fr-CA" sz="1600" b="1" dirty="0">
                <a:solidFill>
                  <a:prstClr val="black"/>
                </a:solidFill>
                <a:latin typeface="Arial" panose="020B0604020202020204" pitchFamily="34" charset="0"/>
                <a:cs typeface="Arial" panose="020B0604020202020204" pitchFamily="34" charset="0"/>
              </a:rPr>
              <a:t>maladie aigu</a:t>
            </a:r>
            <a:r>
              <a:rPr lang="fr-CA" sz="1600" b="1" dirty="0">
                <a:latin typeface="Arial" panose="020B0604020202020204" pitchFamily="34" charset="0"/>
                <a:cs typeface="Arial" panose="020B0604020202020204" pitchFamily="34" charset="0"/>
              </a:rPr>
              <a:t>ë</a:t>
            </a:r>
          </a:p>
          <a:p>
            <a:endParaRPr lang="fr-CA" sz="1600" b="1" dirty="0">
              <a:latin typeface="Arial" panose="020B0604020202020204" pitchFamily="34" charset="0"/>
              <a:cs typeface="Arial" panose="020B0604020202020204" pitchFamily="34" charset="0"/>
            </a:endParaRPr>
          </a:p>
          <a:p>
            <a:r>
              <a:rPr lang="fr-CA" sz="1600" b="1" dirty="0">
                <a:solidFill>
                  <a:prstClr val="black"/>
                </a:solidFill>
                <a:latin typeface="Arial" panose="020B0604020202020204" pitchFamily="34" charset="0"/>
                <a:cs typeface="Arial" panose="020B0604020202020204" pitchFamily="34" charset="0"/>
              </a:rPr>
              <a:t>Blessure une jambe+ mobilité réduite ≥ 3 jours</a:t>
            </a:r>
          </a:p>
          <a:p>
            <a:endParaRPr lang="fr-CA" sz="1600" dirty="0">
              <a:solidFill>
                <a:prstClr val="black"/>
              </a:solidFill>
              <a:latin typeface="Arial" panose="020B0604020202020204" pitchFamily="34" charset="0"/>
              <a:cs typeface="Arial" panose="020B0604020202020204" pitchFamily="34" charset="0"/>
            </a:endParaRPr>
          </a:p>
        </p:txBody>
      </p:sp>
      <p:cxnSp>
        <p:nvCxnSpPr>
          <p:cNvPr id="4" name="Connecteur droit 3">
            <a:extLst>
              <a:ext uri="{FF2B5EF4-FFF2-40B4-BE49-F238E27FC236}">
                <a16:creationId xmlns:a16="http://schemas.microsoft.com/office/drawing/2014/main" id="{D785009B-C5AF-E449-A896-248D14C720DA}"/>
              </a:ext>
            </a:extLst>
          </p:cNvPr>
          <p:cNvCxnSpPr/>
          <p:nvPr/>
        </p:nvCxnSpPr>
        <p:spPr bwMode="auto">
          <a:xfrm>
            <a:off x="579439" y="2230881"/>
            <a:ext cx="2624409" cy="0"/>
          </a:xfrm>
          <a:prstGeom prst="line">
            <a:avLst/>
          </a:prstGeom>
          <a:solidFill>
            <a:schemeClr val="accent1"/>
          </a:solidFill>
          <a:ln w="28575" cap="rnd" cmpd="sng" algn="ctr">
            <a:solidFill>
              <a:schemeClr val="tx2"/>
            </a:solidFill>
            <a:prstDash val="solid"/>
            <a:round/>
            <a:headEnd type="none" w="med" len="med"/>
            <a:tailEnd type="none" w="med" len="med"/>
          </a:ln>
          <a:effectLst/>
        </p:spPr>
      </p:cxnSp>
      <p:cxnSp>
        <p:nvCxnSpPr>
          <p:cNvPr id="17" name="Connecteur droit 16">
            <a:extLst>
              <a:ext uri="{FF2B5EF4-FFF2-40B4-BE49-F238E27FC236}">
                <a16:creationId xmlns:a16="http://schemas.microsoft.com/office/drawing/2014/main" id="{E4F9CCCD-434D-F245-AB59-1E5C603FAB1B}"/>
              </a:ext>
            </a:extLst>
          </p:cNvPr>
          <p:cNvCxnSpPr>
            <a:cxnSpLocks/>
          </p:cNvCxnSpPr>
          <p:nvPr/>
        </p:nvCxnSpPr>
        <p:spPr bwMode="auto">
          <a:xfrm>
            <a:off x="3357316" y="2230881"/>
            <a:ext cx="2942876" cy="0"/>
          </a:xfrm>
          <a:prstGeom prst="line">
            <a:avLst/>
          </a:prstGeom>
          <a:solidFill>
            <a:schemeClr val="accent1"/>
          </a:solidFill>
          <a:ln w="28575" cap="rnd" cmpd="sng" algn="ctr">
            <a:solidFill>
              <a:schemeClr val="tx2"/>
            </a:solidFill>
            <a:prstDash val="solid"/>
            <a:round/>
            <a:headEnd type="none" w="med" len="med"/>
            <a:tailEnd type="none" w="med" len="med"/>
          </a:ln>
          <a:effectLst/>
        </p:spPr>
      </p:cxnSp>
      <p:cxnSp>
        <p:nvCxnSpPr>
          <p:cNvPr id="18" name="Connecteur droit 17">
            <a:extLst>
              <a:ext uri="{FF2B5EF4-FFF2-40B4-BE49-F238E27FC236}">
                <a16:creationId xmlns:a16="http://schemas.microsoft.com/office/drawing/2014/main" id="{E03C08AA-44E1-394B-A876-C60E4A722BE0}"/>
              </a:ext>
            </a:extLst>
          </p:cNvPr>
          <p:cNvCxnSpPr>
            <a:cxnSpLocks/>
          </p:cNvCxnSpPr>
          <p:nvPr/>
        </p:nvCxnSpPr>
        <p:spPr bwMode="auto">
          <a:xfrm>
            <a:off x="6450754" y="2243941"/>
            <a:ext cx="2297710" cy="0"/>
          </a:xfrm>
          <a:prstGeom prst="line">
            <a:avLst/>
          </a:prstGeom>
          <a:solidFill>
            <a:schemeClr val="accent1"/>
          </a:solidFill>
          <a:ln w="28575" cap="rnd"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7902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1"/>
            </p:custDataLst>
          </p:nvPr>
        </p:nvSpPr>
        <p:spPr>
          <a:xfrm>
            <a:off x="827584" y="1556792"/>
            <a:ext cx="6048375" cy="433815"/>
          </a:xfrm>
          <a:extLst>
            <a:ext uri="{909E8E84-426E-40dd-AFC4-6F175D3DCCD1}"/>
            <a:ext uri="{91240B29-F687-4f45-9708-019B960494DF}"/>
          </a:extLst>
        </p:spPr>
        <p:txBody>
          <a:bodyPr>
            <a:noAutofit/>
          </a:bodyPr>
          <a:lstStyle/>
          <a:p>
            <a:pPr eaLnBrk="1" hangingPunct="1">
              <a:defRPr/>
            </a:pPr>
            <a:r>
              <a:rPr lang="fr-CA" sz="4000" spc="50">
                <a:ln w="13500">
                  <a:solidFill>
                    <a:schemeClr val="accent1">
                      <a:shade val="2500"/>
                      <a:alpha val="6500"/>
                    </a:schemeClr>
                  </a:solidFill>
                  <a:prstDash val="solid"/>
                </a:ln>
                <a:solidFill>
                  <a:srgbClr val="285E90">
                    <a:alpha val="95000"/>
                  </a:srgbClr>
                </a:solidFill>
                <a:effectLst>
                  <a:innerShdw blurRad="50900" dist="38500" dir="13500000">
                    <a:srgbClr val="000000">
                      <a:alpha val="60000"/>
                    </a:srgbClr>
                  </a:innerShdw>
                </a:effectLst>
              </a:rPr>
              <a:t>Quand traiter?</a:t>
            </a:r>
            <a:br>
              <a:rPr lang="fr-CA" sz="4000" spc="38">
                <a:ln w="13500">
                  <a:solidFill>
                    <a:schemeClr val="accent1">
                      <a:shade val="2500"/>
                      <a:alpha val="6500"/>
                    </a:schemeClr>
                  </a:solidFill>
                  <a:prstDash val="solid"/>
                </a:ln>
                <a:effectLst>
                  <a:innerShdw blurRad="50900" dist="38500" dir="13500000">
                    <a:srgbClr val="000000">
                      <a:alpha val="60000"/>
                    </a:srgbClr>
                  </a:innerShdw>
                </a:effectLst>
              </a:rPr>
            </a:br>
            <a:br>
              <a:rPr lang="fr-CA" sz="4000" spc="38">
                <a:ln w="13500">
                  <a:solidFill>
                    <a:schemeClr val="accent1">
                      <a:shade val="2500"/>
                      <a:alpha val="6500"/>
                    </a:schemeClr>
                  </a:solidFill>
                  <a:prstDash val="solid"/>
                </a:ln>
                <a:effectLst>
                  <a:innerShdw blurRad="50900" dist="38500" dir="13500000">
                    <a:srgbClr val="000000">
                      <a:alpha val="60000"/>
                    </a:srgbClr>
                  </a:innerShdw>
                </a:effectLst>
              </a:rPr>
            </a:br>
            <a:r>
              <a:rPr lang="fr-CA" sz="4000" spc="38">
                <a:ln w="13500">
                  <a:solidFill>
                    <a:schemeClr val="accent1">
                      <a:shade val="2500"/>
                      <a:alpha val="6500"/>
                    </a:schemeClr>
                  </a:solidFill>
                  <a:prstDash val="solid"/>
                </a:ln>
                <a:effectLst>
                  <a:innerShdw blurRad="50900" dist="38500" dir="13500000">
                    <a:srgbClr val="000000">
                      <a:alpha val="60000"/>
                    </a:srgbClr>
                  </a:innerShdw>
                </a:effectLst>
              </a:rPr>
              <a:t>  </a:t>
            </a:r>
            <a:br>
              <a:rPr lang="fr-CA" sz="4000" spc="38">
                <a:ln w="13500">
                  <a:solidFill>
                    <a:schemeClr val="accent1">
                      <a:shade val="2500"/>
                      <a:alpha val="6500"/>
                    </a:schemeClr>
                  </a:solidFill>
                  <a:prstDash val="solid"/>
                </a:ln>
              </a:rPr>
            </a:br>
            <a:r>
              <a:rPr lang="fr-CA" sz="4000" spc="38">
                <a:ln w="13500">
                  <a:solidFill>
                    <a:schemeClr val="accent1">
                      <a:shade val="2500"/>
                      <a:alpha val="6500"/>
                    </a:schemeClr>
                  </a:solidFill>
                  <a:prstDash val="solid"/>
                </a:ln>
              </a:rPr>
              <a:t>                                              </a:t>
            </a:r>
            <a:endParaRPr lang="fr-CA" sz="4000" spc="38" baseline="30000">
              <a:ln w="13500">
                <a:solidFill>
                  <a:schemeClr val="accent1">
                    <a:shade val="2500"/>
                    <a:alpha val="6500"/>
                  </a:schemeClr>
                </a:solidFill>
                <a:prstDash val="solid"/>
              </a:ln>
            </a:endParaRPr>
          </a:p>
        </p:txBody>
      </p:sp>
      <p:pic>
        <p:nvPicPr>
          <p:cNvPr id="55298" name="Image 1" descr="Capture d’écran 2015-11-07 à 08.10.3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1" y="188640"/>
            <a:ext cx="2992059" cy="297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0" y="2132856"/>
            <a:ext cx="9110379" cy="4632037"/>
          </a:xfrm>
          <a:prstGeom prst="rect">
            <a:avLst/>
          </a:prstGeom>
          <a:noFill/>
        </p:spPr>
        <p:txBody>
          <a:bodyPr wrap="none">
            <a:spAutoFit/>
          </a:bodyPr>
          <a:lstStyle/>
          <a:p>
            <a:pPr>
              <a:defRPr/>
            </a:pPr>
            <a:r>
              <a:rPr lang="fr-CA" sz="3000" b="1">
                <a:latin typeface="Arial" panose="020B0604020202020204" pitchFamily="34" charset="0"/>
                <a:ea typeface="ＭＳ Ｐゴシック" charset="0"/>
                <a:cs typeface="Arial" panose="020B0604020202020204" pitchFamily="34" charset="0"/>
              </a:rPr>
              <a:t>  </a:t>
            </a:r>
            <a:r>
              <a:rPr lang="fr-CA" sz="3600" b="1">
                <a:latin typeface="Arial" panose="020B0604020202020204" pitchFamily="34" charset="0"/>
                <a:ea typeface="ＭＳ Ｐゴシック" charset="0"/>
                <a:cs typeface="Arial" panose="020B0604020202020204" pitchFamily="34" charset="0"/>
              </a:rPr>
              <a:t> </a:t>
            </a:r>
            <a:r>
              <a:rPr lang="fr-CA" sz="4400" b="1">
                <a:latin typeface="Arial" panose="020B0604020202020204" pitchFamily="34" charset="0"/>
                <a:ea typeface="ＭＳ Ｐゴシック" charset="0"/>
                <a:cs typeface="Arial" panose="020B0604020202020204" pitchFamily="34" charset="0"/>
              </a:rPr>
              <a:t>Traiter immédiatement   </a:t>
            </a:r>
          </a:p>
          <a:p>
            <a:pPr eaLnBrk="1" hangingPunct="1">
              <a:defRPr/>
            </a:pPr>
            <a:r>
              <a:rPr lang="fr-CA" sz="2100">
                <a:latin typeface="Arial" panose="020B0604020202020204" pitchFamily="34" charset="0"/>
                <a:ea typeface="ＭＳ Ｐゴシック" charset="0"/>
                <a:cs typeface="Arial" panose="020B0604020202020204" pitchFamily="34" charset="0"/>
              </a:rPr>
              <a:t>                            </a:t>
            </a:r>
            <a:r>
              <a:rPr lang="fr-CA" sz="1000">
                <a:latin typeface="Arial" panose="020B0604020202020204" pitchFamily="34" charset="0"/>
                <a:ea typeface="ＭＳ Ｐゴシック" charset="0"/>
                <a:cs typeface="Arial" panose="020B0604020202020204" pitchFamily="34" charset="0"/>
              </a:rPr>
              <a:t>Si faible risque hémorragique</a:t>
            </a:r>
          </a:p>
          <a:p>
            <a:pPr eaLnBrk="1" hangingPunct="1">
              <a:defRPr/>
            </a:pPr>
            <a:r>
              <a:rPr lang="fr-CA" sz="3000" b="1">
                <a:latin typeface="Arial" panose="020B0604020202020204" pitchFamily="34" charset="0"/>
                <a:ea typeface="ＭＳ Ｐゴシック" charset="0"/>
                <a:cs typeface="Arial" panose="020B0604020202020204" pitchFamily="34" charset="0"/>
              </a:rPr>
              <a:t>    </a:t>
            </a:r>
          </a:p>
          <a:p>
            <a:pPr eaLnBrk="1" hangingPunct="1">
              <a:defRPr/>
            </a:pPr>
            <a:r>
              <a:rPr lang="fr-CA" sz="3600" b="1">
                <a:latin typeface="Arial" panose="020B0604020202020204" pitchFamily="34" charset="0"/>
                <a:ea typeface="ＭＳ Ｐゴシック" charset="0"/>
                <a:cs typeface="Arial" panose="020B0604020202020204" pitchFamily="34" charset="0"/>
              </a:rPr>
              <a:t>   </a:t>
            </a:r>
            <a:r>
              <a:rPr lang="fr-CA" sz="4400" b="1">
                <a:latin typeface="Arial" panose="020B0604020202020204" pitchFamily="34" charset="0"/>
                <a:ea typeface="ＭＳ Ｐゴシック" charset="0"/>
                <a:cs typeface="Arial" panose="020B0604020202020204" pitchFamily="34" charset="0"/>
              </a:rPr>
              <a:t>Investiguer après…</a:t>
            </a:r>
            <a:endParaRPr lang="fr-CA" sz="4400">
              <a:latin typeface="Arial" panose="020B0604020202020204" pitchFamily="34" charset="0"/>
              <a:ea typeface="ＭＳ Ｐゴシック" charset="0"/>
              <a:cs typeface="Arial" panose="020B0604020202020204" pitchFamily="34" charset="0"/>
            </a:endParaRPr>
          </a:p>
          <a:p>
            <a:pPr eaLnBrk="1" hangingPunct="1">
              <a:defRPr/>
            </a:pPr>
            <a:endParaRPr lang="fr-CA">
              <a:latin typeface="Arial" panose="020B0604020202020204" pitchFamily="34" charset="0"/>
              <a:ea typeface="ＭＳ Ｐゴシック" charset="0"/>
              <a:cs typeface="Arial" panose="020B0604020202020204" pitchFamily="34" charset="0"/>
            </a:endParaRPr>
          </a:p>
          <a:p>
            <a:pPr eaLnBrk="1" hangingPunct="1">
              <a:defRPr/>
            </a:pPr>
            <a:r>
              <a:rPr lang="fr-CA">
                <a:latin typeface="Arial" panose="020B0604020202020204" pitchFamily="34" charset="0"/>
                <a:ea typeface="ＭＳ Ｐゴシック" charset="0"/>
                <a:cs typeface="Arial" panose="020B0604020202020204" pitchFamily="34" charset="0"/>
              </a:rPr>
              <a:t>                 </a:t>
            </a:r>
          </a:p>
          <a:p>
            <a:pPr eaLnBrk="1" hangingPunct="1">
              <a:defRPr/>
            </a:pPr>
            <a:r>
              <a:rPr lang="fr-CA" sz="3000">
                <a:latin typeface="Arial" panose="020B0604020202020204" pitchFamily="34" charset="0"/>
                <a:ea typeface="ＭＳ Ｐゴシック" charset="0"/>
                <a:cs typeface="Arial" panose="020B0604020202020204" pitchFamily="34" charset="0"/>
              </a:rPr>
              <a:t> </a:t>
            </a:r>
            <a:endParaRPr lang="fr-CA" sz="3600">
              <a:latin typeface="Arial" panose="020B0604020202020204" pitchFamily="34" charset="0"/>
              <a:ea typeface="ＭＳ Ｐゴシック" charset="0"/>
              <a:cs typeface="Arial" panose="020B0604020202020204" pitchFamily="34" charset="0"/>
            </a:endParaRPr>
          </a:p>
          <a:p>
            <a:pPr eaLnBrk="1" hangingPunct="1">
              <a:defRPr/>
            </a:pPr>
            <a:r>
              <a:rPr lang="fr-CA" sz="3600">
                <a:latin typeface="Arial" panose="020B0604020202020204" pitchFamily="34" charset="0"/>
                <a:ea typeface="ＭＳ Ｐゴシック" charset="0"/>
                <a:cs typeface="Arial" panose="020B0604020202020204" pitchFamily="34" charset="0"/>
              </a:rPr>
              <a:t>  Doppler Veineux: </a:t>
            </a:r>
            <a:r>
              <a:rPr lang="fr-CA" sz="3600" b="1">
                <a:latin typeface="Arial" panose="020B0604020202020204" pitchFamily="34" charset="0"/>
                <a:ea typeface="ＭＳ Ｐゴシック" charset="0"/>
                <a:cs typeface="Arial" panose="020B0604020202020204" pitchFamily="34" charset="0"/>
              </a:rPr>
              <a:t>Proximal vs MI entier? </a:t>
            </a:r>
          </a:p>
          <a:p>
            <a:pPr eaLnBrk="1" hangingPunct="1">
              <a:defRPr/>
            </a:pPr>
            <a:r>
              <a:rPr lang="fr-CA" sz="2100" b="1">
                <a:latin typeface="Arial" panose="020B0604020202020204" pitchFamily="34" charset="0"/>
                <a:ea typeface="ＭＳ Ｐゴシック" charset="0"/>
                <a:cs typeface="Arial" panose="020B0604020202020204" pitchFamily="34" charset="0"/>
              </a:rPr>
              <a:t>                    </a:t>
            </a:r>
          </a:p>
          <a:p>
            <a:pPr eaLnBrk="1" hangingPunct="1">
              <a:defRPr/>
            </a:pPr>
            <a:r>
              <a:rPr lang="fr-CA" sz="2100" b="1">
                <a:latin typeface="Arial" panose="020B0604020202020204" pitchFamily="34" charset="0"/>
                <a:ea typeface="ＭＳ Ｐゴシック" charset="0"/>
                <a:cs typeface="Arial" panose="020B0604020202020204" pitchFamily="34" charset="0"/>
              </a:rPr>
              <a:t>                                   </a:t>
            </a:r>
            <a:r>
              <a:rPr lang="fr-CA" sz="1200">
                <a:latin typeface="Arial" panose="020B0604020202020204" pitchFamily="34" charset="0"/>
                <a:ea typeface="ＭＳ Ｐゴシック" charset="0"/>
                <a:cs typeface="Arial" panose="020B0604020202020204" pitchFamily="34" charset="0"/>
              </a:rPr>
              <a:t>Ne  pas envoyer à l’urgence pour </a:t>
            </a:r>
            <a:r>
              <a:rPr lang="fr-CA" sz="1200" err="1">
                <a:latin typeface="Arial" panose="020B0604020202020204" pitchFamily="34" charset="0"/>
                <a:ea typeface="ＭＳ Ｐゴシック" charset="0"/>
                <a:cs typeface="Arial" panose="020B0604020202020204" pitchFamily="34" charset="0"/>
              </a:rPr>
              <a:t>Dx</a:t>
            </a:r>
            <a:r>
              <a:rPr lang="fr-CA" sz="1200">
                <a:latin typeface="Arial" panose="020B0604020202020204" pitchFamily="34" charset="0"/>
                <a:ea typeface="ＭＳ Ｐゴシック" charset="0"/>
                <a:cs typeface="Arial" panose="020B0604020202020204" pitchFamily="34" charset="0"/>
              </a:rPr>
              <a:t> et </a:t>
            </a:r>
            <a:r>
              <a:rPr lang="fr-CA" sz="1200" err="1">
                <a:latin typeface="Arial" panose="020B0604020202020204" pitchFamily="34" charset="0"/>
                <a:ea typeface="ＭＳ Ｐゴシック" charset="0"/>
                <a:cs typeface="Arial" panose="020B0604020202020204" pitchFamily="34" charset="0"/>
              </a:rPr>
              <a:t>Rx</a:t>
            </a:r>
            <a:endParaRPr lang="fr-CA" sz="1200">
              <a:latin typeface="Arial" panose="020B0604020202020204" pitchFamily="34" charset="0"/>
              <a:ea typeface="ＭＳ Ｐゴシック" charset="0"/>
              <a:cs typeface="Arial" panose="020B0604020202020204" pitchFamily="34" charset="0"/>
            </a:endParaRPr>
          </a:p>
          <a:p>
            <a:pPr eaLnBrk="1" hangingPunct="1">
              <a:defRPr/>
            </a:pPr>
            <a:endParaRPr lang="fr-CA" sz="1200">
              <a:latin typeface="Arial" panose="020B0604020202020204" pitchFamily="34" charset="0"/>
              <a:ea typeface="ＭＳ Ｐゴシック" charset="0"/>
              <a:cs typeface="Arial" panose="020B0604020202020204" pitchFamily="34" charset="0"/>
            </a:endParaRPr>
          </a:p>
        </p:txBody>
      </p:sp>
      <p:sp>
        <p:nvSpPr>
          <p:cNvPr id="3" name="ZoneTexte 2">
            <a:extLst>
              <a:ext uri="{FF2B5EF4-FFF2-40B4-BE49-F238E27FC236}">
                <a16:creationId xmlns:a16="http://schemas.microsoft.com/office/drawing/2014/main" id="{6D314B4C-1ED6-BE41-9325-D53F823F70C2}"/>
              </a:ext>
            </a:extLst>
          </p:cNvPr>
          <p:cNvSpPr txBox="1"/>
          <p:nvPr/>
        </p:nvSpPr>
        <p:spPr>
          <a:xfrm>
            <a:off x="5829301" y="3023504"/>
            <a:ext cx="3514724" cy="923330"/>
          </a:xfrm>
          <a:prstGeom prst="rect">
            <a:avLst/>
          </a:prstGeom>
          <a:noFill/>
        </p:spPr>
        <p:txBody>
          <a:bodyPr wrap="square" rtlCol="0">
            <a:spAutoFit/>
          </a:bodyPr>
          <a:lstStyle/>
          <a:p>
            <a:r>
              <a:rPr lang="fr-CA" spc="38">
                <a:ln w="13500">
                  <a:solidFill>
                    <a:schemeClr val="accent1">
                      <a:shade val="2500"/>
                      <a:alpha val="6500"/>
                    </a:schemeClr>
                  </a:solidFill>
                  <a:prstDash val="solid"/>
                </a:ln>
                <a:solidFill>
                  <a:schemeClr val="tx1">
                    <a:alpha val="95000"/>
                  </a:schemeClr>
                </a:solidFill>
              </a:rPr>
              <a:t>Approche Lucky Luke:</a:t>
            </a:r>
          </a:p>
          <a:p>
            <a:r>
              <a:rPr lang="fr-CA" b="1" spc="38">
                <a:ln w="13500">
                  <a:solidFill>
                    <a:schemeClr val="accent1">
                      <a:shade val="2500"/>
                      <a:alpha val="6500"/>
                    </a:schemeClr>
                  </a:solidFill>
                  <a:prstDash val="solid"/>
                </a:ln>
                <a:solidFill>
                  <a:schemeClr val="tx1">
                    <a:alpha val="95000"/>
                  </a:schemeClr>
                </a:solidFill>
              </a:rPr>
              <a:t>«Shoot first… and </a:t>
            </a:r>
            <a:r>
              <a:rPr lang="fr-CA" b="1" spc="38" err="1">
                <a:ln w="13500">
                  <a:solidFill>
                    <a:schemeClr val="accent1">
                      <a:shade val="2500"/>
                      <a:alpha val="6500"/>
                    </a:schemeClr>
                  </a:solidFill>
                  <a:prstDash val="solid"/>
                </a:ln>
                <a:solidFill>
                  <a:schemeClr val="tx1">
                    <a:alpha val="95000"/>
                  </a:schemeClr>
                </a:solidFill>
              </a:rPr>
              <a:t>ask</a:t>
            </a:r>
            <a:r>
              <a:rPr lang="fr-CA" b="1" spc="38">
                <a:ln w="13500">
                  <a:solidFill>
                    <a:schemeClr val="accent1">
                      <a:shade val="2500"/>
                      <a:alpha val="6500"/>
                    </a:schemeClr>
                  </a:solidFill>
                  <a:prstDash val="solid"/>
                </a:ln>
                <a:solidFill>
                  <a:schemeClr val="tx1">
                    <a:alpha val="95000"/>
                  </a:schemeClr>
                </a:solidFill>
              </a:rPr>
              <a:t> questions </a:t>
            </a:r>
            <a:r>
              <a:rPr lang="fr-CA" b="1" spc="38" err="1">
                <a:ln w="13500">
                  <a:solidFill>
                    <a:schemeClr val="accent1">
                      <a:shade val="2500"/>
                      <a:alpha val="6500"/>
                    </a:schemeClr>
                  </a:solidFill>
                  <a:prstDash val="solid"/>
                </a:ln>
                <a:solidFill>
                  <a:schemeClr val="tx1">
                    <a:alpha val="95000"/>
                  </a:schemeClr>
                </a:solidFill>
              </a:rPr>
              <a:t>later</a:t>
            </a:r>
            <a:r>
              <a:rPr lang="fr-CA" b="1" spc="38">
                <a:ln w="13500">
                  <a:solidFill>
                    <a:schemeClr val="accent1">
                      <a:shade val="2500"/>
                      <a:alpha val="6500"/>
                    </a:schemeClr>
                  </a:solidFill>
                  <a:prstDash val="solid"/>
                </a:ln>
                <a:solidFill>
                  <a:schemeClr val="tx1">
                    <a:alpha val="95000"/>
                  </a:schemeClr>
                </a:solidFill>
              </a:rPr>
              <a:t>..!»</a:t>
            </a:r>
            <a:endParaRPr lang="fr-CA" b="1"/>
          </a:p>
        </p:txBody>
      </p:sp>
    </p:spTree>
    <p:extLst>
      <p:ext uri="{BB962C8B-B14F-4D97-AF65-F5344CB8AC3E}">
        <p14:creationId xmlns:p14="http://schemas.microsoft.com/office/powerpoint/2010/main" val="35900856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22"/>
</p:tagLst>
</file>

<file path=ppt/tags/tag17.xml><?xml version="1.0" encoding="utf-8"?>
<p:tagLst xmlns:a="http://schemas.openxmlformats.org/drawingml/2006/main" xmlns:r="http://schemas.openxmlformats.org/officeDocument/2006/relationships" xmlns:p="http://schemas.openxmlformats.org/presentationml/2006/main">
  <p:tag name="NUM" val="23"/>
</p:tagLst>
</file>

<file path=ppt/tags/tag18.xml><?xml version="1.0" encoding="utf-8"?>
<p:tagLst xmlns:a="http://schemas.openxmlformats.org/drawingml/2006/main" xmlns:r="http://schemas.openxmlformats.org/officeDocument/2006/relationships" xmlns:p="http://schemas.openxmlformats.org/presentationml/2006/main">
  <p:tag name="NUM" val="2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C8.B0BXKkelVrap12h3BA"/>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ultaq_ScientificPowerpoint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1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rnd"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fr-FR" sz="18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28575" cap="rnd"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fr-FR" sz="18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1_Modèle par défaut 1">
        <a:dk1>
          <a:srgbClr val="000000"/>
        </a:dk1>
        <a:lt1>
          <a:srgbClr val="FFFFFF"/>
        </a:lt1>
        <a:dk2>
          <a:srgbClr val="062434"/>
        </a:dk2>
        <a:lt2>
          <a:srgbClr val="DDDDDD"/>
        </a:lt2>
        <a:accent1>
          <a:srgbClr val="EC7405"/>
        </a:accent1>
        <a:accent2>
          <a:srgbClr val="85C9EB"/>
        </a:accent2>
        <a:accent3>
          <a:srgbClr val="FFFFFF"/>
        </a:accent3>
        <a:accent4>
          <a:srgbClr val="000000"/>
        </a:accent4>
        <a:accent5>
          <a:srgbClr val="F4BCAA"/>
        </a:accent5>
        <a:accent6>
          <a:srgbClr val="78B6D5"/>
        </a:accent6>
        <a:hlink>
          <a:srgbClr val="005C84"/>
        </a:hlink>
        <a:folHlink>
          <a:srgbClr val="8788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50281</TotalTime>
  <Words>14252</Words>
  <Application>Microsoft Macintosh PowerPoint</Application>
  <PresentationFormat>Affichage à l'écran (4:3)</PresentationFormat>
  <Paragraphs>1600</Paragraphs>
  <Slides>77</Slides>
  <Notes>61</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2</vt:i4>
      </vt:variant>
      <vt:variant>
        <vt:lpstr>Titres des diapositives</vt:lpstr>
      </vt:variant>
      <vt:variant>
        <vt:i4>77</vt:i4>
      </vt:variant>
    </vt:vector>
  </HeadingPairs>
  <TitlesOfParts>
    <vt:vector size="92" baseType="lpstr">
      <vt:lpstr>Arial Unicode MS</vt:lpstr>
      <vt:lpstr>Arial</vt:lpstr>
      <vt:lpstr>Calibri</vt:lpstr>
      <vt:lpstr>Candara</vt:lpstr>
      <vt:lpstr>Courier New</vt:lpstr>
      <vt:lpstr>Lato</vt:lpstr>
      <vt:lpstr>Open Sans</vt:lpstr>
      <vt:lpstr>OTNEJMQuadraat</vt:lpstr>
      <vt:lpstr>Segoe UI</vt:lpstr>
      <vt:lpstr>Times</vt:lpstr>
      <vt:lpstr>Wingdings</vt:lpstr>
      <vt:lpstr>Wingdings 3</vt:lpstr>
      <vt:lpstr>Multaq_ScientificPowerpointTemplate</vt:lpstr>
      <vt:lpstr>Excel.Chart.8</vt:lpstr>
      <vt:lpstr>Graphique</vt:lpstr>
      <vt:lpstr>Présentation PowerPoint</vt:lpstr>
      <vt:lpstr>Présentation PowerPoint</vt:lpstr>
      <vt:lpstr>Présentation PowerPoint</vt:lpstr>
      <vt:lpstr>Présentation PowerPoint</vt:lpstr>
      <vt:lpstr>Présentation PowerPoint</vt:lpstr>
      <vt:lpstr>     Thrombose Veineuse Profonde:  </vt:lpstr>
      <vt:lpstr> Thrombophlébite Profonde:</vt:lpstr>
      <vt:lpstr>Présentation PowerPoint</vt:lpstr>
      <vt:lpstr>Quand traiter?                                                   </vt:lpstr>
      <vt:lpstr>Présentation PowerPoint</vt:lpstr>
      <vt:lpstr>Présentation PowerPoint</vt:lpstr>
      <vt:lpstr>Présentation PowerPoint</vt:lpstr>
      <vt:lpstr>TVP Distale Provoquée:</vt:lpstr>
      <vt:lpstr>Présentation PowerPoint</vt:lpstr>
      <vt:lpstr>TVP Non Provoquée Distale:</vt:lpstr>
      <vt:lpstr>TVP Non Provoquée Distale:</vt:lpstr>
      <vt:lpstr>                   TVP:  Échographie proximale vs membre inférieur entier </vt:lpstr>
      <vt:lpstr>                   TVP:  Échographie proximale vs membre inférieur entier </vt:lpstr>
      <vt:lpstr>Présentation PowerPoint</vt:lpstr>
      <vt:lpstr>   TEV durée de traitement:                               Risque récidive 1 an</vt:lpstr>
      <vt:lpstr>Présentation PowerPoint</vt:lpstr>
      <vt:lpstr>Options de traitement de la TEV 2016</vt:lpstr>
      <vt:lpstr>Présentation PowerPoint</vt:lpstr>
      <vt:lpstr>TEV traitement:          comparaisons indirectes des études </vt:lpstr>
      <vt:lpstr>Pharmacologie clinique des AOD</vt:lpstr>
      <vt:lpstr>Présentation PowerPoint</vt:lpstr>
      <vt:lpstr>Présentation PowerPoint</vt:lpstr>
      <vt:lpstr>TEV:   AOD avec code RAMQ</vt:lpstr>
      <vt:lpstr>       Ajustements dosages?                             Opinion d’experts </vt:lpstr>
      <vt:lpstr>Présentation PowerPoint</vt:lpstr>
      <vt:lpstr>   TEV durée de traitement:                               Risque récidive 1 an</vt:lpstr>
      <vt:lpstr>TEV: durée traitement</vt:lpstr>
      <vt:lpstr>TEV: évidences traitement ≥ 6 mois              comparaison indirecte de 2 études</vt:lpstr>
      <vt:lpstr>AMPLIFY-EXT          6-12 mois                                                   TEV fatal - non fatal</vt:lpstr>
      <vt:lpstr>EINSTEIN-EXT     6-12 mois</vt:lpstr>
      <vt:lpstr>Weitz JI et al. N Engl J Med 2017;376:1211-1222.</vt:lpstr>
      <vt:lpstr>Présentation PowerPoint</vt:lpstr>
      <vt:lpstr>Présentation PowerPoint</vt:lpstr>
      <vt:lpstr>Présentation PowerPoint</vt:lpstr>
      <vt:lpstr>   Risque de récidive selon le sexe</vt:lpstr>
      <vt:lpstr>                   </vt:lpstr>
      <vt:lpstr>Score HERDOO2 </vt:lpstr>
      <vt:lpstr>Présentation PowerPoint</vt:lpstr>
      <vt:lpstr>TEV: durée traitement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          Traitement: TEV et Néoplasies</vt:lpstr>
      <vt:lpstr>          Traitement: TEV et Néoplasies</vt:lpstr>
      <vt:lpstr>Présentation PowerPoint</vt:lpstr>
      <vt:lpstr>Présentation PowerPoint</vt:lpstr>
      <vt:lpstr>Présentation PowerPoint</vt:lpstr>
      <vt:lpstr>Présentation PowerPoint</vt:lpstr>
      <vt:lpstr>Présentation PowerPoint</vt:lpstr>
      <vt:lpstr>Présentation PowerPoint</vt:lpstr>
      <vt:lpstr>Risque hémorragique selon procédure chx</vt:lpstr>
      <vt:lpstr>Interruption AOD pré-opératoire</vt:lpstr>
      <vt:lpstr>Présentation PowerPoint</vt:lpstr>
      <vt:lpstr>Présentation PowerPoint</vt:lpstr>
      <vt:lpstr>Présentation PowerPoint</vt:lpstr>
      <vt:lpstr>Thrombose Canada outil:</vt:lpstr>
      <vt:lpstr>Thrombose Canada outil:</vt:lpstr>
      <vt:lpstr>Thrombose Canada outil:</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pattern for AF including             Aprovel/Multaq/Plavix</dc:title>
  <dc:creator>Nathalie Dijsselbloem</dc:creator>
  <cp:lastModifiedBy>Suzanne Lemieux Bédard</cp:lastModifiedBy>
  <cp:revision>1823</cp:revision>
  <cp:lastPrinted>2010-09-05T18:47:26Z</cp:lastPrinted>
  <dcterms:created xsi:type="dcterms:W3CDTF">2009-07-03T09:16:28Z</dcterms:created>
  <dcterms:modified xsi:type="dcterms:W3CDTF">2019-12-03T03:12:32Z</dcterms:modified>
</cp:coreProperties>
</file>