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536" r:id="rId2"/>
    <p:sldId id="792" r:id="rId3"/>
    <p:sldId id="977" r:id="rId4"/>
    <p:sldId id="1010" r:id="rId5"/>
    <p:sldId id="1024" r:id="rId6"/>
    <p:sldId id="795" r:id="rId7"/>
    <p:sldId id="1069" r:id="rId8"/>
    <p:sldId id="933" r:id="rId9"/>
    <p:sldId id="1008" r:id="rId10"/>
    <p:sldId id="1009" r:id="rId11"/>
    <p:sldId id="802" r:id="rId12"/>
    <p:sldId id="996" r:id="rId13"/>
    <p:sldId id="979" r:id="rId14"/>
    <p:sldId id="978" r:id="rId15"/>
    <p:sldId id="806" r:id="rId16"/>
    <p:sldId id="988" r:id="rId17"/>
    <p:sldId id="1064" r:id="rId18"/>
    <p:sldId id="981" r:id="rId19"/>
    <p:sldId id="1066" r:id="rId20"/>
    <p:sldId id="1067" r:id="rId21"/>
    <p:sldId id="1012" r:id="rId22"/>
    <p:sldId id="1068" r:id="rId23"/>
    <p:sldId id="1002" r:id="rId24"/>
    <p:sldId id="1023" r:id="rId25"/>
    <p:sldId id="1022" r:id="rId26"/>
    <p:sldId id="843" r:id="rId27"/>
    <p:sldId id="976" r:id="rId28"/>
    <p:sldId id="1070" r:id="rId29"/>
    <p:sldId id="991" r:id="rId30"/>
    <p:sldId id="986" r:id="rId31"/>
    <p:sldId id="1037" r:id="rId32"/>
    <p:sldId id="987" r:id="rId33"/>
    <p:sldId id="1026" r:id="rId34"/>
    <p:sldId id="1071" r:id="rId35"/>
    <p:sldId id="817" r:id="rId36"/>
    <p:sldId id="818" r:id="rId37"/>
    <p:sldId id="1078" r:id="rId38"/>
    <p:sldId id="993" r:id="rId39"/>
    <p:sldId id="1028" r:id="rId40"/>
    <p:sldId id="1027" r:id="rId41"/>
    <p:sldId id="1020" r:id="rId42"/>
    <p:sldId id="1017" r:id="rId43"/>
    <p:sldId id="1084" r:id="rId44"/>
    <p:sldId id="1085" r:id="rId45"/>
    <p:sldId id="273" r:id="rId46"/>
    <p:sldId id="1089" r:id="rId47"/>
    <p:sldId id="1091" r:id="rId48"/>
    <p:sldId id="1095" r:id="rId49"/>
    <p:sldId id="1032" r:id="rId50"/>
    <p:sldId id="1092" r:id="rId51"/>
    <p:sldId id="269" r:id="rId52"/>
    <p:sldId id="1038" r:id="rId53"/>
    <p:sldId id="1096" r:id="rId54"/>
    <p:sldId id="951" r:id="rId55"/>
    <p:sldId id="1097" r:id="rId56"/>
    <p:sldId id="831" r:id="rId57"/>
    <p:sldId id="832" r:id="rId58"/>
    <p:sldId id="1081" r:id="rId59"/>
    <p:sldId id="1082" r:id="rId60"/>
    <p:sldId id="1098" r:id="rId61"/>
    <p:sldId id="1083" r:id="rId62"/>
    <p:sldId id="1039" r:id="rId63"/>
    <p:sldId id="1040" r:id="rId64"/>
    <p:sldId id="1041" r:id="rId65"/>
    <p:sldId id="1099" r:id="rId66"/>
    <p:sldId id="1043" r:id="rId67"/>
    <p:sldId id="1044" r:id="rId68"/>
    <p:sldId id="1100" r:id="rId69"/>
    <p:sldId id="1101" r:id="rId70"/>
    <p:sldId id="1049" r:id="rId71"/>
    <p:sldId id="1115" r:id="rId72"/>
    <p:sldId id="1107" r:id="rId73"/>
    <p:sldId id="972" r:id="rId74"/>
    <p:sldId id="839" r:id="rId75"/>
    <p:sldId id="963" r:id="rId76"/>
    <p:sldId id="840" r:id="rId77"/>
    <p:sldId id="975" r:id="rId7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0453"/>
    <p:restoredTop sz="86433"/>
  </p:normalViewPr>
  <p:slideViewPr>
    <p:cSldViewPr>
      <p:cViewPr varScale="1">
        <p:scale>
          <a:sx n="97" d="100"/>
          <a:sy n="97" d="100"/>
        </p:scale>
        <p:origin x="123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2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5B5EA4-7AFD-42D3-9175-1C8D306192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5AC964-22F3-4323-95CC-3B255AA2CD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8C6428A-A9B6-4539-B1F4-EE3EEE61422E}" type="datetimeFigureOut">
              <a:rPr lang="fr-CA" altLang="x-none"/>
              <a:pPr>
                <a:defRPr/>
              </a:pPr>
              <a:t>2019-12-06</a:t>
            </a:fld>
            <a:endParaRPr lang="fr-CA" alt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F9D04-A635-49FD-8D01-62ED1EFD57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7EB21-1F6C-40D7-BB80-F59AC6B810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5A71836-DD41-4162-B63B-0166020D0510}" type="slidenum">
              <a:rPr lang="fr-CA" altLang="x-none"/>
              <a:pPr>
                <a:defRPr/>
              </a:pPr>
              <a:t>‹N°›</a:t>
            </a:fld>
            <a:endParaRPr lang="fr-CA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FA67894-5049-4A4D-A8EF-9D93324478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9B8E7F-6959-4BA0-A126-7385A6B11B8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4405F4F-09D6-4268-A76E-1953B83D2B84}" type="datetimeFigureOut">
              <a:rPr lang="fr-FR" altLang="x-none"/>
              <a:pPr>
                <a:defRPr/>
              </a:pPr>
              <a:t>06/12/2019</a:t>
            </a:fld>
            <a:endParaRPr lang="fr-FR" altLang="x-none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212DAB4D-7A14-43B7-B8B2-AF4A9954E8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93A66287-9B86-48A0-B0E4-FDA6E41C55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altLang="x-none" noProof="0"/>
              <a:t>Cliquez pour modifier les styles du texte du masque</a:t>
            </a:r>
          </a:p>
          <a:p>
            <a:pPr lvl="1"/>
            <a:r>
              <a:rPr lang="fr-FR" altLang="x-none" noProof="0"/>
              <a:t>Deuxième niveau</a:t>
            </a:r>
          </a:p>
          <a:p>
            <a:pPr lvl="2"/>
            <a:r>
              <a:rPr lang="fr-FR" altLang="x-none" noProof="0"/>
              <a:t>Troisième niveau</a:t>
            </a:r>
          </a:p>
          <a:p>
            <a:pPr lvl="3"/>
            <a:r>
              <a:rPr lang="fr-FR" altLang="x-none" noProof="0"/>
              <a:t>Quatrième niveau</a:t>
            </a:r>
          </a:p>
          <a:p>
            <a:pPr lvl="4"/>
            <a:r>
              <a:rPr lang="fr-FR" altLang="x-none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91BD1D-FB6F-4022-A973-05B06B29D5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4C8660-4499-41D9-95C3-CB5821D8CA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691B932-6C4C-44A3-9584-AC9A2049CDCD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7BAEAE68-D67B-4EA4-A06B-F11EAA9E7D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9CE4D9E-A4F2-4329-A657-A1D7103CA499}" type="slidenum">
              <a:rPr lang="fr-CA" altLang="fr-F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fr-CA" altLang="fr-FR">
              <a:latin typeface="Arial" panose="020B0604020202020204" pitchFamily="34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1368AB78-A807-416D-AA1A-C25D5C80E3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8DE3B22C-CA85-4B06-B0D8-DB9E3D9E59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CB16531C-BE38-4854-86E0-92FEF9872F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636BF98A-5559-4C4C-8560-33E616A6CB98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15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ABBAA1D7-2872-4D94-993A-583402586B6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45B17E8-C745-49AD-9835-5F6C60A37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F7D35C31-A651-4984-B9D8-C03A117F6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1E913E4C-AED8-4028-B574-BE1D06FEC935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17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5CDC688E-62B3-4F7E-A4BB-204B08AA7AE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0E22761-6B1B-46FB-935B-32AC66B171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218D3B95-EAD2-49EE-A23B-53F61784CF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8A10476F-6963-47A4-AD2C-F6A09CABF906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20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1FEAE6A9-7A9E-4B06-B61F-EA450D44CB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202A4514-5368-489C-ABA3-6F0307E42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B49F14C1-17A1-4D9C-A478-D8D9A5356C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F63086E9-C137-423C-AF2E-23C24B6825AE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21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7AF2EDD6-D68B-4870-864A-310A303F97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F2EEEF20-F032-4BE3-85A1-AE05E4C09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F634135-2FF3-424B-8AD6-432B1A4D2D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DEA1E090-658E-419A-B43B-90E68556F714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22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D19DF328-D9F7-4219-845C-7E7CEF0FDF9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031A913-8D12-4D02-BD17-23235852C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24EDE43E-3BD8-4739-8D34-8BE6A37B32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00CC4106-66D7-4C3B-8D44-B62DAB61F5B6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23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731206F9-B0A4-4C53-9DE1-F9701901E6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6299822-715B-4541-81A5-A89822F8C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A9E57988-5812-4BD4-85F1-355FD85E13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CA38E8D9-1F50-4911-82D7-6D49CFB9A4C4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24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A9E90245-B8FB-455B-9DCB-2E522A0C62E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6DB624B-9979-46C5-AE97-1C76DC2C44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CC8A27B0-10F7-47BF-9603-37EA2418EC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488546D4-D252-47C6-B6A8-C442B202B904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25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95513548-BDE6-494E-B1B7-5986648EA79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2E51FE92-4D54-4097-9F6F-DE43C5CD66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6F7609D5-CDFC-4D25-87DF-3FC659ACC2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5F3422D7-7298-48F2-A869-46CD89401517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26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B19364CA-977F-4726-B62F-ECEC6027DD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564C31FD-31DA-404B-86E0-8F837ECF0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33DDDD86-C3EE-48C7-9E0D-6CE9BAADE7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EB7A37FA-3839-46F2-82D6-BFEF684A3765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27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12AC194F-2CE8-47C0-AE0B-9C9DD36E99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B2222BC-A401-4A87-936A-D93985A047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B83A1F80-58F5-4631-A7F7-D777E313A8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114333EC-E9F8-4A49-AEE6-96927695D88C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4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C3E9D55E-9715-442A-AB0A-676039E76B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F66D579-4179-4EB2-B3F7-8C65D707A8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DD7147AA-E719-4EE1-A0AC-5D9F48DB96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41BA3028-F9B6-4DD1-9E9D-5C74F51E5032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28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C0726F1D-E723-4A3F-93EA-D067FD941ED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01E51E41-4A27-4649-9AB7-9CF457B841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A36311D5-8AC5-4ABA-B858-BE824407A7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36AB28F-A539-40E7-899F-A0402121F976}" type="slidenum">
              <a:rPr lang="fr-CA" altLang="fr-F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fr-CA" altLang="fr-FR">
              <a:latin typeface="Arial" panose="020B0604020202020204" pitchFamily="34" charset="0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49AAF0F7-2463-42B2-91A8-9E95165E27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4964" name="Rectangle 3">
            <a:extLst>
              <a:ext uri="{FF2B5EF4-FFF2-40B4-BE49-F238E27FC236}">
                <a16:creationId xmlns:a16="http://schemas.microsoft.com/office/drawing/2014/main" id="{D9E8E9AC-FE1B-469A-80F3-02B2504B96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F4E1A644-6D7F-4E54-A039-0381C8A5AD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E900F6-3654-42F1-8FD4-F3841F6AAA15}" type="slidenum">
              <a:rPr lang="fr-CA" altLang="fr-F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fr-CA" altLang="fr-FR">
              <a:latin typeface="Arial" panose="020B0604020202020204" pitchFamily="34" charset="0"/>
            </a:endParaRP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A8358370-6AB3-44F1-8D13-11A2EBAF80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03913AA6-16C4-412F-B627-C54447C40A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2013FE26-A44E-4E20-B153-CE9DB02B94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79581A-183B-49DB-A652-23D3F8CC124C}" type="slidenum">
              <a:rPr lang="fr-CA" altLang="fr-F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fr-CA" altLang="fr-FR">
              <a:latin typeface="Arial" panose="020B0604020202020204" pitchFamily="34" charset="0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4729F02D-74C8-496C-ABC8-D6B1359ECA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C5923F55-7B1F-481E-970D-CB4EBA8927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BA56FB76-3DFB-4925-AFFB-1F1005E4E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F17DFD-A33A-47AB-9706-93814BD0644C}" type="slidenum">
              <a:rPr lang="fr-CA" altLang="fr-F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fr-CA" altLang="fr-FR">
              <a:latin typeface="Arial" panose="020B0604020202020204" pitchFamily="34" charset="0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7DE7CB13-AFB8-4C7F-AF30-62D37FEC8B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1E15D9E8-D0F7-4EE0-AF22-FC234141D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9B9102F1-E18C-4C56-9370-B7AE242CFD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F3381059-7BF6-4F93-8133-344FA7DAC503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33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6A3B0C83-C1D0-4A45-9836-D2582905EF6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73C5004E-C50A-4CDD-BE63-50D67257B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5C40C3D1-A1F1-4368-9AB8-9C7BDFD1F2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2F993BEB-0FBB-4643-93FC-F7525C5ECFD4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34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F246E44E-73A6-4333-BFCC-BED1E954F6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2E4756CB-2FBA-4DE3-A510-F350A0AFF9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E5FBD3CB-F5A1-4B5B-A5E9-EB8E16875A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01D5FEBB-2E7D-4CD6-8817-61BFE909F8F2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35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B5DDA4E8-7C0F-41D4-A40D-AC38B51A3AA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A3DE3364-FD40-4A9C-B0C1-2FAFD81768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B5EF7EBC-A049-4074-8D9D-4C470CCE1C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B5929507-C29C-45D2-A8FC-62F7A58F3683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36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2D9FE422-F560-4FAE-B47F-58729052CC2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573865AF-FAD2-4C74-BAE9-FE43EA0FF4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90FA6A08-3F00-4050-8D73-C29F26E05F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DDEC4493-5BA7-4621-9BC8-8BE2EC50A3EB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37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90CF8CFF-EB7D-4F48-A1BC-D887D0D2446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E633A333-D5C0-47F6-9D73-F70647644B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C3B90D53-B24C-4112-885D-C22ABC5FD0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7717C9FB-859F-462B-80F2-C3A5C162837B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5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0BC52264-28D0-4E74-BCFE-2823C98F76F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5263178-50E8-4A3A-B65A-A9811E0DB0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E743AC61-6FF1-4ED4-9EBE-1DB6F334E5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DF97CD82-5474-46EF-930B-2F6644810F43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38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C5871E00-42D6-4E99-96CC-688A04C69B1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11FB0AD-E7D2-4FE1-AF05-3B8612909A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BEF957E3-AEFC-428F-A3A8-16886A7F4F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A55E0942-0502-4ED1-93A4-8CCF363F9E34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39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BE04C165-4697-4F2E-A700-93D59B78A46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6E959D0-50CA-4667-9031-7A989FA486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6A1B5757-155E-4FCA-BD91-1102C50064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7F5DDA87-3A64-4EF0-BE6C-0346E8ADFCA6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40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7EBFFDB0-9D30-47BA-8C15-232231DB42F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CF4F398A-CFC7-497E-8034-495150F198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B23895A8-B7C3-4E10-A27A-934DDDE74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756E54FC-53F5-4760-B631-734A94610F18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41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3E7FEB98-CC14-4F23-9875-581501598D2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50652A3D-B871-4B1E-A5F7-E39DA0BDD3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C605993F-9FEA-4DF6-A9B6-9377D55A49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E2467821-62FE-48AB-A938-AFEE75DFBDE9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42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D0FA17A3-54F7-451A-B3F1-8BBDDA61F55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4EF5828B-A5A5-46FC-9866-19698EFFC0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CC7DD04F-B89C-4A3E-A7E0-079AA31B13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9AC6ACDC-83E1-4438-9253-45D138A0650D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43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D5450335-A606-487B-874D-CC326E3DACA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4D4319C9-54C3-4BF0-B398-4C06B3933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013AEE45-1BAB-4397-A66E-B43DC271C8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55EFA52B-2927-4904-9D3B-5BF4AED7CB8A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44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D56BA0E7-9F2A-4787-8DA4-783E671ED05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9E70930B-E131-4BB0-A2FC-574AA538CF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Espace réservé de l'image de diapositive 1">
            <a:extLst>
              <a:ext uri="{FF2B5EF4-FFF2-40B4-BE49-F238E27FC236}">
                <a16:creationId xmlns:a16="http://schemas.microsoft.com/office/drawing/2014/main" id="{5417295A-AA3F-47EB-8D68-CDF58B32C9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2" name="Espace réservé des notes 2">
            <a:extLst>
              <a:ext uri="{FF2B5EF4-FFF2-40B4-BE49-F238E27FC236}">
                <a16:creationId xmlns:a16="http://schemas.microsoft.com/office/drawing/2014/main" id="{0DDB2CB0-9DDE-4374-849B-9B83A713D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102403" name="Espace réservé du numéro de diapositive 3">
            <a:extLst>
              <a:ext uri="{FF2B5EF4-FFF2-40B4-BE49-F238E27FC236}">
                <a16:creationId xmlns:a16="http://schemas.microsoft.com/office/drawing/2014/main" id="{BCDCE621-1263-4E12-9D65-8D9387C4E7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4D52507-6EBC-4814-8E2B-6A4DC278BD48}" type="slidenum">
              <a:rPr lang="fr-FR" altLang="fr-FR" sz="1200" smtClean="0"/>
              <a:pPr/>
              <a:t>45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Espace réservé de l'image de diapositive 1">
            <a:extLst>
              <a:ext uri="{FF2B5EF4-FFF2-40B4-BE49-F238E27FC236}">
                <a16:creationId xmlns:a16="http://schemas.microsoft.com/office/drawing/2014/main" id="{9813DA18-85B9-4AFC-8453-59D3F86CCE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0" name="Espace réservé des notes 2">
            <a:extLst>
              <a:ext uri="{FF2B5EF4-FFF2-40B4-BE49-F238E27FC236}">
                <a16:creationId xmlns:a16="http://schemas.microsoft.com/office/drawing/2014/main" id="{C15E0639-3C0E-4E35-8B1B-3099899424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CA" altLang="fr-FR">
                <a:latin typeface="OTNEJMQuadraat"/>
                <a:ea typeface="ＭＳ Ｐゴシック" panose="020B0600070205080204" pitchFamily="34" charset="-128"/>
              </a:rPr>
              <a:t>In the EMPA-REG OUTCOME trial, we exam- ined the effects of empagliflozin, as compared with placebo, on cardiovascular morbidity and mortality in patients with type 2 diabetes at high risk for cardiovascular events who were receiv- ing standard care. </a:t>
            </a:r>
            <a:endParaRPr lang="fr-CA" altLang="fr-FR">
              <a:ea typeface="ＭＳ Ｐゴシック" panose="020B0600070205080204" pitchFamily="34" charset="-128"/>
            </a:endParaRPr>
          </a:p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04451" name="Espace réservé du numéro de diapositive 3">
            <a:extLst>
              <a:ext uri="{FF2B5EF4-FFF2-40B4-BE49-F238E27FC236}">
                <a16:creationId xmlns:a16="http://schemas.microsoft.com/office/drawing/2014/main" id="{28367367-56F1-4677-99B3-A448D42F32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E87B9E-7865-423E-AEE3-705DD7E51D64}" type="slidenum">
              <a:rPr lang="fr-FR" altLang="fr-FR" sz="1200" smtClean="0"/>
              <a:pPr/>
              <a:t>46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>
            <a:extLst>
              <a:ext uri="{FF2B5EF4-FFF2-40B4-BE49-F238E27FC236}">
                <a16:creationId xmlns:a16="http://schemas.microsoft.com/office/drawing/2014/main" id="{63F63514-5A32-401E-8C0C-B71CBE43A5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64F4FE-65E3-4128-A56A-C4CA24F72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Sudden death: </a:t>
            </a:r>
            <a:r>
              <a:rPr lang="en-GB">
                <a:ea typeface="+mn-ea"/>
                <a:cs typeface="+mn-cs"/>
              </a:rPr>
              <a:t>Table 11.4.3 RU0751</a:t>
            </a:r>
          </a:p>
          <a:p>
            <a:pPr>
              <a:defRPr/>
            </a:pPr>
            <a:r>
              <a:rPr lang="en-GB">
                <a:ea typeface="+mn-ea"/>
                <a:cs typeface="+mn-cs"/>
              </a:rPr>
              <a:t>Worsening of HF or cardiogenic shock: Table 11.1.3 RU0751</a:t>
            </a:r>
          </a:p>
          <a:p>
            <a:pPr>
              <a:defRPr/>
            </a:pPr>
            <a:r>
              <a:rPr lang="en-GB">
                <a:ea typeface="+mn-ea"/>
                <a:cs typeface="+mn-cs"/>
              </a:rPr>
              <a:t>MI: RU0733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ea typeface="+mn-ea"/>
                <a:cs typeface="+mn-cs"/>
              </a:rPr>
              <a:t>Stroke: RU0597</a:t>
            </a:r>
          </a:p>
          <a:p>
            <a:pPr>
              <a:defRPr/>
            </a:pPr>
            <a:r>
              <a:rPr lang="en-GB">
                <a:ea typeface="+mn-ea"/>
                <a:cs typeface="+mn-cs"/>
              </a:rPr>
              <a:t>Other: 11.5.3 RU0751</a:t>
            </a:r>
          </a:p>
          <a:p>
            <a:pPr>
              <a:defRPr/>
            </a:pPr>
            <a:r>
              <a:rPr lang="en-GB">
                <a:ea typeface="+mn-ea"/>
                <a:cs typeface="+mn-cs"/>
              </a:rPr>
              <a:t>Other, not assessable:  CTR Table 15.3.1.3.1: 1</a:t>
            </a:r>
          </a:p>
          <a:p>
            <a:pPr>
              <a:defRPr/>
            </a:pPr>
            <a:endParaRPr lang="en-GB">
              <a:ea typeface="+mn-ea"/>
              <a:cs typeface="+mn-cs"/>
            </a:endParaRPr>
          </a:p>
          <a:p>
            <a:pPr>
              <a:defRPr/>
            </a:pPr>
            <a:r>
              <a:rPr lang="en-US"/>
              <a:t>All deaths not attributed to the categories of CV death and not attributed to a non-CV cause were presumed CV deaths. </a:t>
            </a:r>
          </a:p>
        </p:txBody>
      </p:sp>
      <p:sp>
        <p:nvSpPr>
          <p:cNvPr id="106499" name="Slide Number Placeholder 3">
            <a:extLst>
              <a:ext uri="{FF2B5EF4-FFF2-40B4-BE49-F238E27FC236}">
                <a16:creationId xmlns:a16="http://schemas.microsoft.com/office/drawing/2014/main" id="{7EE4DA9C-56F4-4839-9CCA-9A4B379A7C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E6AD49-B7EF-4328-8008-6947D07C4A85}" type="slidenum">
              <a:rPr lang="en-GB" altLang="fr-FR" sz="1200" smtClean="0">
                <a:solidFill>
                  <a:srgbClr val="000000"/>
                </a:solidFill>
              </a:rPr>
              <a:pPr/>
              <a:t>47</a:t>
            </a:fld>
            <a:endParaRPr lang="en-GB" altLang="fr-F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9207E936-E9F8-405E-83FF-C399942783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01DBD9E5-2D0A-4E18-82E6-1C067C5D5343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6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407E771D-BB7C-4877-A406-92AED7826D4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2164518-73D6-4833-80F9-C20D4C9B30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Espace réservé de l'image de diapositive 1">
            <a:extLst>
              <a:ext uri="{FF2B5EF4-FFF2-40B4-BE49-F238E27FC236}">
                <a16:creationId xmlns:a16="http://schemas.microsoft.com/office/drawing/2014/main" id="{E119AC03-E3BC-4DC7-AFA5-0FAE0961C1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6" name="Espace réservé des notes 2">
            <a:extLst>
              <a:ext uri="{FF2B5EF4-FFF2-40B4-BE49-F238E27FC236}">
                <a16:creationId xmlns:a16="http://schemas.microsoft.com/office/drawing/2014/main" id="{17AA3866-27DF-45EF-BA1E-ECEF766129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CA" altLang="fr-FR">
                <a:latin typeface="OTNEJMQuadraat"/>
                <a:ea typeface="ＭＳ Ｐゴシック" panose="020B0600070205080204" pitchFamily="34" charset="-128"/>
              </a:rPr>
              <a:t>In the EMPA-REG OUTCOME trial, we exam- ined the effects of empagliflozin, as compared with placebo, on cardiovascular morbidity and mortality in patients with type 2 diabetes at high risk for cardiovascular events who were receiv- ing standard care. </a:t>
            </a:r>
            <a:endParaRPr lang="fr-CA" altLang="fr-FR">
              <a:ea typeface="ＭＳ Ｐゴシック" panose="020B0600070205080204" pitchFamily="34" charset="-128"/>
            </a:endParaRPr>
          </a:p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08547" name="Espace réservé du numéro de diapositive 3">
            <a:extLst>
              <a:ext uri="{FF2B5EF4-FFF2-40B4-BE49-F238E27FC236}">
                <a16:creationId xmlns:a16="http://schemas.microsoft.com/office/drawing/2014/main" id="{50CDB3FE-B731-494C-BB1D-8EAC70FCE0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197869F-D8CE-44E4-A114-93889EF53ED7}" type="slidenum">
              <a:rPr lang="fr-FR" altLang="fr-FR" sz="1200" smtClean="0"/>
              <a:pPr/>
              <a:t>48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Espace réservé de l'image de diapositive 1">
            <a:extLst>
              <a:ext uri="{FF2B5EF4-FFF2-40B4-BE49-F238E27FC236}">
                <a16:creationId xmlns:a16="http://schemas.microsoft.com/office/drawing/2014/main" id="{A700A8EA-2016-4A2F-9919-277EEA6801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4" name="Espace réservé des notes 2">
            <a:extLst>
              <a:ext uri="{FF2B5EF4-FFF2-40B4-BE49-F238E27FC236}">
                <a16:creationId xmlns:a16="http://schemas.microsoft.com/office/drawing/2014/main" id="{011D3CA0-ACAE-4019-9490-F26644EEDB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110595" name="Espace réservé du numéro de diapositive 3">
            <a:extLst>
              <a:ext uri="{FF2B5EF4-FFF2-40B4-BE49-F238E27FC236}">
                <a16:creationId xmlns:a16="http://schemas.microsoft.com/office/drawing/2014/main" id="{23BD69B6-65A9-4CCC-BADD-D0F06DC787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1252E5B-446A-459E-8821-B572E5FF8E06}" type="slidenum">
              <a:rPr lang="fr-FR" altLang="fr-FR" sz="1200" smtClean="0"/>
              <a:pPr/>
              <a:t>49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Espace réservé de l'image de diapositive 1">
            <a:extLst>
              <a:ext uri="{FF2B5EF4-FFF2-40B4-BE49-F238E27FC236}">
                <a16:creationId xmlns:a16="http://schemas.microsoft.com/office/drawing/2014/main" id="{47CDDDFA-03B9-4A99-A771-1BB6F0CB5B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2" name="Espace réservé des notes 2">
            <a:extLst>
              <a:ext uri="{FF2B5EF4-FFF2-40B4-BE49-F238E27FC236}">
                <a16:creationId xmlns:a16="http://schemas.microsoft.com/office/drawing/2014/main" id="{12DD99DD-A015-41EA-A387-C2723D365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SGLT2 reduit risque survenue insuffisance cardiaque, mécanisme gluco indépendant</a:t>
            </a:r>
          </a:p>
          <a:p>
            <a:endParaRPr lang="fr-FR" altLang="fr-FR">
              <a:ea typeface="ＭＳ Ｐゴシック" panose="020B0600070205080204" pitchFamily="34" charset="-128"/>
            </a:endParaRPr>
          </a:p>
          <a:p>
            <a:r>
              <a:rPr lang="fr-FR" altLang="fr-FR">
                <a:ea typeface="ＭＳ Ｐゴシック" panose="020B0600070205080204" pitchFamily="34" charset="-128"/>
              </a:rPr>
              <a:t>Chez patients avec IC avérée et FEVG abaissée, effets des SGLT2?</a:t>
            </a:r>
          </a:p>
          <a:p>
            <a:r>
              <a:rPr lang="fr-FR" altLang="fr-FR">
                <a:ea typeface="ＭＳ Ｐゴシック" panose="020B0600070205080204" pitchFamily="34" charset="-128"/>
              </a:rPr>
              <a:t>Avec diabete et sans diabete?</a:t>
            </a:r>
          </a:p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12643" name="Espace réservé du numéro de diapositive 3">
            <a:extLst>
              <a:ext uri="{FF2B5EF4-FFF2-40B4-BE49-F238E27FC236}">
                <a16:creationId xmlns:a16="http://schemas.microsoft.com/office/drawing/2014/main" id="{0E5DF588-EC8C-4880-B78B-5F0E7916D2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46F8BB-D892-4465-87D7-64060E0A8A8C}" type="slidenum">
              <a:rPr lang="fr-FR" altLang="fr-FR" sz="1200" smtClean="0"/>
              <a:pPr/>
              <a:t>50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B2F499D7-3E7A-4053-AE6F-7B7F9B11C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DDBCE8BB-1CD8-43CA-965A-E2B0B1A34505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52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D11FA0B2-7529-499F-BB49-385E4648793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1330355D-09CE-442A-B504-8CE2ED87DF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B80EBDF8-ADEF-48B3-90E1-83C4F7D1E1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D8C41FE4-4BDB-4CC9-8DDB-8CAAD0E44447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53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23C10973-2A08-4969-A036-2B326F50F63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C978F28A-9B67-407C-9949-8C6F5DB0D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9712DE15-6977-43C4-9257-503993FA7E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78B08D0F-91E0-44B9-912A-FC45B04A0F12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54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156BFA85-34C4-46D0-9E2F-D000C830C5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45C43D39-E2C8-4C81-BF92-80C2FF2AB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AC8DF28B-B4AC-4173-93B8-1F1D64B36E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13D253AB-F371-4522-818E-A7FA09D8DCEC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55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B07B4E3C-5339-411E-8B2E-8A7F5F5CF34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2A4FAC9A-E10E-45FC-90DA-9CDF15B692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03A730F6-9BDE-4B55-8152-20C177EA3C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772B6D26-1E04-4909-8D54-61621288BBB7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56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16CCE65C-4696-4ADF-9B1D-931F7714FE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1235EB38-E47C-47FF-BF21-799EBEA7A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D0BB3E62-A57E-4364-93C0-C368DBFFED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6E347D7C-5CDF-43C7-B53B-08958E03EDDE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57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1B6BFBFE-22D2-4B4B-9F14-8821C75684D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74800" y="457200"/>
            <a:ext cx="3860800" cy="2895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62376F5D-ECF5-440F-8EA2-51EEE1152E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3A6C9E2B-7377-4F4B-860E-1E2685AAC3D0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58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FB8A65A2-1A8B-4A65-AA7B-9E72F46014D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C3A158E6-0DAE-4468-AC07-ED557D766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D7E18597-37C4-4766-9F30-2B8F944503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C074F039-6C43-4F69-AB4E-4D539E91EC35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7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751DFAF9-65A4-428D-B6B5-C382540AD6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371648D-C82F-4F53-84E1-08831E1B4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1DDE6DE8-A218-42DA-91E1-81799EB294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A0E48330-1735-45A9-9843-150D590AEAB9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59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407FDE63-4585-4BBC-AAC5-FEBAC552DF7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2D40C454-4342-4457-A243-F0863AB78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>
            <a:extLst>
              <a:ext uri="{FF2B5EF4-FFF2-40B4-BE49-F238E27FC236}">
                <a16:creationId xmlns:a16="http://schemas.microsoft.com/office/drawing/2014/main" id="{19CAEB0C-CB40-4C4A-8E95-80FB8D649B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E8268155-2EFA-4B3B-BB85-05D0921F5827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60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14F0EF09-DF88-4CBE-A28A-0E972C56AD5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857E366D-099F-4B62-BC7C-E3CCC3C564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1050708B-1B0F-4204-87F8-5FE94FE6B7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96BD6010-3AAC-479D-A1EE-DE37E953B9EF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61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11CE6569-2C37-4106-BDA5-E445F9CA009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FCE61E2F-B9CE-4154-9552-2D9F315B9C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CE43CE2C-EE7C-413E-B1F5-FE089BEC03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4C14AFB4-288B-43FF-99F6-D4C4C3523B93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62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04A66409-8517-4D56-9FE9-967A0B0D9F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7775F5EB-92EA-47CA-984A-7DFEAEC190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>
            <a:extLst>
              <a:ext uri="{FF2B5EF4-FFF2-40B4-BE49-F238E27FC236}">
                <a16:creationId xmlns:a16="http://schemas.microsoft.com/office/drawing/2014/main" id="{4ADA31CB-34AE-4D14-B626-93D1AE3570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A011528E-99B9-4E75-91BF-0271EB5B5B6A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63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99BB6C32-8495-4965-BB74-BDD6CF89B7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55836DEC-4550-402C-A6F7-6FA7D8BCD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5758A3D6-8CB6-47E2-B631-BC3E56D090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9DF11222-C649-4793-ADC0-553FA846C489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64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AC48CA56-7FF5-481A-AB7D-DBF730F904B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75F8C463-20EE-4E28-B169-805F71A4D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751925A6-70E4-4743-B577-07C9142D37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6B81676F-60A8-420B-94CA-A258C9DC56D8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65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0910ABC3-9FB3-4AA6-9FDD-7A259373AD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587DEAE2-FEBB-4799-98F8-C702E94C3B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>
            <a:extLst>
              <a:ext uri="{FF2B5EF4-FFF2-40B4-BE49-F238E27FC236}">
                <a16:creationId xmlns:a16="http://schemas.microsoft.com/office/drawing/2014/main" id="{A82389AC-11B5-484F-8FA3-880AEA64BC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6895ED33-6766-4656-82C5-E81AD34AFF35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66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0F0CC017-54C3-47AE-AC7F-45244AD47BF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B0A8B105-6013-453A-96C7-8C35034D44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>
            <a:extLst>
              <a:ext uri="{FF2B5EF4-FFF2-40B4-BE49-F238E27FC236}">
                <a16:creationId xmlns:a16="http://schemas.microsoft.com/office/drawing/2014/main" id="{C1F50057-239E-47A5-A1BB-003BA08C38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2F3CD87D-54D8-41EA-B231-E7CBC8BD8725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67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DB0042E7-E9D7-4AC3-8405-7C3AC598A16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7B421F30-DBFF-4474-88EB-DD1CF53000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>
            <a:extLst>
              <a:ext uri="{FF2B5EF4-FFF2-40B4-BE49-F238E27FC236}">
                <a16:creationId xmlns:a16="http://schemas.microsoft.com/office/drawing/2014/main" id="{53D2FE6E-BD78-4D5C-BB7B-6314A3F5AC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07B4618A-B8F7-4DF4-B191-6AA4CB6B4E0F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68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449033C3-2B6A-4B01-89AB-ECD544157EB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4230E47B-6629-4469-B073-FE2646C6B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253005DD-6340-43A3-A49E-DDB5E89BA8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62873C48-1A88-4617-BE5E-F32A251BD8D8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8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0ED39AF6-0577-427C-A76B-9CE220B7E7A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33C69E0-03BE-40B1-877E-E73F6498C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id="{69AF5C86-99D2-4014-AF02-708EE3BEC6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9AE4D968-15FA-4572-A4C5-1D38654E19AC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69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F494464B-1F89-4466-99CF-C3B68F43E27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1589A4B8-57D8-4E5D-BAC3-3FE579F30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id="{502A6A93-3B77-4652-B87A-832F6E65CF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15A9B12E-EB92-496F-9AF3-1BC81A46DC28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70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A671161A-9B09-489B-8B77-15492CD6F3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458C1BA7-5DE1-4758-90A9-EFCE1D00B3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>
            <a:extLst>
              <a:ext uri="{FF2B5EF4-FFF2-40B4-BE49-F238E27FC236}">
                <a16:creationId xmlns:a16="http://schemas.microsoft.com/office/drawing/2014/main" id="{D08E0A30-ECDC-4F1F-81FB-AC98F309BC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7901DF40-E050-40AF-8990-F85613850077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71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1C697581-8C2F-4251-9D20-F791C8152B8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E1FFD999-3B90-405A-9B2A-5B4EFAC8EA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Espace réservé de l'image de diapositive 1">
            <a:extLst>
              <a:ext uri="{FF2B5EF4-FFF2-40B4-BE49-F238E27FC236}">
                <a16:creationId xmlns:a16="http://schemas.microsoft.com/office/drawing/2014/main" id="{F99EBA6A-D432-431C-8739-0D22C9FC00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4" name="Espace réservé des notes 2">
            <a:extLst>
              <a:ext uri="{FF2B5EF4-FFF2-40B4-BE49-F238E27FC236}">
                <a16:creationId xmlns:a16="http://schemas.microsoft.com/office/drawing/2014/main" id="{C6DFB1DE-A172-4A54-8534-40033A9E33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ea typeface="ＭＳ Ｐゴシック" panose="020B0600070205080204" pitchFamily="34" charset="-128"/>
            </a:endParaRPr>
          </a:p>
        </p:txBody>
      </p:sp>
      <p:sp>
        <p:nvSpPr>
          <p:cNvPr id="156675" name="Espace réservé du numéro de diapositive 3">
            <a:extLst>
              <a:ext uri="{FF2B5EF4-FFF2-40B4-BE49-F238E27FC236}">
                <a16:creationId xmlns:a16="http://schemas.microsoft.com/office/drawing/2014/main" id="{6BB8F147-29AF-4648-995F-D5F104D61E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CB967A3-7D79-4243-8AEC-EFF599CEBBC4}" type="slidenum">
              <a:rPr lang="fr-FR" altLang="fr-FR" sz="1200" smtClean="0"/>
              <a:pPr/>
              <a:t>72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>
            <a:extLst>
              <a:ext uri="{FF2B5EF4-FFF2-40B4-BE49-F238E27FC236}">
                <a16:creationId xmlns:a16="http://schemas.microsoft.com/office/drawing/2014/main" id="{D795052B-3371-4B72-9461-6A9FC345E2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735369-C574-4149-A7D4-89A22F005828}" type="slidenum">
              <a:rPr lang="fr-CA" altLang="fr-F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73</a:t>
            </a:fld>
            <a:endParaRPr lang="fr-CA" altLang="fr-FR">
              <a:latin typeface="Arial" panose="020B0604020202020204" pitchFamily="34" charset="0"/>
            </a:endParaRPr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25564CD6-046F-4FAC-AC5F-F4AFE7DCD8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4724" name="Rectangle 3">
            <a:extLst>
              <a:ext uri="{FF2B5EF4-FFF2-40B4-BE49-F238E27FC236}">
                <a16:creationId xmlns:a16="http://schemas.microsoft.com/office/drawing/2014/main" id="{8B74FE6A-9361-4E7E-9473-2B88CC26EE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>
            <a:extLst>
              <a:ext uri="{FF2B5EF4-FFF2-40B4-BE49-F238E27FC236}">
                <a16:creationId xmlns:a16="http://schemas.microsoft.com/office/drawing/2014/main" id="{27FF65BA-02C5-4DCE-8B8D-941D258CD1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0D83E8AC-26A7-412D-BF22-858617BFC299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74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56C44366-08A8-4193-905A-8304989BFFE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97E338B2-2627-4E58-8584-0E7E975A1A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>
            <a:extLst>
              <a:ext uri="{FF2B5EF4-FFF2-40B4-BE49-F238E27FC236}">
                <a16:creationId xmlns:a16="http://schemas.microsoft.com/office/drawing/2014/main" id="{D4988D9F-C96F-4E9F-AF08-5CEDAA85E7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6316F8D7-01E2-41D7-964B-C85819EBB565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75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3BAD7519-F41A-465B-9114-73C71E29887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3C5138FD-BB7A-4B87-B877-5E0C518372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>
            <a:extLst>
              <a:ext uri="{FF2B5EF4-FFF2-40B4-BE49-F238E27FC236}">
                <a16:creationId xmlns:a16="http://schemas.microsoft.com/office/drawing/2014/main" id="{7733B286-2525-4A5C-9D3B-FA1680505E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B050E53A-1CD7-4DBD-BFF2-217BE468C48D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76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EB0EE7E1-721E-40D3-8C65-CFA870BC4A4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FEC4EB62-8BB8-4184-8B5A-A5BD21EC8D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>
            <a:extLst>
              <a:ext uri="{FF2B5EF4-FFF2-40B4-BE49-F238E27FC236}">
                <a16:creationId xmlns:a16="http://schemas.microsoft.com/office/drawing/2014/main" id="{70F435A3-3C68-45D5-98B9-20054DF40D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42789F-A771-4D30-8BB1-21F0BF788DB2}" type="slidenum">
              <a:rPr lang="fr-CA" altLang="fr-F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77</a:t>
            </a:fld>
            <a:endParaRPr lang="fr-CA" altLang="fr-FR">
              <a:latin typeface="Arial" panose="020B0604020202020204" pitchFamily="34" charset="0"/>
            </a:endParaRPr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D5DC5EB0-FF7A-428A-8BF6-EC818E7A5A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4964" name="Rectangle 3">
            <a:extLst>
              <a:ext uri="{FF2B5EF4-FFF2-40B4-BE49-F238E27FC236}">
                <a16:creationId xmlns:a16="http://schemas.microsoft.com/office/drawing/2014/main" id="{9886691D-55EC-4558-9359-8C74A240BE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50799360-91AA-452C-B8D5-21E4C53CC0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31EA9641-9613-4C57-B2C2-A7BBB93C78C9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9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E41EF611-96E4-4F50-AA33-BB653F7173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8CACD41-425E-4F0C-8E0D-5E76899FF0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03B49239-66F8-4351-B611-B0F4A90DB3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92E1F62C-17A1-4247-9ECC-683657FA15D5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11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3C9B9200-4F64-4CB7-AE56-50DD2A6B5B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5E720D4-D19D-4E78-B32D-0D71983D7B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4E2344FB-4737-4C07-B425-E21C11EEEA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30FE15BC-297F-4057-A532-E254020912FD}" type="slidenum">
              <a:rPr lang="en-US" altLang="fr-FR" smtClean="0">
                <a:latin typeface="Times" panose="02020603050405020304" pitchFamily="18" charset="0"/>
              </a:rPr>
              <a:pPr eaLnBrk="0" hangingPunct="0">
                <a:spcBef>
                  <a:spcPct val="0"/>
                </a:spcBef>
              </a:pPr>
              <a:t>12</a:t>
            </a:fld>
            <a:endParaRPr lang="en-US" altLang="fr-FR">
              <a:latin typeface="Times" panose="02020603050405020304" pitchFamily="18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CD891D44-A903-4B01-ACC0-747A6458FA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F3353C2-AB89-41FD-9957-CAEF7F14D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4572000"/>
            <a:ext cx="7848600" cy="76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5410200"/>
            <a:ext cx="7848600" cy="457200"/>
          </a:xfrm>
        </p:spPr>
        <p:txBody>
          <a:bodyPr anchor="ctr"/>
          <a:lstStyle>
            <a:lvl1pPr marL="0" indent="0">
              <a:buFontTx/>
              <a:buNone/>
              <a:tabLst>
                <a:tab pos="4919663" algn="l"/>
              </a:tabLst>
              <a:defRPr sz="2400"/>
            </a:lvl1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Rectangle 102">
            <a:extLst>
              <a:ext uri="{FF2B5EF4-FFF2-40B4-BE49-F238E27FC236}">
                <a16:creationId xmlns:a16="http://schemas.microsoft.com/office/drawing/2014/main" id="{E588BBEC-7DA1-4186-A5F9-0EBAA97B9C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">
            <a:extLst>
              <a:ext uri="{FF2B5EF4-FFF2-40B4-BE49-F238E27FC236}">
                <a16:creationId xmlns:a16="http://schemas.microsoft.com/office/drawing/2014/main" id="{C259AF70-00BD-4185-B5D1-D6BC3F4CFE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4">
            <a:extLst>
              <a:ext uri="{FF2B5EF4-FFF2-40B4-BE49-F238E27FC236}">
                <a16:creationId xmlns:a16="http://schemas.microsoft.com/office/drawing/2014/main" id="{73ED386A-7953-4710-8D40-1C7A97E074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4CBAE-CAE4-4F06-A122-AAA1482783D6}" type="slidenum">
              <a:rPr lang="en-US" altLang="x-none"/>
              <a:pPr>
                <a:defRPr/>
              </a:pPr>
              <a:t>‹N°›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87475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6EA44BF8-7648-4A17-B0E7-1A4122443D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0EEA1A4A-342D-409F-ACD3-2BB55B65D3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C6ED307D-8E0A-4DE5-A802-FF3C83882F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4219B-1283-4EF6-8FEE-88FFBAC1A692}" type="slidenum">
              <a:rPr lang="en-US" altLang="x-none"/>
              <a:pPr>
                <a:defRPr/>
              </a:pPr>
              <a:t>‹N°›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369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5924550" y="152400"/>
            <a:ext cx="1924050" cy="60198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5619750" cy="60198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B25DEE8D-ACB0-4CC5-9381-508BC96BB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EB9DF1DF-1748-44BC-A6B7-BB9C358141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09DAA5C0-A93D-4E12-8C71-AD54B0FFBB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9E8B1-1176-4B4A-BE54-044917F0CE77}" type="slidenum">
              <a:rPr lang="en-US" altLang="x-none"/>
              <a:pPr>
                <a:defRPr/>
              </a:pPr>
              <a:t>‹N°›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39507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28A8B1-ECC1-4567-8D81-12C2F5E9F8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8FE25D-00B1-4766-8327-CF52937E3E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7E32D3-2E5E-4181-B079-FC1CBAF7EB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69AF8-B40E-4655-A009-1449AABAF151}" type="slidenum">
              <a:rPr lang="fr-CA" altLang="x-none"/>
              <a:pPr>
                <a:defRPr/>
              </a:pPr>
              <a:t>‹N°›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3211528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9BF549-8F9E-4CCF-A13B-A32319DF2F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E07AB3-08FE-492B-8992-754BDD5402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3C7D01-B7D8-4937-B089-5D6E8EB5CD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04E60-918C-4D47-970B-167BC3E54A1D}" type="slidenum">
              <a:rPr lang="fr-CA" altLang="x-none"/>
              <a:pPr>
                <a:defRPr/>
              </a:pPr>
              <a:t>‹N°›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633466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3DC1185-DA49-4B11-ABA9-9ED925BA1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903862D-82EE-47DE-97DC-6211748125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92B629D-3B73-41A0-B86F-0AEE440EE5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C5173-A3F8-413D-83D3-52EB042B0F21}" type="slidenum">
              <a:rPr lang="fr-CA" altLang="x-none"/>
              <a:pPr>
                <a:defRPr/>
              </a:pPr>
              <a:t>‹N°›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2037981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66666AE-7509-4C3E-AC1B-C533A7E00C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9E8BA-C372-4378-8A04-965F758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08963" y="6597650"/>
            <a:ext cx="935037" cy="26035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24C658C-449A-4E25-81A9-71C52F59356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33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BFA7AE03-DFF6-4575-87E7-28C53CBE7A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56DEC8EF-52C9-461C-95C8-950B6BF45B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9AA7EC6A-58EB-4FDD-A9F6-A235D8DAD9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21440-7DCB-43F5-9A8B-A3785EFADA66}" type="slidenum">
              <a:rPr lang="en-US" altLang="x-none"/>
              <a:pPr>
                <a:defRPr/>
              </a:pPr>
              <a:t>‹N°›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3204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030E2E65-F585-4413-A3F3-05C4283477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F5A6FBB0-D927-41C0-AF41-F520CBCF0F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4BE06753-2751-45D9-8398-D7F9C87799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77058-2F06-48BF-AE49-4DF53A8E98F6}" type="slidenum">
              <a:rPr lang="en-US" altLang="x-none"/>
              <a:pPr>
                <a:defRPr/>
              </a:pPr>
              <a:t>‹N°›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9244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37719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076700" y="1447800"/>
            <a:ext cx="37719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8BDF921E-8E85-4B25-A73B-A1D845CD0D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7BDAFE5C-1695-4821-BE56-E9649301FE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37390B7D-6CED-4536-8AC7-736BEDCEC9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0232F-369E-42E3-A53D-4168DC624D75}" type="slidenum">
              <a:rPr lang="en-US" altLang="x-none"/>
              <a:pPr>
                <a:defRPr/>
              </a:pPr>
              <a:t>‹N°›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5115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175ECC5-8D47-41CD-8D6A-AA513046E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E8B8EF55-E851-426A-A674-5C7E1D0B66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6F1B2B7C-49C7-420C-8009-8B9BB8ADD0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CA6EF-A53B-4062-9C42-689929C76D75}" type="slidenum">
              <a:rPr lang="en-US" altLang="x-none"/>
              <a:pPr>
                <a:defRPr/>
              </a:pPr>
              <a:t>‹N°›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190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8768B916-91C3-49A8-A7FC-B366507FB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5944500B-A623-4DCC-9789-EC8774737A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0184015F-E9E0-4E84-87BD-5554E20E04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CBF5D-9041-4ABD-B22F-A3BF3AFA841A}" type="slidenum">
              <a:rPr lang="en-US" altLang="x-none"/>
              <a:pPr>
                <a:defRPr/>
              </a:pPr>
              <a:t>‹N°›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3152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>
            <a:extLst>
              <a:ext uri="{FF2B5EF4-FFF2-40B4-BE49-F238E27FC236}">
                <a16:creationId xmlns:a16="http://schemas.microsoft.com/office/drawing/2014/main" id="{D8FEEABC-7547-4378-8198-01D4EFF6F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9">
            <a:extLst>
              <a:ext uri="{FF2B5EF4-FFF2-40B4-BE49-F238E27FC236}">
                <a16:creationId xmlns:a16="http://schemas.microsoft.com/office/drawing/2014/main" id="{2FF3E1CA-CF93-4E35-AF5A-1A1286AFAA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54F8478E-0B0A-47D3-AEA5-7B7998FB23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6A78A-56B4-401F-A73A-73195BE51C79}" type="slidenum">
              <a:rPr lang="en-US" altLang="x-none"/>
              <a:pPr>
                <a:defRPr/>
              </a:pPr>
              <a:t>‹N°›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2899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C84039DF-2FF0-4430-B4D6-BDFBDCEE95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A59A8C47-36B4-4ACF-A860-2ED7F6FDE2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77AEB96C-EFF4-46A3-991C-068B8C7BB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F8EAE-0BF7-4AD0-88F2-E5B82BCD7049}" type="slidenum">
              <a:rPr lang="en-US" altLang="x-none"/>
              <a:pPr>
                <a:defRPr/>
              </a:pPr>
              <a:t>‹N°›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95777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2140989A-E9B4-4399-B060-DC8D5AF28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E54327D6-51B9-4B27-B0E0-EC079CF6E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5CB21C1C-4156-4017-AFF7-64F1CA3160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603F7-FC4F-488B-A007-874FDA66FCDE}" type="slidenum">
              <a:rPr lang="en-US" altLang="x-none"/>
              <a:pPr>
                <a:defRPr/>
              </a:pPr>
              <a:t>‹N°›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4861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906BC29-D83F-4C47-9863-73BB747C4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746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  <a:endParaRPr lang="en-US" altLang="fr-FR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041AD1B-EA28-4649-B508-4AA1F15AF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7696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052" name="Rectangle 28">
            <a:extLst>
              <a:ext uri="{FF2B5EF4-FFF2-40B4-BE49-F238E27FC236}">
                <a16:creationId xmlns:a16="http://schemas.microsoft.com/office/drawing/2014/main" id="{28CDBF3E-1894-4787-8DDD-49B7E74EE2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77000"/>
            <a:ext cx="24034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3" name="Rectangle 29">
            <a:extLst>
              <a:ext uri="{FF2B5EF4-FFF2-40B4-BE49-F238E27FC236}">
                <a16:creationId xmlns:a16="http://schemas.microsoft.com/office/drawing/2014/main" id="{F18548E2-B705-49DD-B042-247A18366B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87638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" name="Rectangle 30">
            <a:extLst>
              <a:ext uri="{FF2B5EF4-FFF2-40B4-BE49-F238E27FC236}">
                <a16:creationId xmlns:a16="http://schemas.microsoft.com/office/drawing/2014/main" id="{4F0CC100-439B-49A6-8169-B0070D08DA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15000" y="6477000"/>
            <a:ext cx="21717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5FBA7D2-C836-433B-A60F-FAB94CB5C262}" type="slidenum">
              <a:rPr lang="en-US" altLang="x-none"/>
              <a:pPr>
                <a:defRPr/>
              </a:pPr>
              <a:t>‹N°›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6" r:id="rId1"/>
    <p:sldLayoutId id="2147485046" r:id="rId2"/>
    <p:sldLayoutId id="2147485047" r:id="rId3"/>
    <p:sldLayoutId id="2147485048" r:id="rId4"/>
    <p:sldLayoutId id="2147485049" r:id="rId5"/>
    <p:sldLayoutId id="2147485050" r:id="rId6"/>
    <p:sldLayoutId id="2147485051" r:id="rId7"/>
    <p:sldLayoutId id="2147485052" r:id="rId8"/>
    <p:sldLayoutId id="2147485053" r:id="rId9"/>
    <p:sldLayoutId id="2147485054" r:id="rId10"/>
    <p:sldLayoutId id="2147485055" r:id="rId11"/>
    <p:sldLayoutId id="2147485057" r:id="rId12"/>
    <p:sldLayoutId id="2147485058" r:id="rId13"/>
    <p:sldLayoutId id="2147485059" r:id="rId14"/>
    <p:sldLayoutId id="2147485060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dpagetoday.com/cardiology/prevention/60317" TargetMode="External"/><Relationship Id="rId13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hyperlink" Target="https://www.medpagetoday.com/meetingcoverage/ada/58519" TargetMode="External"/><Relationship Id="rId12" Type="http://schemas.openxmlformats.org/officeDocument/2006/relationships/hyperlink" Target="https://www.medpagetoday.com/meetingcoverage/ada/80398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dpagetoday.com/cardiology/prevention/52030" TargetMode="External"/><Relationship Id="rId11" Type="http://schemas.openxmlformats.org/officeDocument/2006/relationships/hyperlink" Target="https://www.medpagetoday.com/meetingcoverage/ada/80365" TargetMode="External"/><Relationship Id="rId5" Type="http://schemas.openxmlformats.org/officeDocument/2006/relationships/hyperlink" Target="https://www.thelancet.com/journals/landia/issue/vol7no10/PIIS2213-8587(19)X0010-8" TargetMode="External"/><Relationship Id="rId10" Type="http://schemas.openxmlformats.org/officeDocument/2006/relationships/hyperlink" Target="https://www.medpagetoday.com/cardiology/prevention/75501" TargetMode="External"/><Relationship Id="rId4" Type="http://schemas.openxmlformats.org/officeDocument/2006/relationships/hyperlink" Target="https://www.thelancet.com/journals/landia/article/PIIS2213-8587(19)30249-9/fulltext" TargetMode="External"/><Relationship Id="rId9" Type="http://schemas.openxmlformats.org/officeDocument/2006/relationships/hyperlink" Target="https://www.medpagetoday.com/cardiology/diabetes/65508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3">
            <a:extLst>
              <a:ext uri="{FF2B5EF4-FFF2-40B4-BE49-F238E27FC236}">
                <a16:creationId xmlns:a16="http://schemas.microsoft.com/office/drawing/2014/main" id="{757FB02E-2787-479D-85F8-9120EC85E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975" y="2100263"/>
            <a:ext cx="11657013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rgbClr val="000066"/>
                </a:solidFill>
                <a:latin typeface="Bookman Old Style" panose="02050604050505020204" pitchFamily="18" charset="0"/>
              </a:rPr>
              <a:t>                       </a:t>
            </a:r>
            <a:r>
              <a:rPr lang="fr-CA" altLang="fr-FR" sz="6600" b="1">
                <a:solidFill>
                  <a:srgbClr val="000066"/>
                </a:solidFill>
                <a:latin typeface="Bookman Old Style" panose="02050604050505020204" pitchFamily="18" charset="0"/>
              </a:rPr>
              <a:t>Douleurs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6600" b="1">
                <a:solidFill>
                  <a:srgbClr val="000066"/>
                </a:solidFill>
                <a:latin typeface="Bookman Old Style" panose="02050604050505020204" pitchFamily="18" charset="0"/>
              </a:rPr>
              <a:t>        Rétro-sternales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 b="1">
                <a:solidFill>
                  <a:srgbClr val="000066"/>
                </a:solidFill>
                <a:latin typeface="Bookman Old Style" panose="02050604050505020204" pitchFamily="18" charset="0"/>
              </a:rPr>
              <a:t>                 </a:t>
            </a:r>
            <a:r>
              <a:rPr lang="fr-CA" altLang="fr-FR" sz="2400">
                <a:solidFill>
                  <a:srgbClr val="000066"/>
                </a:solidFill>
                <a:latin typeface="Bookman Old Style" panose="02050604050505020204" pitchFamily="18" charset="0"/>
              </a:rPr>
              <a:t>Coronaropathie Chronique Stable (CCS)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 b="1">
                <a:solidFill>
                  <a:srgbClr val="000066"/>
                </a:solidFill>
                <a:latin typeface="Bookman Old Style" panose="02050604050505020204" pitchFamily="18" charset="0"/>
              </a:rPr>
              <a:t>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 b="1">
                <a:solidFill>
                  <a:srgbClr val="000066"/>
                </a:solidFill>
                <a:latin typeface="Bookman Old Style" panose="02050604050505020204" pitchFamily="18" charset="0"/>
              </a:rPr>
              <a:t>     L</a:t>
            </a:r>
            <a:r>
              <a:rPr lang="fr-CA" altLang="fr-CA" sz="2800" b="1">
                <a:solidFill>
                  <a:srgbClr val="000066"/>
                </a:solidFill>
                <a:latin typeface="Bookman Old Style" panose="02050604050505020204" pitchFamily="18" charset="0"/>
              </a:rPr>
              <a:t>’</a:t>
            </a:r>
            <a:r>
              <a:rPr lang="fr-CA" altLang="fr-FR" sz="2800" b="1">
                <a:solidFill>
                  <a:srgbClr val="000066"/>
                </a:solidFill>
                <a:latin typeface="Bookman Old Style" panose="02050604050505020204" pitchFamily="18" charset="0"/>
              </a:rPr>
              <a:t>art de formuler une opinion toujours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 b="1">
                <a:solidFill>
                  <a:srgbClr val="000066"/>
                </a:solidFill>
                <a:latin typeface="Bookman Old Style" panose="02050604050505020204" pitchFamily="18" charset="0"/>
              </a:rPr>
              <a:t>     claire sur un problème toujours obscur…</a:t>
            </a:r>
            <a:r>
              <a:rPr lang="fr-CA" altLang="fr-FR" b="1">
                <a:solidFill>
                  <a:srgbClr val="000066"/>
                </a:solidFill>
                <a:latin typeface="Bookman Old Style" panose="02050604050505020204" pitchFamily="18" charset="0"/>
              </a:rPr>
              <a:t>!</a:t>
            </a:r>
          </a:p>
        </p:txBody>
      </p:sp>
      <p:sp>
        <p:nvSpPr>
          <p:cNvPr id="19458" name="Text Box 6">
            <a:extLst>
              <a:ext uri="{FF2B5EF4-FFF2-40B4-BE49-F238E27FC236}">
                <a16:creationId xmlns:a16="http://schemas.microsoft.com/office/drawing/2014/main" id="{4A6ECFC0-D214-429C-AE3E-A7A81ADDA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921375"/>
            <a:ext cx="66246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200">
                <a:solidFill>
                  <a:srgbClr val="000066"/>
                </a:solidFill>
                <a:latin typeface="Bookman Old Style" panose="020506040505050202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400">
                <a:solidFill>
                  <a:srgbClr val="000066"/>
                </a:solidFill>
                <a:latin typeface="Bookman Old Style" panose="02050604050505020204" pitchFamily="18" charset="0"/>
              </a:rPr>
              <a:t>        </a:t>
            </a:r>
            <a:r>
              <a:rPr lang="fr-CA" altLang="fr-FR" sz="2000">
                <a:solidFill>
                  <a:srgbClr val="000066"/>
                </a:solidFill>
                <a:latin typeface="Bookman Old Style" panose="02050604050505020204" pitchFamily="18" charset="0"/>
              </a:rPr>
              <a:t>Jacques Bédard MD CSPQ FRCP FACP</a:t>
            </a:r>
            <a:r>
              <a:rPr lang="fr-CA" altLang="fr-FR" sz="1400">
                <a:solidFill>
                  <a:srgbClr val="000066"/>
                </a:solidFill>
                <a:latin typeface="Bookman Old Style" panose="020506040505050202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400">
                <a:solidFill>
                  <a:srgbClr val="000066"/>
                </a:solidFill>
                <a:latin typeface="Bookman Old Style" panose="02050604050505020204" pitchFamily="18" charset="0"/>
              </a:rPr>
              <a:t>                                 </a:t>
            </a:r>
            <a:r>
              <a:rPr lang="fr-CA" altLang="fr-FR" sz="2000">
                <a:solidFill>
                  <a:srgbClr val="000066"/>
                </a:solidFill>
                <a:latin typeface="Bookman Old Style" panose="02050604050505020204" pitchFamily="18" charset="0"/>
              </a:rPr>
              <a:t>Médecine Interne</a:t>
            </a:r>
            <a:r>
              <a:rPr lang="fr-CA" altLang="fr-FR" sz="1200">
                <a:solidFill>
                  <a:srgbClr val="000066"/>
                </a:solidFill>
                <a:latin typeface="Bookman Old Style" panose="02050604050505020204" pitchFamily="18" charset="0"/>
              </a:rPr>
              <a:t>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9">
            <a:extLst>
              <a:ext uri="{FF2B5EF4-FFF2-40B4-BE49-F238E27FC236}">
                <a16:creationId xmlns:a16="http://schemas.microsoft.com/office/drawing/2014/main" id="{B3DC3C36-038F-4B3A-B19F-F40BEE398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5167313"/>
            <a:ext cx="6192837" cy="1570037"/>
          </a:xfrm>
          <a:prstGeom prst="rect">
            <a:avLst/>
          </a:prstGeom>
          <a:solidFill>
            <a:srgbClr val="004A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rgbClr val="FFFFF3"/>
                </a:solidFill>
              </a:rPr>
              <a:t>   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rgbClr val="FFFFF3"/>
                </a:solidFill>
              </a:rPr>
              <a:t>   Médical vs Revascularisation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rgbClr val="FFFFF3"/>
                </a:solidFill>
              </a:rPr>
              <a:t>           </a:t>
            </a:r>
          </a:p>
        </p:txBody>
      </p:sp>
      <p:sp>
        <p:nvSpPr>
          <p:cNvPr id="35842" name="Text Box 21">
            <a:extLst>
              <a:ext uri="{FF2B5EF4-FFF2-40B4-BE49-F238E27FC236}">
                <a16:creationId xmlns:a16="http://schemas.microsoft.com/office/drawing/2014/main" id="{373CF40D-305D-4C56-AD42-CA8FC00D2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538" y="3519488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1755" name="Rectangle 1">
            <a:extLst>
              <a:ext uri="{FF2B5EF4-FFF2-40B4-BE49-F238E27FC236}">
                <a16:creationId xmlns:a16="http://schemas.microsoft.com/office/drawing/2014/main" id="{D4D6E8B9-08A8-4810-BCA9-0E0DCC75891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-38100"/>
            <a:ext cx="28448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ZoneTexte 2">
            <a:extLst>
              <a:ext uri="{FF2B5EF4-FFF2-40B4-BE49-F238E27FC236}">
                <a16:creationId xmlns:a16="http://schemas.microsoft.com/office/drawing/2014/main" id="{2CEDF4BC-E46B-46DE-A8C9-130EA2E7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888" y="2130425"/>
            <a:ext cx="4056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chemeClr val="tx2"/>
                </a:solidFill>
              </a:rPr>
              <a:t>Ad preuve contraire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ADAFDB-A296-4F2E-9260-55AB0358D166}"/>
              </a:ext>
            </a:extLst>
          </p:cNvPr>
          <p:cNvSpPr/>
          <p:nvPr/>
        </p:nvSpPr>
        <p:spPr bwMode="auto">
          <a:xfrm>
            <a:off x="179388" y="1844675"/>
            <a:ext cx="3168650" cy="712788"/>
          </a:xfrm>
          <a:prstGeom prst="rect">
            <a:avLst/>
          </a:prstGeom>
          <a:solidFill>
            <a:srgbClr val="004A8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CA" altLang="x-none" sz="3200" b="1" dirty="0">
                <a:solidFill>
                  <a:srgbClr val="FFFFF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fr-CA" altLang="x-none" sz="3200" dirty="0">
                <a:solidFill>
                  <a:srgbClr val="FFFFF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fr-CA" altLang="x-none" sz="3200" b="1" dirty="0">
                <a:solidFill>
                  <a:srgbClr val="FFFFF3"/>
                </a:solidFill>
              </a:rPr>
              <a:t>Définitif</a:t>
            </a:r>
            <a:endParaRPr lang="fr-CA" altLang="x-none" sz="3200" dirty="0">
              <a:solidFill>
                <a:srgbClr val="FFFFF3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5F072E-E31E-49A5-8A99-6F6A8C35B3C3}"/>
              </a:ext>
            </a:extLst>
          </p:cNvPr>
          <p:cNvSpPr/>
          <p:nvPr/>
        </p:nvSpPr>
        <p:spPr bwMode="auto">
          <a:xfrm>
            <a:off x="4232275" y="1852613"/>
            <a:ext cx="4313238" cy="712787"/>
          </a:xfrm>
          <a:prstGeom prst="rect">
            <a:avLst/>
          </a:prstGeom>
          <a:solidFill>
            <a:srgbClr val="004A8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fr-CA" altLang="en-US" sz="3200" dirty="0">
                <a:solidFill>
                  <a:srgbClr val="FFFFF3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CA" altLang="en-US" sz="3200" b="1" dirty="0">
                <a:solidFill>
                  <a:srgbClr val="FFFFF3"/>
                </a:solidFill>
                <a:latin typeface="Arial"/>
                <a:cs typeface="Arial"/>
              </a:rPr>
              <a:t>Ad preuve contraire     </a:t>
            </a:r>
            <a:endParaRPr lang="fr-CA" altLang="en-US" sz="3200" dirty="0">
              <a:solidFill>
                <a:srgbClr val="FFFFF3"/>
              </a:solidFill>
              <a:latin typeface="Arial"/>
              <a:cs typeface="Arial"/>
            </a:endParaRPr>
          </a:p>
        </p:txBody>
      </p:sp>
      <p:sp>
        <p:nvSpPr>
          <p:cNvPr id="35847" name="Rectangle 1">
            <a:extLst>
              <a:ext uri="{FF2B5EF4-FFF2-40B4-BE49-F238E27FC236}">
                <a16:creationId xmlns:a16="http://schemas.microsoft.com/office/drawing/2014/main" id="{0B27D16A-BA01-4F47-AA7A-F57E00A1F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411538"/>
            <a:ext cx="2459037" cy="1081087"/>
          </a:xfrm>
          <a:prstGeom prst="rect">
            <a:avLst/>
          </a:prstGeom>
          <a:solidFill>
            <a:srgbClr val="004A82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000">
              <a:solidFill>
                <a:srgbClr val="FFFFF3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sp>
        <p:nvSpPr>
          <p:cNvPr id="35848" name="ZoneTexte 2">
            <a:extLst>
              <a:ext uri="{FF2B5EF4-FFF2-40B4-BE49-F238E27FC236}">
                <a16:creationId xmlns:a16="http://schemas.microsoft.com/office/drawing/2014/main" id="{AC0B5530-4099-48A4-8105-84776109D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627438"/>
            <a:ext cx="15954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3600" b="1">
                <a:solidFill>
                  <a:srgbClr val="FFFFF3"/>
                </a:solidFill>
              </a:rPr>
              <a:t>Traiter</a:t>
            </a:r>
            <a:endParaRPr lang="fr-CA" altLang="fr-FR" sz="3600">
              <a:solidFill>
                <a:srgbClr val="FFFFF3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000"/>
          </a:p>
        </p:txBody>
      </p:sp>
      <p:sp>
        <p:nvSpPr>
          <p:cNvPr id="35849" name="AutoShape 24">
            <a:extLst>
              <a:ext uri="{FF2B5EF4-FFF2-40B4-BE49-F238E27FC236}">
                <a16:creationId xmlns:a16="http://schemas.microsoft.com/office/drawing/2014/main" id="{D87AC3CD-CF85-403B-8972-A62B01D1F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2838450"/>
            <a:ext cx="417512" cy="514350"/>
          </a:xfrm>
          <a:prstGeom prst="downArrow">
            <a:avLst>
              <a:gd name="adj1" fmla="val 50000"/>
              <a:gd name="adj2" fmla="val 25084"/>
            </a:avLst>
          </a:prstGeom>
          <a:solidFill>
            <a:srgbClr val="004A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fr-FR" sz="2000"/>
              <a:t> </a:t>
            </a:r>
          </a:p>
        </p:txBody>
      </p:sp>
      <p:sp>
        <p:nvSpPr>
          <p:cNvPr id="35850" name="Rectangle 1">
            <a:extLst>
              <a:ext uri="{FF2B5EF4-FFF2-40B4-BE49-F238E27FC236}">
                <a16:creationId xmlns:a16="http://schemas.microsoft.com/office/drawing/2014/main" id="{29B2F5B5-6DEB-4F1F-919E-4F93BAA5E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3397250"/>
            <a:ext cx="3313113" cy="1081088"/>
          </a:xfrm>
          <a:prstGeom prst="rect">
            <a:avLst/>
          </a:prstGeom>
          <a:solidFill>
            <a:srgbClr val="004A8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000">
              <a:solidFill>
                <a:srgbClr val="FFFFF3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sp>
        <p:nvSpPr>
          <p:cNvPr id="35851" name="AutoShape 24">
            <a:extLst>
              <a:ext uri="{FF2B5EF4-FFF2-40B4-BE49-F238E27FC236}">
                <a16:creationId xmlns:a16="http://schemas.microsoft.com/office/drawing/2014/main" id="{41D61CAA-BAB9-42B5-ADA1-C81D77E12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325" y="2847975"/>
            <a:ext cx="419100" cy="509588"/>
          </a:xfrm>
          <a:prstGeom prst="downArrow">
            <a:avLst>
              <a:gd name="adj1" fmla="val 50000"/>
              <a:gd name="adj2" fmla="val 24977"/>
            </a:avLst>
          </a:prstGeom>
          <a:solidFill>
            <a:srgbClr val="004A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fr-FR" sz="2000"/>
              <a:t> </a:t>
            </a:r>
          </a:p>
        </p:txBody>
      </p:sp>
      <p:sp>
        <p:nvSpPr>
          <p:cNvPr id="35852" name="ZoneTexte 2">
            <a:extLst>
              <a:ext uri="{FF2B5EF4-FFF2-40B4-BE49-F238E27FC236}">
                <a16:creationId xmlns:a16="http://schemas.microsoft.com/office/drawing/2014/main" id="{DB643DAD-16B5-4CED-B4A6-D31E239AF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013" y="3460750"/>
            <a:ext cx="3284537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rgbClr val="FFFFF3"/>
                </a:solidFill>
              </a:rPr>
              <a:t>        </a:t>
            </a:r>
            <a:r>
              <a:rPr lang="fr-CA" altLang="fr-FR" sz="3600" b="1">
                <a:solidFill>
                  <a:srgbClr val="FFFFF3"/>
                </a:solidFill>
              </a:rPr>
              <a:t>Traiter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800" b="1">
                <a:solidFill>
                  <a:srgbClr val="FFFFF3"/>
                </a:solidFill>
              </a:rPr>
              <a:t>      puis Investiguer </a:t>
            </a:r>
            <a:r>
              <a:rPr lang="fr-CA" altLang="fr-FR" sz="1400" b="1">
                <a:solidFill>
                  <a:srgbClr val="FFFFF3"/>
                </a:solidFill>
              </a:rPr>
              <a:t>3 étapes</a:t>
            </a:r>
            <a:endParaRPr lang="fr-CA" altLang="fr-FR" sz="1400">
              <a:solidFill>
                <a:srgbClr val="FFFFF3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000"/>
          </a:p>
        </p:txBody>
      </p:sp>
      <p:sp>
        <p:nvSpPr>
          <p:cNvPr id="35853" name="Flèche vers le bas 1">
            <a:extLst>
              <a:ext uri="{FF2B5EF4-FFF2-40B4-BE49-F238E27FC236}">
                <a16:creationId xmlns:a16="http://schemas.microsoft.com/office/drawing/2014/main" id="{F944FBA2-551F-492C-8920-8DCFE5C62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4581525"/>
            <a:ext cx="417512" cy="609600"/>
          </a:xfrm>
          <a:prstGeom prst="downArrow">
            <a:avLst>
              <a:gd name="adj1" fmla="val 50000"/>
              <a:gd name="adj2" fmla="val 49933"/>
            </a:avLst>
          </a:prstGeom>
          <a:solidFill>
            <a:srgbClr val="004A82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sp>
        <p:nvSpPr>
          <p:cNvPr id="35854" name="Flèche vers le bas 14">
            <a:extLst>
              <a:ext uri="{FF2B5EF4-FFF2-40B4-BE49-F238E27FC236}">
                <a16:creationId xmlns:a16="http://schemas.microsoft.com/office/drawing/2014/main" id="{9CC04756-933C-4496-B4D8-CB746D735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613" y="4562475"/>
            <a:ext cx="417512" cy="611188"/>
          </a:xfrm>
          <a:prstGeom prst="downArrow">
            <a:avLst>
              <a:gd name="adj1" fmla="val 50000"/>
              <a:gd name="adj2" fmla="val 50063"/>
            </a:avLst>
          </a:prstGeom>
          <a:solidFill>
            <a:srgbClr val="004A82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omme new2">
            <a:extLst>
              <a:ext uri="{FF2B5EF4-FFF2-40B4-BE49-F238E27FC236}">
                <a16:creationId xmlns:a16="http://schemas.microsoft.com/office/drawing/2014/main" id="{92D77C12-EB2C-4544-ABFA-B1ECE90C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Oval 3">
            <a:extLst>
              <a:ext uri="{FF2B5EF4-FFF2-40B4-BE49-F238E27FC236}">
                <a16:creationId xmlns:a16="http://schemas.microsoft.com/office/drawing/2014/main" id="{6C1F014A-47B2-480C-8E52-DB4DE97CC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141663"/>
            <a:ext cx="2087563" cy="1201737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4000" b="1">
                <a:solidFill>
                  <a:srgbClr val="FFFFFF"/>
                </a:solidFill>
              </a:rPr>
              <a:t>Histoire</a:t>
            </a:r>
            <a:endParaRPr lang="en-US" altLang="fr-FR" sz="4000">
              <a:solidFill>
                <a:srgbClr val="FFFFFF"/>
              </a:solidFill>
            </a:endParaRPr>
          </a:p>
        </p:txBody>
      </p:sp>
      <p:sp>
        <p:nvSpPr>
          <p:cNvPr id="108548" name="Oval 4">
            <a:extLst>
              <a:ext uri="{FF2B5EF4-FFF2-40B4-BE49-F238E27FC236}">
                <a16:creationId xmlns:a16="http://schemas.microsoft.com/office/drawing/2014/main" id="{D70DCA8E-52BB-4CC1-AEF3-02D82837C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133600"/>
            <a:ext cx="1193800" cy="758825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600" b="1">
                <a:solidFill>
                  <a:srgbClr val="FFFFFF"/>
                </a:solidFill>
              </a:rPr>
              <a:t>Facteurs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600" b="1">
                <a:solidFill>
                  <a:srgbClr val="FFFFFF"/>
                </a:solidFill>
              </a:rPr>
              <a:t>Risque</a:t>
            </a:r>
          </a:p>
        </p:txBody>
      </p:sp>
      <p:sp>
        <p:nvSpPr>
          <p:cNvPr id="108549" name="Oval 5">
            <a:extLst>
              <a:ext uri="{FF2B5EF4-FFF2-40B4-BE49-F238E27FC236}">
                <a16:creationId xmlns:a16="http://schemas.microsoft.com/office/drawing/2014/main" id="{942136FB-F047-4EAE-84BF-AFB3E3B88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908050"/>
            <a:ext cx="1031875" cy="53975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600" b="1">
                <a:solidFill>
                  <a:srgbClr val="FFFFFF"/>
                </a:solidFill>
              </a:rPr>
              <a:t>Examen</a:t>
            </a:r>
          </a:p>
        </p:txBody>
      </p:sp>
      <p:sp>
        <p:nvSpPr>
          <p:cNvPr id="108550" name="Oval 6">
            <a:extLst>
              <a:ext uri="{FF2B5EF4-FFF2-40B4-BE49-F238E27FC236}">
                <a16:creationId xmlns:a16="http://schemas.microsoft.com/office/drawing/2014/main" id="{90976A07-3D71-4EF0-A515-B15A2BA41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49275"/>
            <a:ext cx="863600" cy="3810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600" b="1">
                <a:solidFill>
                  <a:srgbClr val="FFFFFF"/>
                </a:solidFill>
              </a:rPr>
              <a:t>ECG</a:t>
            </a:r>
          </a:p>
        </p:txBody>
      </p:sp>
      <p:sp>
        <p:nvSpPr>
          <p:cNvPr id="108552" name="Oval 8">
            <a:extLst>
              <a:ext uri="{FF2B5EF4-FFF2-40B4-BE49-F238E27FC236}">
                <a16:creationId xmlns:a16="http://schemas.microsoft.com/office/drawing/2014/main" id="{A9194194-168D-4993-ABF7-630A91F36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2205038"/>
            <a:ext cx="1368425" cy="650875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b="1">
                <a:solidFill>
                  <a:srgbClr val="FFFFFF"/>
                </a:solidFill>
              </a:rPr>
              <a:t>EE</a:t>
            </a:r>
          </a:p>
        </p:txBody>
      </p:sp>
      <p:sp>
        <p:nvSpPr>
          <p:cNvPr id="108553" name="Oval 9">
            <a:extLst>
              <a:ext uri="{FF2B5EF4-FFF2-40B4-BE49-F238E27FC236}">
                <a16:creationId xmlns:a16="http://schemas.microsoft.com/office/drawing/2014/main" id="{59759F31-6699-4149-AF92-C3368EAAA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5876925"/>
            <a:ext cx="3241675" cy="981075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 b="1">
                <a:solidFill>
                  <a:srgbClr val="FFFFFF"/>
                </a:solidFill>
              </a:rPr>
              <a:t>Imagerie invasive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600">
                <a:solidFill>
                  <a:srgbClr val="FFFFFF"/>
                </a:solidFill>
              </a:rPr>
              <a:t>Coronaro - IVUS</a:t>
            </a:r>
          </a:p>
        </p:txBody>
      </p:sp>
      <p:sp>
        <p:nvSpPr>
          <p:cNvPr id="108554" name="Text Box 10">
            <a:extLst>
              <a:ext uri="{FF2B5EF4-FFF2-40B4-BE49-F238E27FC236}">
                <a16:creationId xmlns:a16="http://schemas.microsoft.com/office/drawing/2014/main" id="{FFCADEDC-29C9-4A6E-909C-ED5158891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5086350"/>
            <a:ext cx="491490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altLang="en-US" sz="40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Jugement</a:t>
            </a:r>
            <a:r>
              <a:rPr lang="en-US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Clinique</a:t>
            </a:r>
            <a:endParaRPr lang="en-US" altLang="en-US" sz="4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B61CFDC8-08DB-4150-8315-8D20F7833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3933825"/>
            <a:ext cx="3851275" cy="19431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 b="1">
                <a:solidFill>
                  <a:srgbClr val="FFFFFF"/>
                </a:solidFill>
              </a:rPr>
              <a:t>Imagerie non invasive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600">
                <a:solidFill>
                  <a:srgbClr val="FFFFFF"/>
                </a:solidFill>
              </a:rPr>
              <a:t>MIBI: Stress - Persantin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600">
                <a:solidFill>
                  <a:srgbClr val="FFFFFF"/>
                </a:solidFill>
              </a:rPr>
              <a:t>Echo: Stress – Dobutamine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60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600">
                <a:solidFill>
                  <a:srgbClr val="FFFFFF"/>
                </a:solidFill>
              </a:rPr>
              <a:t>Angio CT – IRM - PET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nimBg="1" autoUpdateAnimBg="0"/>
      <p:bldP spid="108548" grpId="0" animBg="1" autoUpdateAnimBg="0"/>
      <p:bldP spid="108549" grpId="0" animBg="1" autoUpdateAnimBg="0"/>
      <p:bldP spid="108550" grpId="0" animBg="1" autoUpdateAnimBg="0"/>
      <p:bldP spid="108552" grpId="0" animBg="1" autoUpdateAnimBg="0"/>
      <p:bldP spid="108553" grpId="0" animBg="1" autoUpdateAnimBg="0"/>
      <p:bldP spid="12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3" name="Object 4">
            <a:extLst>
              <a:ext uri="{FF2B5EF4-FFF2-40B4-BE49-F238E27FC236}">
                <a16:creationId xmlns:a16="http://schemas.microsoft.com/office/drawing/2014/main" id="{E29E35C8-61E4-4A87-84AB-FD13CE61EE8D}"/>
              </a:ext>
            </a:extLst>
          </p:cNvPr>
          <p:cNvGraphicFramePr>
            <a:graphicFrameLocks noGrp="1" noChangeAspect="1"/>
          </p:cNvGraphicFramePr>
          <p:nvPr>
            <p:ph type="chart" idx="1"/>
          </p:nvPr>
        </p:nvGraphicFramePr>
        <p:xfrm>
          <a:off x="481013" y="1446213"/>
          <a:ext cx="8229600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6" name="Graphique" r:id="rId4" imgW="0" imgH="0" progId="MSGraph.Chart.8">
                  <p:embed followColorScheme="full"/>
                </p:oleObj>
              </mc:Choice>
              <mc:Fallback>
                <p:oleObj name="Graphique" r:id="rId4" imgW="0" imgH="0" progId="MSGraph.Chart.8">
                  <p:embed followColorScheme="full"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3" y="1446213"/>
                        <a:ext cx="8229600" cy="452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Text Box 5">
            <a:extLst>
              <a:ext uri="{FF2B5EF4-FFF2-40B4-BE49-F238E27FC236}">
                <a16:creationId xmlns:a16="http://schemas.microsoft.com/office/drawing/2014/main" id="{BD905FAC-0EFF-4941-9E3A-FD3135664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805488"/>
            <a:ext cx="65627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latin typeface="Bookman Old Style" panose="02050604050505020204" pitchFamily="18" charset="0"/>
              </a:rPr>
              <a:t>Angine Typique: 3/3 critères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latin typeface="Bookman Old Style" panose="02050604050505020204" pitchFamily="18" charset="0"/>
              </a:rPr>
              <a:t>Angine Atypique: 2/3 critères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b="1">
              <a:latin typeface="Bookman Old Style" panose="02050604050505020204" pitchFamily="18" charset="0"/>
            </a:endParaRPr>
          </a:p>
        </p:txBody>
      </p:sp>
      <p:pic>
        <p:nvPicPr>
          <p:cNvPr id="8196" name="Text Box 9">
            <a:extLst>
              <a:ext uri="{FF2B5EF4-FFF2-40B4-BE49-F238E27FC236}">
                <a16:creationId xmlns:a16="http://schemas.microsoft.com/office/drawing/2014/main" id="{F3FFC3F1-BB35-485F-8ECD-1C1D3E9F808A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0" y="228600"/>
            <a:ext cx="8483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xt Box 7">
            <a:extLst>
              <a:ext uri="{FF2B5EF4-FFF2-40B4-BE49-F238E27FC236}">
                <a16:creationId xmlns:a16="http://schemas.microsoft.com/office/drawing/2014/main" id="{832DDC84-8876-47C3-B962-C8C8A461AD2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257300"/>
            <a:ext cx="81026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tre 1">
            <a:extLst>
              <a:ext uri="{FF2B5EF4-FFF2-40B4-BE49-F238E27FC236}">
                <a16:creationId xmlns:a16="http://schemas.microsoft.com/office/drawing/2014/main" id="{B550AAEF-D9E9-4BE2-8C2C-A24071E7640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 1">
            <a:extLst>
              <a:ext uri="{FF2B5EF4-FFF2-40B4-BE49-F238E27FC236}">
                <a16:creationId xmlns:a16="http://schemas.microsoft.com/office/drawing/2014/main" id="{9C230D0F-B157-4490-BBFD-129AAEE4B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1244600"/>
            <a:ext cx="8820151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6" name="Grouper 6">
            <a:extLst>
              <a:ext uri="{FF2B5EF4-FFF2-40B4-BE49-F238E27FC236}">
                <a16:creationId xmlns:a16="http://schemas.microsoft.com/office/drawing/2014/main" id="{CE2710B2-FA45-4786-A0DF-1899F002D7CB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6546850"/>
            <a:ext cx="5184775" cy="385763"/>
            <a:chOff x="3848627" y="6332124"/>
            <a:chExt cx="3124856" cy="480634"/>
          </a:xfrm>
        </p:grpSpPr>
        <p:pic>
          <p:nvPicPr>
            <p:cNvPr id="41991" name="Image 4">
              <a:extLst>
                <a:ext uri="{FF2B5EF4-FFF2-40B4-BE49-F238E27FC236}">
                  <a16:creationId xmlns:a16="http://schemas.microsoft.com/office/drawing/2014/main" id="{248C43FC-A467-4704-BA09-448F28CCA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627" y="6332124"/>
              <a:ext cx="3124856" cy="38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2" name="ZoneTexte 5">
              <a:extLst>
                <a:ext uri="{FF2B5EF4-FFF2-40B4-BE49-F238E27FC236}">
                  <a16:creationId xmlns:a16="http://schemas.microsoft.com/office/drawing/2014/main" id="{EB615D78-559D-4AFA-BDCF-18EA993375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0152" y="6597352"/>
              <a:ext cx="720079" cy="215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CA" altLang="fr-FR" sz="800" b="1"/>
                <a:t>2014</a:t>
              </a:r>
            </a:p>
          </p:txBody>
        </p:sp>
      </p:grpSp>
      <p:cxnSp>
        <p:nvCxnSpPr>
          <p:cNvPr id="41987" name="Connecteur droit 8">
            <a:extLst>
              <a:ext uri="{FF2B5EF4-FFF2-40B4-BE49-F238E27FC236}">
                <a16:creationId xmlns:a16="http://schemas.microsoft.com/office/drawing/2014/main" id="{4432B0F7-DB5D-4349-8F9B-A8F0AF00C5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9538" y="2924175"/>
            <a:ext cx="7705725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88" name="Connecteur droit 12">
            <a:extLst>
              <a:ext uri="{FF2B5EF4-FFF2-40B4-BE49-F238E27FC236}">
                <a16:creationId xmlns:a16="http://schemas.microsoft.com/office/drawing/2014/main" id="{738FE7A5-F9D9-41A5-B66E-9C0368CFAC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4581525"/>
            <a:ext cx="7885113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Titre 1">
            <a:extLst>
              <a:ext uri="{FF2B5EF4-FFF2-40B4-BE49-F238E27FC236}">
                <a16:creationId xmlns:a16="http://schemas.microsoft.com/office/drawing/2014/main" id="{C0E0B74D-6592-47D7-8033-55DDADB292D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990" name="Connecteur droit 12">
            <a:extLst>
              <a:ext uri="{FF2B5EF4-FFF2-40B4-BE49-F238E27FC236}">
                <a16:creationId xmlns:a16="http://schemas.microsoft.com/office/drawing/2014/main" id="{ADB9BD0E-7BF5-4802-9D2E-452E856EA6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084763"/>
            <a:ext cx="7885113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09" name="Object 2">
            <a:extLst>
              <a:ext uri="{FF2B5EF4-FFF2-40B4-BE49-F238E27FC236}">
                <a16:creationId xmlns:a16="http://schemas.microsoft.com/office/drawing/2014/main" id="{65348507-0DCC-4923-8A93-F1ADFE3E4C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61938"/>
          <a:ext cx="9144000" cy="659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4" name="Diapositive" r:id="rId4" imgW="0" imgH="0" progId="PowerPoint.Slide.8">
                  <p:embed/>
                </p:oleObj>
              </mc:Choice>
              <mc:Fallback>
                <p:oleObj name="Diapositive" r:id="rId4" imgW="0" imgH="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1938"/>
                        <a:ext cx="9144000" cy="6596062"/>
                      </a:xfrm>
                      <a:prstGeom prst="rect">
                        <a:avLst/>
                      </a:prstGeom>
                      <a:solidFill>
                        <a:srgbClr val="00206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0" name="Text Box 7">
            <a:extLst>
              <a:ext uri="{FF2B5EF4-FFF2-40B4-BE49-F238E27FC236}">
                <a16:creationId xmlns:a16="http://schemas.microsoft.com/office/drawing/2014/main" id="{92E003B7-56C4-46A8-AFBF-7F3BF32B5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5400"/>
            <a:ext cx="50260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400" b="1">
                <a:solidFill>
                  <a:srgbClr val="FFFFF3"/>
                </a:solidFill>
                <a:latin typeface="Bookman Old Style" panose="02050604050505020204" pitchFamily="18" charset="0"/>
              </a:rPr>
              <a:t>EE Diagnostique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400" b="1">
                <a:solidFill>
                  <a:srgbClr val="FFFFF3"/>
                </a:solidFill>
                <a:latin typeface="Bookman Old Style" panose="02050604050505020204" pitchFamily="18" charset="0"/>
              </a:rPr>
              <a:t>        </a:t>
            </a:r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7F89992E-A3F7-495F-97BA-989D08727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50825"/>
            <a:ext cx="9144000" cy="1223963"/>
          </a:xfrm>
          <a:prstGeom prst="rect">
            <a:avLst/>
          </a:prstGeom>
          <a:solidFill>
            <a:srgbClr val="004A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pic>
        <p:nvPicPr>
          <p:cNvPr id="5" name="Text Box 7">
            <a:extLst>
              <a:ext uri="{FF2B5EF4-FFF2-40B4-BE49-F238E27FC236}">
                <a16:creationId xmlns:a16="http://schemas.microsoft.com/office/drawing/2014/main" id="{59C7B84C-583E-401C-905D-3FD0211607C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65100"/>
            <a:ext cx="4445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Rectangle 1">
            <a:extLst>
              <a:ext uri="{FF2B5EF4-FFF2-40B4-BE49-F238E27FC236}">
                <a16:creationId xmlns:a16="http://schemas.microsoft.com/office/drawing/2014/main" id="{57EE5BB5-8992-41C3-A641-8C7E0A84B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300663"/>
            <a:ext cx="7991475" cy="1368425"/>
          </a:xfrm>
          <a:prstGeom prst="rect">
            <a:avLst/>
          </a:prstGeom>
          <a:solidFill>
            <a:srgbClr val="004A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 b="1">
                <a:solidFill>
                  <a:schemeClr val="bg1"/>
                </a:solidFill>
              </a:rPr>
              <a:t>Angine Typique:  EE Normal    H &gt;  60% Faux Négatifs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 b="1">
                <a:solidFill>
                  <a:schemeClr val="bg1"/>
                </a:solidFill>
              </a:rPr>
              <a:t>Asymptomatique: EE Anormal  H &gt;  70% Faux Positifs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ZoneTexte 1">
            <a:extLst>
              <a:ext uri="{FF2B5EF4-FFF2-40B4-BE49-F238E27FC236}">
                <a16:creationId xmlns:a16="http://schemas.microsoft.com/office/drawing/2014/main" id="{57CF50FD-889D-49D7-8BCB-ED2AA9065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2287588"/>
            <a:ext cx="9117013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/>
              <a:t>« We suggest that </a:t>
            </a:r>
            <a:r>
              <a:rPr lang="fr-FR" altLang="fr-FR" b="1"/>
              <a:t>routine use </a:t>
            </a:r>
            <a:r>
              <a:rPr lang="fr-FR" altLang="fr-FR"/>
              <a:t>of exercise stress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/>
              <a:t>testing (excluding formal cardiac rehabilitation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/>
              <a:t>programs) or exercise/pharmacological stress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/>
              <a:t>cardiac imaging in </a:t>
            </a:r>
            <a:r>
              <a:rPr lang="fr-FR" altLang="fr-FR" b="1"/>
              <a:t>asymptomatic</a:t>
            </a:r>
            <a:r>
              <a:rPr lang="fr-FR" altLang="fr-FR"/>
              <a:t> patients with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/>
              <a:t>SIHD</a:t>
            </a:r>
            <a:r>
              <a:rPr lang="fr-FR" altLang="fr-FR" sz="4000"/>
              <a:t> </a:t>
            </a:r>
            <a:r>
              <a:rPr lang="fr-FR" altLang="fr-FR" sz="4000" b="1"/>
              <a:t>should be avoided. </a:t>
            </a:r>
            <a:r>
              <a:rPr lang="fr-FR" altLang="fr-FR"/>
              <a:t>»</a:t>
            </a:r>
            <a:r>
              <a:rPr lang="fr-FR" altLang="fr-FR" sz="4000" b="1"/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/>
              <a:t>(Conditional Recommendation, Moderate-Quality Evidence)</a:t>
            </a:r>
            <a:r>
              <a:rPr lang="fr-FR" altLang="fr-FR"/>
              <a:t>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/>
          </a:p>
        </p:txBody>
      </p:sp>
      <p:pic>
        <p:nvPicPr>
          <p:cNvPr id="45058" name="Image 4">
            <a:extLst>
              <a:ext uri="{FF2B5EF4-FFF2-40B4-BE49-F238E27FC236}">
                <a16:creationId xmlns:a16="http://schemas.microsoft.com/office/drawing/2014/main" id="{D26AD017-6451-4EF6-BAE9-447B87986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589588"/>
            <a:ext cx="47513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ZoneTexte 5">
            <a:extLst>
              <a:ext uri="{FF2B5EF4-FFF2-40B4-BE49-F238E27FC236}">
                <a16:creationId xmlns:a16="http://schemas.microsoft.com/office/drawing/2014/main" id="{0693BC1C-2939-4C94-9621-B9F762AC6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6369050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 b="1"/>
              <a:t>2014</a:t>
            </a:r>
          </a:p>
        </p:txBody>
      </p:sp>
      <p:pic>
        <p:nvPicPr>
          <p:cNvPr id="8" name="Titre 1">
            <a:extLst>
              <a:ext uri="{FF2B5EF4-FFF2-40B4-BE49-F238E27FC236}">
                <a16:creationId xmlns:a16="http://schemas.microsoft.com/office/drawing/2014/main" id="{27B4832F-7279-498D-81D8-8A7C20133C0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01600"/>
            <a:ext cx="91567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Rectangle 5">
            <a:extLst>
              <a:ext uri="{FF2B5EF4-FFF2-40B4-BE49-F238E27FC236}">
                <a16:creationId xmlns:a16="http://schemas.microsoft.com/office/drawing/2014/main" id="{CD25DAE0-535F-46E3-98E1-0E7157DFD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103" y="1106488"/>
            <a:ext cx="6118225" cy="278288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eaLnBrk="1" hangingPunct="1"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670" name="Text Box 6">
            <a:extLst>
              <a:ext uri="{FF2B5EF4-FFF2-40B4-BE49-F238E27FC236}">
                <a16:creationId xmlns:a16="http://schemas.microsoft.com/office/drawing/2014/main" id="{D9767E98-8718-4BFF-96A5-2FBC2A5F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1268413"/>
            <a:ext cx="872966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Critères: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/>
              <a:t>      Précoce: </a:t>
            </a:r>
            <a:r>
              <a:rPr lang="fr-CA" altLang="fr-FR">
                <a:sym typeface="Symbol" panose="05050102010706020507" pitchFamily="18" charset="2"/>
              </a:rPr>
              <a:t>5 METs</a:t>
            </a:r>
            <a:endParaRPr lang="fr-CA" altLang="fr-FR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/>
              <a:t>      Persistant:  </a:t>
            </a:r>
            <a:r>
              <a:rPr lang="fr-CA" altLang="fr-FR">
                <a:sym typeface="Symbol" panose="05050102010706020507" pitchFamily="18" charset="2"/>
              </a:rPr>
              <a:t>3 min. après effort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>
                <a:sym typeface="Symbol" panose="05050102010706020507" pitchFamily="18" charset="2"/>
              </a:rPr>
              <a:t>      Pression: TA &gt;10 </a:t>
            </a:r>
            <a:r>
              <a:rPr lang="fr-CA" altLang="fr-FR" sz="1400">
                <a:sym typeface="Symbol" panose="05050102010706020507" pitchFamily="18" charset="2"/>
              </a:rPr>
              <a:t>mmHg </a:t>
            </a:r>
            <a:r>
              <a:rPr lang="fr-CA" altLang="fr-FR">
                <a:sym typeface="Symbol" panose="05050102010706020507" pitchFamily="18" charset="2"/>
              </a:rPr>
              <a:t>ou absence  &gt;120 </a:t>
            </a:r>
            <a:r>
              <a:rPr lang="fr-CA" altLang="fr-FR" sz="1400">
                <a:sym typeface="Symbol" panose="05050102010706020507" pitchFamily="18" charset="2"/>
              </a:rPr>
              <a:t>mmHg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>
                <a:sym typeface="Symbol" panose="05050102010706020507" pitchFamily="18" charset="2"/>
              </a:rPr>
              <a:t>      Amplitude: = </a:t>
            </a:r>
            <a:r>
              <a:rPr lang="fr-CA" altLang="fr-FR"/>
              <a:t>≥</a:t>
            </a:r>
            <a:r>
              <a:rPr lang="fr-CA" altLang="fr-FR">
                <a:sym typeface="Symbol" panose="05050102010706020507" pitchFamily="18" charset="2"/>
              </a:rPr>
              <a:t>2 mm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>
                <a:sym typeface="Symbol" panose="05050102010706020507" pitchFamily="18" charset="2"/>
              </a:rPr>
              <a:t>      Tachycardie ventriculaire effort. </a:t>
            </a:r>
            <a:endParaRPr lang="fr-CA" altLang="fr-FR"/>
          </a:p>
        </p:txBody>
      </p:sp>
      <p:sp>
        <p:nvSpPr>
          <p:cNvPr id="46085" name="Line 9">
            <a:extLst>
              <a:ext uri="{FF2B5EF4-FFF2-40B4-BE49-F238E27FC236}">
                <a16:creationId xmlns:a16="http://schemas.microsoft.com/office/drawing/2014/main" id="{12BFB6C0-16DC-4195-A7C2-BD901422D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6238" y="2708275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46086" name="Line 11">
            <a:extLst>
              <a:ext uri="{FF2B5EF4-FFF2-40B4-BE49-F238E27FC236}">
                <a16:creationId xmlns:a16="http://schemas.microsoft.com/office/drawing/2014/main" id="{64AA9D70-A36D-4643-95F4-386EE47AB9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5975" y="2708275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/>
          </a:p>
        </p:txBody>
      </p:sp>
      <p:pic>
        <p:nvPicPr>
          <p:cNvPr id="46087" name="Image 4">
            <a:extLst>
              <a:ext uri="{FF2B5EF4-FFF2-40B4-BE49-F238E27FC236}">
                <a16:creationId xmlns:a16="http://schemas.microsoft.com/office/drawing/2014/main" id="{ED7F4845-B0DD-4B08-9BDE-599ADF6A7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6570663"/>
            <a:ext cx="20161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ZoneTexte 5">
            <a:extLst>
              <a:ext uri="{FF2B5EF4-FFF2-40B4-BE49-F238E27FC236}">
                <a16:creationId xmlns:a16="http://schemas.microsoft.com/office/drawing/2014/main" id="{4A2D610D-AC4B-4B51-A2E8-B069C9F9D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400" y="6611938"/>
            <a:ext cx="850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400" b="1"/>
              <a:t>2014</a:t>
            </a:r>
          </a:p>
        </p:txBody>
      </p:sp>
      <p:sp>
        <p:nvSpPr>
          <p:cNvPr id="46089" name="Titre 1">
            <a:extLst>
              <a:ext uri="{FF2B5EF4-FFF2-40B4-BE49-F238E27FC236}">
                <a16:creationId xmlns:a16="http://schemas.microsoft.com/office/drawing/2014/main" id="{7277837C-2562-44A0-814E-1629EB387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2667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44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46090" name="Rectangle 1">
            <a:extLst>
              <a:ext uri="{FF2B5EF4-FFF2-40B4-BE49-F238E27FC236}">
                <a16:creationId xmlns:a16="http://schemas.microsoft.com/office/drawing/2014/main" id="{C6EB1E62-5BD7-40A6-B688-3406C654F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49725"/>
            <a:ext cx="89614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cs typeface="Arial" panose="020B0604020202020204" pitchFamily="34" charset="0"/>
              </a:rPr>
              <a:t>EE Mauvais Pronostic</a:t>
            </a:r>
            <a:r>
              <a:rPr lang="fr-CA" altLang="fr-FR" sz="2400">
                <a:cs typeface="Arial" panose="020B0604020202020204" pitchFamily="34" charset="0"/>
              </a:rPr>
              <a:t>: TC - 3Vx - IVA prox.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 b="1">
                <a:cs typeface="Arial" panose="020B0604020202020204" pitchFamily="34" charset="0"/>
              </a:rPr>
              <a:t>             </a:t>
            </a:r>
            <a:r>
              <a:rPr lang="fr-CA" altLang="fr-FR" b="1">
                <a:cs typeface="Arial" panose="020B0604020202020204" pitchFamily="34" charset="0"/>
              </a:rPr>
              <a:t>Risque IM – Mortalité CV </a:t>
            </a:r>
            <a:r>
              <a:rPr lang="fr-CA" altLang="fr-FR" b="1">
                <a:cs typeface="Arial" panose="020B0604020202020204" pitchFamily="34" charset="0"/>
                <a:sym typeface="Symbol" panose="05050102010706020507" pitchFamily="18" charset="2"/>
              </a:rPr>
              <a:t>≥ 3%/an</a:t>
            </a:r>
            <a:r>
              <a:rPr lang="fr-CA" altLang="fr-FR" b="1">
                <a:cs typeface="Arial" panose="020B060402020202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 b="1">
                <a:cs typeface="Arial" panose="020B0604020202020204" pitchFamily="34" charset="0"/>
              </a:rPr>
              <a:t>30% Revascularisation (PAC) </a:t>
            </a:r>
            <a:r>
              <a:rPr lang="fr-CA" altLang="fr-FR" sz="2800">
                <a:cs typeface="Arial" panose="020B0604020202020204" pitchFamily="34" charset="0"/>
              </a:rPr>
              <a:t>chez patients avec mauvais pronostic, pour améliorer durée de vie.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>
              <a:cs typeface="Arial" panose="020B0604020202020204" pitchFamily="34" charset="0"/>
            </a:endParaRPr>
          </a:p>
        </p:txBody>
      </p:sp>
      <p:pic>
        <p:nvPicPr>
          <p:cNvPr id="12" name="Titre 1">
            <a:extLst>
              <a:ext uri="{FF2B5EF4-FFF2-40B4-BE49-F238E27FC236}">
                <a16:creationId xmlns:a16="http://schemas.microsoft.com/office/drawing/2014/main" id="{48418CCD-F179-4BC9-931B-B9FD4F3B403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4000"/>
            <a:ext cx="91567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2" name="Flèche vers le haut 1">
            <a:extLst>
              <a:ext uri="{FF2B5EF4-FFF2-40B4-BE49-F238E27FC236}">
                <a16:creationId xmlns:a16="http://schemas.microsoft.com/office/drawing/2014/main" id="{31A2D6BE-D5B3-44BA-B8BB-24173449D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718050"/>
            <a:ext cx="215900" cy="431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xt Box 7">
            <a:extLst>
              <a:ext uri="{FF2B5EF4-FFF2-40B4-BE49-F238E27FC236}">
                <a16:creationId xmlns:a16="http://schemas.microsoft.com/office/drawing/2014/main" id="{F1640516-7E43-4708-A027-23318DE25C8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1206500"/>
            <a:ext cx="9283700" cy="5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tre 1">
            <a:extLst>
              <a:ext uri="{FF2B5EF4-FFF2-40B4-BE49-F238E27FC236}">
                <a16:creationId xmlns:a16="http://schemas.microsoft.com/office/drawing/2014/main" id="{89D090CA-91CC-4977-BC12-D4B7257889B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xt Box 7">
            <a:extLst>
              <a:ext uri="{FF2B5EF4-FFF2-40B4-BE49-F238E27FC236}">
                <a16:creationId xmlns:a16="http://schemas.microsoft.com/office/drawing/2014/main" id="{A23384B8-4E18-4E38-9FF2-D01B009991C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1485900"/>
            <a:ext cx="105537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4" name="ZoneTexte 1">
            <a:extLst>
              <a:ext uri="{FF2B5EF4-FFF2-40B4-BE49-F238E27FC236}">
                <a16:creationId xmlns:a16="http://schemas.microsoft.com/office/drawing/2014/main" id="{CD39DA52-6A66-49A2-8BD7-4F480D291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5661025"/>
            <a:ext cx="8131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/>
              <a:t> </a:t>
            </a:r>
            <a:r>
              <a:rPr lang="fr-CA" altLang="fr-FR" sz="2800" b="1"/>
              <a:t> Effort</a:t>
            </a:r>
            <a:r>
              <a:rPr lang="fr-CA" altLang="fr-FR" b="1"/>
              <a:t>: </a:t>
            </a:r>
            <a:r>
              <a:rPr lang="fr-CA" altLang="fr-FR" sz="2000" b="1"/>
              <a:t>si patient peut d</a:t>
            </a:r>
            <a:r>
              <a:rPr lang="fr-CA" altLang="fr-CA" sz="2000" b="1"/>
              <a:t>’</a:t>
            </a:r>
            <a:r>
              <a:rPr lang="fr-CA" altLang="fr-FR" sz="2000" b="1"/>
              <a:t>atteindre 85% fréquence maximale </a:t>
            </a:r>
          </a:p>
        </p:txBody>
      </p:sp>
      <p:pic>
        <p:nvPicPr>
          <p:cNvPr id="6" name="Titre 1">
            <a:extLst>
              <a:ext uri="{FF2B5EF4-FFF2-40B4-BE49-F238E27FC236}">
                <a16:creationId xmlns:a16="http://schemas.microsoft.com/office/drawing/2014/main" id="{4BDD269B-93C3-44D9-8B7C-9454023B2D3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re 1">
            <a:extLst>
              <a:ext uri="{FF2B5EF4-FFF2-40B4-BE49-F238E27FC236}">
                <a16:creationId xmlns:a16="http://schemas.microsoft.com/office/drawing/2014/main" id="{546C504E-5902-4811-BDEE-26B33F923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7467600" cy="838200"/>
          </a:xfrm>
        </p:spPr>
        <p:txBody>
          <a:bodyPr/>
          <a:lstStyle/>
          <a:p>
            <a:r>
              <a:rPr lang="fr-FR" altLang="fr-FR" sz="3200">
                <a:ea typeface="ＭＳ Ｐゴシック" panose="020B0600070205080204" pitchFamily="34" charset="-128"/>
              </a:rPr>
              <a:t>Objectifs: </a:t>
            </a:r>
            <a:br>
              <a:rPr lang="fr-FR" altLang="fr-FR" sz="2400">
                <a:ea typeface="ＭＳ Ｐゴシック" panose="020B0600070205080204" pitchFamily="34" charset="-128"/>
              </a:rPr>
            </a:br>
            <a:r>
              <a:rPr lang="fr-FR" altLang="fr-FR" sz="2400">
                <a:ea typeface="ＭＳ Ｐゴシック" panose="020B0600070205080204" pitchFamily="34" charset="-128"/>
              </a:rPr>
              <a:t>          </a:t>
            </a:r>
            <a:r>
              <a:rPr lang="fr-FR" altLang="fr-FR" sz="3200" b="1">
                <a:ea typeface="ＭＳ Ｐゴシック" panose="020B0600070205080204" pitchFamily="34" charset="-128"/>
              </a:rPr>
              <a:t>Syndrome Coronarien Chronique</a:t>
            </a:r>
          </a:p>
        </p:txBody>
      </p:sp>
      <p:sp>
        <p:nvSpPr>
          <p:cNvPr id="20482" name="Espace réservé du contenu 1">
            <a:extLst>
              <a:ext uri="{FF2B5EF4-FFF2-40B4-BE49-F238E27FC236}">
                <a16:creationId xmlns:a16="http://schemas.microsoft.com/office/drawing/2014/main" id="{A1B1DC50-9136-48C6-9264-E40D9B44CE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" y="1268413"/>
            <a:ext cx="8991600" cy="4724400"/>
          </a:xfrm>
        </p:spPr>
        <p:txBody>
          <a:bodyPr/>
          <a:lstStyle/>
          <a:p>
            <a:pPr marL="514350" indent="-514350">
              <a:buFontTx/>
              <a:buAutoNum type="arabicParenR"/>
              <a:defRPr/>
            </a:pPr>
            <a:r>
              <a:rPr lang="fr-CA" altLang="fr-FR" dirty="0">
                <a:ea typeface="ＭＳ Ｐゴシック" panose="020B0600070205080204" pitchFamily="34" charset="-128"/>
              </a:rPr>
              <a:t>Formuler une opinion claire débouchant toujours sur une conduite automatique et reproductible.</a:t>
            </a:r>
          </a:p>
          <a:p>
            <a:pPr marL="0" indent="0">
              <a:buFontTx/>
              <a:buNone/>
              <a:defRPr/>
            </a:pPr>
            <a:r>
              <a:rPr lang="fr-CA" altLang="fr-FR" dirty="0">
                <a:ea typeface="ＭＳ Ｐゴシック" panose="020B0600070205080204" pitchFamily="34" charset="-128"/>
              </a:rPr>
              <a:t>2) Mieux utiliser les examens paracliniques:</a:t>
            </a:r>
          </a:p>
          <a:p>
            <a:pPr marL="0" indent="0">
              <a:buFontTx/>
              <a:buNone/>
              <a:defRPr/>
            </a:pPr>
            <a:r>
              <a:rPr lang="fr-CA" altLang="fr-FR" dirty="0">
                <a:ea typeface="ＭＳ Ｐゴシック" panose="020B0600070205080204" pitchFamily="34" charset="-128"/>
              </a:rPr>
              <a:t>     </a:t>
            </a:r>
            <a:r>
              <a:rPr lang="fr-CA" altLang="fr-FR" sz="2400" dirty="0">
                <a:ea typeface="ＭＳ Ｐゴシック" panose="020B0600070205080204" pitchFamily="34" charset="-128"/>
              </a:rPr>
              <a:t>EE - MIBI - Écho - CT </a:t>
            </a:r>
            <a:r>
              <a:rPr lang="fr-CA" altLang="fr-FR" sz="2400" dirty="0" err="1">
                <a:ea typeface="ＭＳ Ｐゴシック" panose="020B0600070205080204" pitchFamily="34" charset="-128"/>
              </a:rPr>
              <a:t>angio</a:t>
            </a:r>
            <a:r>
              <a:rPr lang="fr-CA" altLang="fr-FR" sz="2400" dirty="0">
                <a:ea typeface="ＭＳ Ｐゴシック" panose="020B0600070205080204" pitchFamily="34" charset="-128"/>
              </a:rPr>
              <a:t>. </a:t>
            </a:r>
          </a:p>
          <a:p>
            <a:pPr marL="0" indent="0">
              <a:buFontTx/>
              <a:buNone/>
              <a:defRPr/>
            </a:pPr>
            <a:r>
              <a:rPr lang="fr-CA" altLang="fr-FR" dirty="0">
                <a:ea typeface="ＭＳ Ｐゴシック" panose="020B0600070205080204" pitchFamily="34" charset="-128"/>
              </a:rPr>
              <a:t>3) Intégrer dans la pratique les nouveautés</a:t>
            </a:r>
          </a:p>
          <a:p>
            <a:pPr marL="0" indent="0">
              <a:buFontTx/>
              <a:buNone/>
              <a:defRPr/>
            </a:pPr>
            <a:r>
              <a:rPr lang="fr-CA" altLang="fr-FR" b="1" dirty="0">
                <a:ea typeface="ＭＳ Ｐゴシック" panose="020B0600070205080204" pitchFamily="34" charset="-128"/>
              </a:rPr>
              <a:t>    </a:t>
            </a:r>
            <a:r>
              <a:rPr lang="fr-CA" altLang="fr-FR" dirty="0">
                <a:ea typeface="ＭＳ Ｐゴシック" panose="020B0600070205080204" pitchFamily="34" charset="-128"/>
              </a:rPr>
              <a:t>du traitement médical.</a:t>
            </a:r>
          </a:p>
          <a:p>
            <a:pPr marL="0" indent="0">
              <a:buFontTx/>
              <a:buNone/>
              <a:defRPr/>
            </a:pPr>
            <a:r>
              <a:rPr lang="fr-CA" altLang="fr-FR" dirty="0">
                <a:ea typeface="ＭＳ Ｐゴシック" panose="020B0600070205080204" pitchFamily="34" charset="-128"/>
              </a:rPr>
              <a:t>4) Décider, pondérant risques/bénéfices </a:t>
            </a:r>
          </a:p>
          <a:p>
            <a:pPr marL="0" indent="0">
              <a:buFontTx/>
              <a:buNone/>
              <a:defRPr/>
            </a:pPr>
            <a:r>
              <a:rPr lang="fr-CA" altLang="fr-FR" dirty="0">
                <a:ea typeface="ＭＳ Ｐゴシック" panose="020B0600070205080204" pitchFamily="34" charset="-128"/>
              </a:rPr>
              <a:t>    </a:t>
            </a:r>
            <a:r>
              <a:rPr lang="fr-CA" altLang="fr-FR" dirty="0" err="1">
                <a:ea typeface="ＭＳ Ｐゴシック" panose="020B0600070205080204" pitchFamily="34" charset="-128"/>
              </a:rPr>
              <a:t>Rx</a:t>
            </a:r>
            <a:r>
              <a:rPr lang="fr-CA" altLang="fr-FR" dirty="0">
                <a:ea typeface="ＭＳ Ｐゴシック" panose="020B0600070205080204" pitchFamily="34" charset="-128"/>
              </a:rPr>
              <a:t> Médical vs Revascularisation.</a:t>
            </a:r>
          </a:p>
          <a:p>
            <a:pPr marL="0" indent="0">
              <a:buFontTx/>
              <a:buNone/>
              <a:defRPr/>
            </a:pPr>
            <a:r>
              <a:rPr lang="fr-CA" altLang="fr-FR" dirty="0"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buFontTx/>
              <a:buNone/>
              <a:defRPr/>
            </a:pPr>
            <a:endParaRPr lang="fr-CA" altLang="fr-FR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Text Box 2">
            <a:extLst>
              <a:ext uri="{FF2B5EF4-FFF2-40B4-BE49-F238E27FC236}">
                <a16:creationId xmlns:a16="http://schemas.microsoft.com/office/drawing/2014/main" id="{BF00517B-E4D2-4E52-AADF-46C68258FE8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371600"/>
            <a:ext cx="9537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tre 1">
            <a:extLst>
              <a:ext uri="{FF2B5EF4-FFF2-40B4-BE49-F238E27FC236}">
                <a16:creationId xmlns:a16="http://schemas.microsoft.com/office/drawing/2014/main" id="{A4862819-D8BD-48CF-BE7B-FA235E3C902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ZoneTexte 1">
            <a:extLst>
              <a:ext uri="{FF2B5EF4-FFF2-40B4-BE49-F238E27FC236}">
                <a16:creationId xmlns:a16="http://schemas.microsoft.com/office/drawing/2014/main" id="{DE269302-D98F-4750-B207-14C6CB663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2873375"/>
            <a:ext cx="696277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3600" b="1"/>
              <a:t>EE Non interprétable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               Modification de base du ST (HVG, BBG-D, WPW)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20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3600" b="1"/>
              <a:t>Non faisable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                 Ex: ACV, Neuropathie, Myopathie, Arthrite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20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3600" b="1"/>
              <a:t>Non fiable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                Théorème Bayes: haute probabilité faux + ou -)</a:t>
            </a:r>
          </a:p>
        </p:txBody>
      </p:sp>
      <p:sp>
        <p:nvSpPr>
          <p:cNvPr id="50180" name="ZoneTexte 2">
            <a:extLst>
              <a:ext uri="{FF2B5EF4-FFF2-40B4-BE49-F238E27FC236}">
                <a16:creationId xmlns:a16="http://schemas.microsoft.com/office/drawing/2014/main" id="{90BC8FB3-1862-46A3-9A73-22D4D9C7F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6165850"/>
            <a:ext cx="7018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Non indiqué de routine pour identifier un </a:t>
            </a:r>
            <a:r>
              <a:rPr lang="fr-CA" altLang="fr-FR" sz="2400" b="1"/>
              <a:t>territoire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>
            <a:extLst>
              <a:ext uri="{FF2B5EF4-FFF2-40B4-BE49-F238E27FC236}">
                <a16:creationId xmlns:a16="http://schemas.microsoft.com/office/drawing/2014/main" id="{E07F18F6-D4DE-41FA-9AEA-1342D795A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04" y="44624"/>
            <a:ext cx="63627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>
                <a:solidFill>
                  <a:srgbClr val="FFFFF3"/>
                </a:solidFill>
                <a:latin typeface="Bookman Old Style" pitchFamily="18" charset="0"/>
              </a:rPr>
              <a:t>           </a:t>
            </a:r>
            <a:r>
              <a:rPr lang="en-US" altLang="en-US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</a:t>
            </a:r>
            <a:endParaRPr lang="en-US" altLang="en-US">
              <a:solidFill>
                <a:srgbClr val="FFFFFF">
                  <a:alpha val="95000"/>
                </a:srgbClr>
              </a:solidFill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altLang="en-US">
                <a:solidFill>
                  <a:srgbClr val="FFFFF3"/>
                </a:solidFill>
                <a:latin typeface="Bookman Old Style" pitchFamily="18" charset="0"/>
              </a:rPr>
              <a:t>                            </a:t>
            </a:r>
            <a:r>
              <a:rPr lang="en-US" altLang="en-US" sz="1200">
                <a:solidFill>
                  <a:srgbClr val="FFFFF3"/>
                </a:solidFill>
                <a:latin typeface="Bookman Old Style" pitchFamily="18" charset="0"/>
              </a:rPr>
              <a:t>                                            </a:t>
            </a:r>
            <a:endParaRPr lang="en-US" altLang="en-US">
              <a:solidFill>
                <a:srgbClr val="FFFFF3"/>
              </a:solidFill>
              <a:latin typeface="Bookman Old Style" pitchFamily="18" charset="0"/>
            </a:endParaRPr>
          </a:p>
        </p:txBody>
      </p:sp>
      <p:sp>
        <p:nvSpPr>
          <p:cNvPr id="52226" name="Flèche vers le haut 1">
            <a:extLst>
              <a:ext uri="{FF2B5EF4-FFF2-40B4-BE49-F238E27FC236}">
                <a16:creationId xmlns:a16="http://schemas.microsoft.com/office/drawing/2014/main" id="{73D694F7-6CF8-44D9-B353-1264AE44E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4995863"/>
            <a:ext cx="287338" cy="503237"/>
          </a:xfrm>
          <a:prstGeom prst="upArrow">
            <a:avLst>
              <a:gd name="adj1" fmla="val 50000"/>
              <a:gd name="adj2" fmla="val 50036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sp>
        <p:nvSpPr>
          <p:cNvPr id="52227" name="Flèche vers le bas 1">
            <a:extLst>
              <a:ext uri="{FF2B5EF4-FFF2-40B4-BE49-F238E27FC236}">
                <a16:creationId xmlns:a16="http://schemas.microsoft.com/office/drawing/2014/main" id="{8BE6AF19-1625-4356-861C-79D28B58A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4005263"/>
            <a:ext cx="288925" cy="503237"/>
          </a:xfrm>
          <a:prstGeom prst="downArrow">
            <a:avLst>
              <a:gd name="adj1" fmla="val 50000"/>
              <a:gd name="adj2" fmla="val 49761"/>
            </a:avLst>
          </a:prstGeom>
          <a:solidFill>
            <a:schemeClr val="tx1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pic>
        <p:nvPicPr>
          <p:cNvPr id="52228" name="Image 4">
            <a:extLst>
              <a:ext uri="{FF2B5EF4-FFF2-40B4-BE49-F238E27FC236}">
                <a16:creationId xmlns:a16="http://schemas.microsoft.com/office/drawing/2014/main" id="{96361ACC-2C05-46C0-97FF-815B79CAA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6245225"/>
            <a:ext cx="20923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ZoneTexte 5">
            <a:extLst>
              <a:ext uri="{FF2B5EF4-FFF2-40B4-BE49-F238E27FC236}">
                <a16:creationId xmlns:a16="http://schemas.microsoft.com/office/drawing/2014/main" id="{576AB505-0C40-422F-878A-93EA1BD7A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6581775"/>
            <a:ext cx="603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200" b="1"/>
              <a:t>2014</a:t>
            </a:r>
          </a:p>
        </p:txBody>
      </p:sp>
      <p:pic>
        <p:nvPicPr>
          <p:cNvPr id="9" name="Titre 1">
            <a:extLst>
              <a:ext uri="{FF2B5EF4-FFF2-40B4-BE49-F238E27FC236}">
                <a16:creationId xmlns:a16="http://schemas.microsoft.com/office/drawing/2014/main" id="{E64775A4-5E48-4546-A462-277DC6029A7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1" name="ZoneTexte 1">
            <a:extLst>
              <a:ext uri="{FF2B5EF4-FFF2-40B4-BE49-F238E27FC236}">
                <a16:creationId xmlns:a16="http://schemas.microsoft.com/office/drawing/2014/main" id="{F51648E7-3E23-494F-9501-3BB7A7A7E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53281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MIBI Pronostic: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20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        </a:t>
            </a:r>
            <a:r>
              <a:rPr lang="fr-CA" altLang="fr-FR" sz="3600"/>
              <a:t>Large territoire </a:t>
            </a:r>
            <a:r>
              <a:rPr lang="fr-CA" altLang="fr-FR" sz="3600" b="1">
                <a:sym typeface="Symbol" panose="05050102010706020507" pitchFamily="18" charset="2"/>
              </a:rPr>
              <a:t> </a:t>
            </a:r>
            <a:r>
              <a:rPr lang="fr-CA" altLang="fr-FR" sz="3600">
                <a:sym typeface="Symbol" panose="05050102010706020507" pitchFamily="18" charset="2"/>
              </a:rPr>
              <a:t>≥ 10% VG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3600">
                <a:sym typeface="Symbol" panose="05050102010706020507" pitchFamily="18" charset="2"/>
              </a:rPr>
              <a:t>     Plusieurs territoires ≥ 2 Vx (ant. IVA)</a:t>
            </a:r>
            <a:endParaRPr lang="fr-CA" altLang="fr-FR" sz="36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3600" b="1">
                <a:sym typeface="Symbol" panose="05050102010706020507" pitchFamily="18" charset="2"/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3600">
                <a:sym typeface="Symbol" panose="05050102010706020507" pitchFamily="18" charset="2"/>
              </a:rPr>
              <a:t>     FeVG &lt; 35% ou    ≥ 10% à effort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3600">
                <a:sym typeface="Symbol" panose="05050102010706020507" pitchFamily="18" charset="2"/>
              </a:rPr>
              <a:t>     Dilatation réversible du VG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3600">
                <a:sym typeface="Symbol" panose="05050102010706020507" pitchFamily="18" charset="2"/>
              </a:rPr>
              <a:t>        Captation pulmonaire    </a:t>
            </a:r>
            <a:endParaRPr lang="fr-CA" altLang="fr-FR" sz="3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75D6253C-C5DC-4C5C-903B-9B50D34F7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628775"/>
            <a:ext cx="8353425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/>
              <a:t>Écho Diagnostic</a:t>
            </a:r>
            <a:r>
              <a:rPr lang="fr-CA" altLang="fr-FR" sz="4000" b="1"/>
              <a:t>:</a:t>
            </a:r>
            <a:endParaRPr lang="fr-CA" altLang="fr-FR" b="1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400" b="1"/>
              <a:t>                                            </a:t>
            </a:r>
            <a:r>
              <a:rPr lang="fr-CA" altLang="fr-FR" sz="2000" b="1"/>
              <a:t>    </a:t>
            </a:r>
            <a:r>
              <a:rPr lang="fr-CA" altLang="fr-FR" sz="1600" b="1"/>
              <a:t>Sensibilité 79% - Spécificité 84%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         </a:t>
            </a:r>
            <a:r>
              <a:rPr lang="fr-CA" altLang="fr-FR"/>
              <a:t>Indication: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3600" b="1"/>
              <a:t>              Alternative </a:t>
            </a:r>
            <a:r>
              <a:rPr lang="fr-CA" altLang="fr-FR" sz="3600"/>
              <a:t>au </a:t>
            </a:r>
            <a:r>
              <a:rPr lang="fr-CA" altLang="fr-FR" sz="3600" b="1"/>
              <a:t>MIBI Dx</a:t>
            </a:r>
            <a:endParaRPr lang="fr-CA" altLang="fr-FR" sz="3600" u="sng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/>
              <a:t>Écho Pronostic: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 b="1"/>
              <a:t>         </a:t>
            </a:r>
            <a:r>
              <a:rPr lang="fr-CA" altLang="fr-FR" sz="2800"/>
              <a:t>Anomalies mouvements de paroie: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              couvrant </a:t>
            </a:r>
            <a:r>
              <a:rPr lang="fr-CA" altLang="fr-FR" sz="2800" b="1"/>
              <a:t>&gt; 2 lits coronariens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 b="1"/>
              <a:t>              ou </a:t>
            </a:r>
            <a:r>
              <a:rPr lang="fr-CA" altLang="fr-FR" sz="2800"/>
              <a:t>avec dose Dobutamine &lt;10</a:t>
            </a:r>
            <a:r>
              <a:rPr lang="fr-CA" altLang="fr-FR" sz="1800"/>
              <a:t>mc/Kg/min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400"/>
              <a:t>                            </a:t>
            </a:r>
            <a:r>
              <a:rPr lang="fr-CA" altLang="fr-FR" sz="2800"/>
              <a:t>ou à fréquence &lt;120</a:t>
            </a:r>
            <a:endParaRPr lang="fr-CA" altLang="fr-FR" sz="14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               </a:t>
            </a:r>
          </a:p>
        </p:txBody>
      </p:sp>
      <p:pic>
        <p:nvPicPr>
          <p:cNvPr id="8" name="Titre 1">
            <a:extLst>
              <a:ext uri="{FF2B5EF4-FFF2-40B4-BE49-F238E27FC236}">
                <a16:creationId xmlns:a16="http://schemas.microsoft.com/office/drawing/2014/main" id="{0DF0D253-F93F-4675-9793-53F651F79FB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Image 4">
            <a:extLst>
              <a:ext uri="{FF2B5EF4-FFF2-40B4-BE49-F238E27FC236}">
                <a16:creationId xmlns:a16="http://schemas.microsoft.com/office/drawing/2014/main" id="{75278888-F77F-44A8-8D36-426FDBEDC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6165850"/>
            <a:ext cx="209391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ZoneTexte 5">
            <a:extLst>
              <a:ext uri="{FF2B5EF4-FFF2-40B4-BE49-F238E27FC236}">
                <a16:creationId xmlns:a16="http://schemas.microsoft.com/office/drawing/2014/main" id="{EC3DE549-7178-487F-AF64-697652B32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700" y="6437313"/>
            <a:ext cx="603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200" b="1"/>
              <a:t>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tre 1">
            <a:extLst>
              <a:ext uri="{FF2B5EF4-FFF2-40B4-BE49-F238E27FC236}">
                <a16:creationId xmlns:a16="http://schemas.microsoft.com/office/drawing/2014/main" id="{58802516-1241-4FF4-AE04-19CD78F8EEE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2" name="ZoneTexte 1">
            <a:extLst>
              <a:ext uri="{FF2B5EF4-FFF2-40B4-BE49-F238E27FC236}">
                <a16:creationId xmlns:a16="http://schemas.microsoft.com/office/drawing/2014/main" id="{7306DCDD-8A28-4FCC-B4A8-98B46C2B3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341438"/>
            <a:ext cx="7864475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Images CT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b="1" u="sng"/>
              <a:t>Angio CT coronaires</a:t>
            </a:r>
            <a:endParaRPr lang="fr-CA" altLang="fr-FR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      </a:t>
            </a:r>
            <a:r>
              <a:rPr lang="fr-CA" altLang="fr-FR" sz="2400"/>
              <a:t>Valeur prédictive pour patients risque faible/modéré: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800"/>
              <a:t>                     </a:t>
            </a:r>
            <a:r>
              <a:rPr lang="fr-CA" altLang="fr-FR" sz="1800" b="1"/>
              <a:t>Négatif:</a:t>
            </a:r>
            <a:r>
              <a:rPr lang="fr-CA" altLang="fr-FR" sz="1800"/>
              <a:t>     Sens. 95-99%     Spéc. 97-99%  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800"/>
              <a:t>                     </a:t>
            </a:r>
            <a:r>
              <a:rPr lang="fr-CA" altLang="fr-FR" sz="1800" b="1"/>
              <a:t>Positif:</a:t>
            </a:r>
            <a:r>
              <a:rPr lang="fr-CA" altLang="fr-FR" sz="1800"/>
              <a:t>       Sens. 64-89%     Spéc. 91-93%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2800" b="1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        Alternative stress test pour patients risque bas/modéré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                         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2400" b="1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Sensibilité   : Score CA élevé, obésité sévère, Non indiqué si Stents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2000"/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20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/>
              <a:t>Coronarographie:</a:t>
            </a:r>
            <a:r>
              <a:rPr lang="fr-CA" altLang="fr-FR" sz="4400" b="1"/>
              <a:t> </a:t>
            </a:r>
            <a:endParaRPr lang="fr-CA" altLang="fr-FR" sz="20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             Planifie Revascularisation 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2000"/>
          </a:p>
        </p:txBody>
      </p:sp>
      <p:cxnSp>
        <p:nvCxnSpPr>
          <p:cNvPr id="56323" name="Connecteur droit avec flèche 3">
            <a:extLst>
              <a:ext uri="{FF2B5EF4-FFF2-40B4-BE49-F238E27FC236}">
                <a16:creationId xmlns:a16="http://schemas.microsoft.com/office/drawing/2014/main" id="{CF67BF9A-BFDB-4C4A-B22E-94232EB46613}"/>
              </a:ext>
            </a:extLst>
          </p:cNvPr>
          <p:cNvCxnSpPr>
            <a:cxnSpLocks/>
          </p:cNvCxnSpPr>
          <p:nvPr/>
        </p:nvCxnSpPr>
        <p:spPr bwMode="auto">
          <a:xfrm>
            <a:off x="1547813" y="4508500"/>
            <a:ext cx="0" cy="360363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3">
            <a:extLst>
              <a:ext uri="{FF2B5EF4-FFF2-40B4-BE49-F238E27FC236}">
                <a16:creationId xmlns:a16="http://schemas.microsoft.com/office/drawing/2014/main" id="{6BF61D65-6301-4AE9-A33B-E08F576898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43075"/>
            <a:ext cx="8578850" cy="47815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CP: depuis 3 mois:</a:t>
            </a:r>
          </a:p>
          <a:p>
            <a:pPr eaLnBrk="1" hangingPunct="1"/>
            <a:r>
              <a:rPr lang="fr-CA" altLang="fr-FR" sz="24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3 épisodes dyspnée avec malaise rétro-sternal</a:t>
            </a:r>
          </a:p>
          <a:p>
            <a:pPr eaLnBrk="1" hangingPunct="1"/>
            <a:r>
              <a:rPr lang="fr-CA" altLang="fr-FR" sz="24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Monter escalier/ski de fond/sortir les déchets</a:t>
            </a:r>
          </a:p>
          <a:p>
            <a:pPr eaLnBrk="1" hangingPunct="1"/>
            <a:r>
              <a:rPr lang="fr-CA" altLang="fr-FR" sz="24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Durée: +/- 10 min.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fr-CA" altLang="fr-FR" sz="20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                   Habitudes: Tabac:</a:t>
            </a:r>
            <a:r>
              <a:rPr lang="fr-CA" altLang="fr-FR" sz="20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10 cig./die   Roh  Social ?!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Antécédents: DM2:  Metformin 500 bid      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                     Lipides: Atorvastatin 80mg HS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Allergies: Pénicilline – AAS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Revue systèmes:</a:t>
            </a:r>
            <a:r>
              <a:rPr lang="fr-CA" altLang="fr-FR" sz="24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       Pulm.:</a:t>
            </a:r>
            <a:r>
              <a:rPr lang="fr-CA" altLang="fr-FR" sz="24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 Dyspnée II/V + Toux 1 an</a:t>
            </a:r>
            <a:r>
              <a:rPr lang="fr-CA" altLang="fr-FR" sz="20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25602" name="Rectangle 2">
            <a:extLst>
              <a:ext uri="{FF2B5EF4-FFF2-40B4-BE49-F238E27FC236}">
                <a16:creationId xmlns:a16="http://schemas.microsoft.com/office/drawing/2014/main" id="{83E06156-378D-4EC4-9470-70FCE7F27E6D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100" y="152400"/>
            <a:ext cx="7480300" cy="838200"/>
          </a:xfrm>
        </p:spPr>
      </p:pic>
      <p:sp>
        <p:nvSpPr>
          <p:cNvPr id="58371" name="Rectangle 1">
            <a:extLst>
              <a:ext uri="{FF2B5EF4-FFF2-40B4-BE49-F238E27FC236}">
                <a16:creationId xmlns:a16="http://schemas.microsoft.com/office/drawing/2014/main" id="{2C909DC6-BAAE-4385-BCBA-85C2C2EE5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268413"/>
            <a:ext cx="3671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800" b="1">
                <a:latin typeface="Bookman Old Style" panose="02050604050505020204" pitchFamily="18" charset="0"/>
              </a:rPr>
              <a:t>JB Avocat 54 ans: </a:t>
            </a:r>
            <a:endParaRPr lang="fr-CA" altLang="fr-FR" sz="2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31B62F51-F1CE-4122-996C-105C008C0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5888"/>
            <a:ext cx="80010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5400" b="1">
                <a:solidFill>
                  <a:srgbClr val="FFFFF3"/>
                </a:solidFill>
                <a:latin typeface="Bookman Old Style" panose="02050604050505020204" pitchFamily="18" charset="0"/>
              </a:rPr>
              <a:t>    </a:t>
            </a:r>
            <a:endParaRPr lang="fr-CA" altLang="fr-FR" sz="5400" b="1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           </a:t>
            </a:r>
          </a:p>
        </p:txBody>
      </p:sp>
      <p:sp>
        <p:nvSpPr>
          <p:cNvPr id="60418" name="ZoneTexte 1">
            <a:extLst>
              <a:ext uri="{FF2B5EF4-FFF2-40B4-BE49-F238E27FC236}">
                <a16:creationId xmlns:a16="http://schemas.microsoft.com/office/drawing/2014/main" id="{2074A3D2-6D95-40C2-BB49-7EA983B98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68438"/>
            <a:ext cx="88423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/>
              <a:t>Votre opinion et conduite: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0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1) Évaluation rapidement (labo, EE) et revoir pour Rx?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2) Traitement médical immédiat  (BB, Clopidogrel…)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</a:t>
            </a:r>
            <a:r>
              <a:rPr lang="fr-CA" altLang="fr-FR" sz="2800"/>
              <a:t>                      suivi d</a:t>
            </a:r>
            <a:r>
              <a:rPr lang="fr-CA" altLang="fr-CA" sz="2800"/>
              <a:t>’</a:t>
            </a:r>
            <a:r>
              <a:rPr lang="fr-CA" altLang="fr-FR" sz="2800"/>
              <a:t>évaluation: EE + labo?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3) Évaluation: imagerie  (Écho ou Mibi effort ou Rx)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                       puis revoir pour traitement?</a:t>
            </a:r>
          </a:p>
          <a:p>
            <a:pPr eaLnBrk="1" hangingPunct="1">
              <a:spcBef>
                <a:spcPct val="0"/>
              </a:spcBef>
              <a:buClrTx/>
              <a:buFontTx/>
              <a:buAutoNum type="arabicParenR"/>
            </a:pPr>
            <a:endParaRPr lang="fr-CA" altLang="fr-FR" sz="2800"/>
          </a:p>
          <a:p>
            <a:pPr eaLnBrk="1" hangingPunct="1">
              <a:spcBef>
                <a:spcPct val="0"/>
              </a:spcBef>
              <a:buClrTx/>
              <a:buFontTx/>
              <a:buAutoNum type="arabicParenR" startAt="4"/>
            </a:pPr>
            <a:r>
              <a:rPr lang="fr-CA" altLang="fr-FR" sz="2800"/>
              <a:t> Consultation en cardiologie?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                                                            </a:t>
            </a:r>
            <a:r>
              <a:rPr lang="fr-CA" altLang="fr-FR" sz="2800" b="1">
                <a:latin typeface="Tahoma" panose="020B0604030504040204" pitchFamily="34" charset="0"/>
              </a:rPr>
              <a:t> </a:t>
            </a:r>
            <a:endParaRPr lang="fr-CA" altLang="fr-FR" sz="2000"/>
          </a:p>
        </p:txBody>
      </p:sp>
      <p:pic>
        <p:nvPicPr>
          <p:cNvPr id="4" name="Rectangle 2">
            <a:extLst>
              <a:ext uri="{FF2B5EF4-FFF2-40B4-BE49-F238E27FC236}">
                <a16:creationId xmlns:a16="http://schemas.microsoft.com/office/drawing/2014/main" id="{F99C3DAE-EF75-4312-843E-B671F9496CE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52400"/>
            <a:ext cx="74803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CA0BD3CF-5AE9-463F-84B1-86004C198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3238"/>
            <a:ext cx="9144000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>
                <a:latin typeface="Bookman Old Style" panose="02050604050505020204" pitchFamily="18" charset="0"/>
              </a:rPr>
              <a:t>                </a:t>
            </a:r>
            <a:endParaRPr lang="fr-CA" altLang="fr-FR" sz="2800">
              <a:latin typeface="Bookman Old Style" panose="0205060405050502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5400" b="1">
                <a:latin typeface="Bookman Old Style" panose="02050604050505020204" pitchFamily="18" charset="0"/>
              </a:rPr>
              <a:t>Angine s</a:t>
            </a:r>
            <a:r>
              <a:rPr lang="fr-CA" altLang="fr-FR" sz="5400" b="1">
                <a:solidFill>
                  <a:srgbClr val="000066"/>
                </a:solidFill>
                <a:latin typeface="Bookman Old Style" panose="02050604050505020204" pitchFamily="18" charset="0"/>
              </a:rPr>
              <a:t>tab</a:t>
            </a:r>
            <a:r>
              <a:rPr lang="fr-CA" altLang="fr-FR" sz="5400" b="1">
                <a:latin typeface="Bookman Old Style" panose="02050604050505020204" pitchFamily="18" charset="0"/>
              </a:rPr>
              <a:t>le classique          			 </a:t>
            </a:r>
            <a:r>
              <a:rPr lang="fr-CA" altLang="fr-FR">
                <a:latin typeface="Bookman Old Style" panose="02050604050505020204" pitchFamily="18" charset="0"/>
              </a:rPr>
              <a:t>NYHA I-II/IV                                    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 b="1">
                <a:latin typeface="Bookman Old Style" panose="02050604050505020204" pitchFamily="18" charset="0"/>
              </a:rPr>
              <a:t>                        </a:t>
            </a:r>
            <a:endParaRPr lang="fr-CA" altLang="fr-FR" sz="2800">
              <a:latin typeface="Bookman Old Style" panose="0205060405050502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r-CA" altLang="fr-FR" sz="5400" b="1">
                <a:latin typeface="Bookman Old Style" panose="02050604050505020204" pitchFamily="18" charset="0"/>
              </a:rPr>
              <a:t>  Rx médical immédiat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r-CA" altLang="fr-FR" sz="4000" b="1">
                <a:latin typeface="Bookman Old Style" panose="02050604050505020204" pitchFamily="18" charset="0"/>
              </a:rPr>
              <a:t>          +</a:t>
            </a:r>
            <a:r>
              <a:rPr lang="fr-CA" altLang="fr-FR" sz="5400" b="1">
                <a:latin typeface="Bookman Old Style" panose="02050604050505020204" pitchFamily="18" charset="0"/>
              </a:rPr>
              <a:t>EE Pronostic </a:t>
            </a: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2A8B0FC9-24A8-4177-95C7-F054B9B26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3850" y="115888"/>
            <a:ext cx="85693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5400" b="1">
                <a:solidFill>
                  <a:srgbClr val="FFFFF3"/>
                </a:solidFill>
                <a:latin typeface="Bookman Old Style" panose="02050604050505020204" pitchFamily="18" charset="0"/>
              </a:rPr>
              <a:t>      JB Avocat 54 ans</a:t>
            </a:r>
            <a:r>
              <a:rPr lang="fr-CA" altLang="fr-FR" sz="5400" b="1"/>
              <a:t>         </a:t>
            </a:r>
            <a:br>
              <a:rPr lang="fr-CA" altLang="fr-FR" sz="5400" b="1"/>
            </a:br>
            <a:r>
              <a:rPr lang="fr-CA" altLang="fr-FR" sz="5400" b="1">
                <a:solidFill>
                  <a:schemeClr val="bg1"/>
                </a:solidFill>
                <a:latin typeface="Bookman Old Style" panose="02050604050505020204" pitchFamily="18" charset="0"/>
              </a:rPr>
              <a:t>              </a:t>
            </a:r>
            <a:r>
              <a:rPr lang="fr-CA" altLang="fr-FR">
                <a:solidFill>
                  <a:srgbClr val="000066"/>
                </a:solidFill>
                <a:latin typeface="Bookman Old Style" panose="02050604050505020204" pitchFamily="18" charset="0"/>
              </a:rPr>
              <a:t>Visite initiale:</a:t>
            </a:r>
            <a:endParaRPr lang="fr-CA" altLang="fr-FR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>
            <a:extLst>
              <a:ext uri="{FF2B5EF4-FFF2-40B4-BE49-F238E27FC236}">
                <a16:creationId xmlns:a16="http://schemas.microsoft.com/office/drawing/2014/main" id="{BD132AB9-FC8F-47F7-8273-52A1741519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6525" y="1651000"/>
            <a:ext cx="9144000" cy="5200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fr-CA" altLang="fr-FR" sz="4000" b="1">
                <a:ea typeface="ＭＳ Ｐゴシック" panose="020B0600070205080204" pitchFamily="34" charset="-128"/>
              </a:rPr>
              <a:t>  I)  Habitudes de vie: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800" b="1">
                <a:ea typeface="ＭＳ Ｐゴシック" panose="020B0600070205080204" pitchFamily="34" charset="-128"/>
              </a:rPr>
              <a:t>	         Conselling </a:t>
            </a:r>
            <a:r>
              <a:rPr lang="fr-CA" altLang="fr-FR" sz="1600" b="1">
                <a:ea typeface="ＭＳ Ｐゴシック" panose="020B0600070205080204" pitchFamily="34" charset="-128"/>
              </a:rPr>
              <a:t>(?)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800" b="1">
                <a:ea typeface="ＭＳ Ｐゴシック" panose="020B0600070205080204" pitchFamily="34" charset="-128"/>
              </a:rPr>
              <a:t>   </a:t>
            </a:r>
            <a:r>
              <a:rPr lang="fr-CA" altLang="fr-FR" sz="4000" b="1">
                <a:ea typeface="ＭＳ Ｐゴシック" panose="020B0600070205080204" pitchFamily="34" charset="-128"/>
              </a:rPr>
              <a:t>II) Médication: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800" b="1">
                <a:ea typeface="ＭＳ Ｐゴシック" panose="020B0600070205080204" pitchFamily="34" charset="-128"/>
              </a:rPr>
              <a:t>             Antiplaquettaires: </a:t>
            </a:r>
            <a:r>
              <a:rPr lang="fr-CA" altLang="fr-FR" sz="2000" b="1">
                <a:ea typeface="ＭＳ Ｐゴシック" panose="020B0600070205080204" pitchFamily="34" charset="-128"/>
              </a:rPr>
              <a:t>AAS – Clopidogrel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                </a:t>
            </a:r>
            <a:r>
              <a:rPr lang="fr-CA" altLang="fr-FR" sz="2800" b="1">
                <a:ea typeface="ＭＳ Ｐゴシック" panose="020B0600070205080204" pitchFamily="34" charset="-128"/>
              </a:rPr>
              <a:t>Anti </a:t>
            </a:r>
            <a:r>
              <a:rPr lang="mr-IN" altLang="fr-FR" sz="2800" b="1">
                <a:ea typeface="ＭＳ Ｐゴシック" panose="020B0600070205080204" pitchFamily="34" charset="-128"/>
              </a:rPr>
              <a:t>–</a:t>
            </a:r>
            <a:r>
              <a:rPr lang="fr-CA" altLang="fr-FR" sz="2800" b="1">
                <a:ea typeface="ＭＳ Ｐゴシック" panose="020B0600070205080204" pitchFamily="34" charset="-128"/>
              </a:rPr>
              <a:t> ischémiques: </a:t>
            </a:r>
            <a:r>
              <a:rPr lang="fr-CA" altLang="fr-FR" sz="2000" b="1">
                <a:ea typeface="ＭＳ Ｐゴシック" panose="020B0600070205080204" pitchFamily="34" charset="-128"/>
                <a:sym typeface="Symbol" panose="05050102010706020507" pitchFamily="18" charset="2"/>
              </a:rPr>
              <a:t>BB</a:t>
            </a:r>
            <a:r>
              <a:rPr lang="fr-CA" altLang="fr-FR" sz="2000" b="1">
                <a:ea typeface="ＭＳ Ｐゴシック" panose="020B0600070205080204" pitchFamily="34" charset="-128"/>
              </a:rPr>
              <a:t>, BCC, Nitrates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          </a:t>
            </a:r>
            <a:r>
              <a:rPr lang="fr-CA" altLang="fr-FR" b="1">
                <a:ea typeface="ＭＳ Ｐゴシック" panose="020B0600070205080204" pitchFamily="34" charset="-128"/>
              </a:rPr>
              <a:t>Protection vasculaire:</a:t>
            </a:r>
            <a:r>
              <a:rPr lang="fr-CA" altLang="fr-FR" sz="2000" b="1">
                <a:ea typeface="ＭＳ Ｐゴシック" panose="020B0600070205080204" pitchFamily="34" charset="-128"/>
              </a:rPr>
              <a:t>  IECA </a:t>
            </a:r>
            <a:r>
              <a:rPr lang="fr-CA" altLang="fr-FR" sz="2000">
                <a:ea typeface="ＭＳ Ｐゴシック" panose="020B0600070205080204" pitchFamily="34" charset="-128"/>
              </a:rPr>
              <a:t>(ARA alter.)</a:t>
            </a:r>
            <a:r>
              <a:rPr lang="fr-CA" altLang="fr-FR">
                <a:ea typeface="ＭＳ Ｐゴシック" panose="020B0600070205080204" pitchFamily="34" charset="-128"/>
              </a:rPr>
              <a:t>  </a:t>
            </a:r>
            <a:r>
              <a:rPr lang="fr-CA" altLang="fr-FR" sz="2000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fr-CA" altLang="fr-FR" sz="2800" b="1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800" b="1">
                <a:ea typeface="ＭＳ Ｐゴシック" panose="020B0600070205080204" pitchFamily="34" charset="-128"/>
              </a:rPr>
              <a:t>   </a:t>
            </a:r>
            <a:r>
              <a:rPr lang="fr-CA" altLang="fr-FR" sz="4000" b="1">
                <a:ea typeface="ＭＳ Ｐゴシック" panose="020B0600070205080204" pitchFamily="34" charset="-128"/>
              </a:rPr>
              <a:t>III) Facteurs de risque: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		    </a:t>
            </a:r>
            <a:r>
              <a:rPr lang="fr-CA" altLang="fr-FR" sz="2800" b="1">
                <a:ea typeface="ＭＳ Ｐゴシック" panose="020B0600070205080204" pitchFamily="34" charset="-128"/>
              </a:rPr>
              <a:t>Lipides: </a:t>
            </a:r>
            <a:r>
              <a:rPr lang="fr-CA" altLang="fr-FR" sz="2800">
                <a:ea typeface="ＭＳ Ｐゴシック" panose="020B0600070205080204" pitchFamily="34" charset="-128"/>
              </a:rPr>
              <a:t>Inh. PCSK9 </a:t>
            </a:r>
            <a:endParaRPr lang="fr-CA" altLang="fr-FR" sz="2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800" b="1">
                <a:ea typeface="ＭＳ Ｐゴシック" panose="020B0600070205080204" pitchFamily="34" charset="-128"/>
              </a:rPr>
              <a:t>            HTA: </a:t>
            </a:r>
            <a:r>
              <a:rPr lang="fr-CA" altLang="fr-FR" sz="2800">
                <a:ea typeface="ＭＳ Ｐゴシック" panose="020B0600070205080204" pitchFamily="34" charset="-128"/>
              </a:rPr>
              <a:t>cible120-130-140?</a:t>
            </a:r>
            <a:r>
              <a:rPr lang="fr-CA" altLang="fr-FR" sz="2000">
                <a:ea typeface="ＭＳ Ｐゴシック" panose="020B0600070205080204" pitchFamily="34" charset="-128"/>
              </a:rPr>
              <a:t>  </a:t>
            </a:r>
            <a:r>
              <a:rPr lang="fr-CA" altLang="fr-FR" sz="2800">
                <a:ea typeface="ＭＳ Ｐゴシック" panose="020B0600070205080204" pitchFamily="34" charset="-128"/>
              </a:rPr>
              <a:t>(Sprint Study)</a:t>
            </a:r>
            <a:r>
              <a:rPr lang="fr-CA" altLang="fr-FR" sz="2800" b="1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800" b="1">
                <a:ea typeface="ＭＳ Ｐゴシック" panose="020B0600070205080204" pitchFamily="34" charset="-128"/>
              </a:rPr>
              <a:t>            DM</a:t>
            </a:r>
            <a:r>
              <a:rPr lang="fr-CA" altLang="fr-FR" sz="1400" b="1">
                <a:ea typeface="ＭＳ Ｐゴシック" panose="020B0600070205080204" pitchFamily="34" charset="-128"/>
              </a:rPr>
              <a:t>2</a:t>
            </a:r>
            <a:r>
              <a:rPr lang="fr-CA" altLang="fr-FR" sz="2800" b="1">
                <a:ea typeface="ＭＳ Ｐゴシック" panose="020B0600070205080204" pitchFamily="34" charset="-128"/>
              </a:rPr>
              <a:t>: </a:t>
            </a:r>
            <a:r>
              <a:rPr lang="fr-CA" altLang="fr-FR" sz="2800">
                <a:ea typeface="ＭＳ Ｐゴシック" panose="020B0600070205080204" pitchFamily="34" charset="-128"/>
              </a:rPr>
              <a:t>aGLP1  -  iSGLT2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fr-CA" altLang="fr-FR" sz="2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4000">
                <a:ea typeface="ＭＳ Ｐゴシック" panose="020B0600070205080204" pitchFamily="34" charset="-128"/>
              </a:rPr>
              <a:t>   </a:t>
            </a:r>
            <a:endParaRPr lang="fr-CA" altLang="fr-FR" sz="2000">
              <a:ea typeface="ＭＳ Ｐゴシック" panose="020B0600070205080204" pitchFamily="34" charset="-128"/>
            </a:endParaRPr>
          </a:p>
        </p:txBody>
      </p:sp>
      <p:pic>
        <p:nvPicPr>
          <p:cNvPr id="70658" name="Rectangle 3">
            <a:extLst>
              <a:ext uri="{FF2B5EF4-FFF2-40B4-BE49-F238E27FC236}">
                <a16:creationId xmlns:a16="http://schemas.microsoft.com/office/drawing/2014/main" id="{36816905-4BBF-4F62-8CAC-75279377C388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215900"/>
            <a:ext cx="8839200" cy="11049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Rectangle 2">
            <a:extLst>
              <a:ext uri="{FF2B5EF4-FFF2-40B4-BE49-F238E27FC236}">
                <a16:creationId xmlns:a16="http://schemas.microsoft.com/office/drawing/2014/main" id="{1BEBF757-0796-420D-A59B-E4DDD91D93D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0"/>
            <a:ext cx="82550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2" name="ZoneTexte 1">
            <a:extLst>
              <a:ext uri="{FF2B5EF4-FFF2-40B4-BE49-F238E27FC236}">
                <a16:creationId xmlns:a16="http://schemas.microsoft.com/office/drawing/2014/main" id="{D6C2732A-8908-4B18-9109-92375107B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349500"/>
            <a:ext cx="73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778BBB8-E45C-4F11-A8C0-E83362872D72}"/>
              </a:ext>
            </a:extLst>
          </p:cNvPr>
          <p:cNvSpPr txBox="1"/>
          <p:nvPr/>
        </p:nvSpPr>
        <p:spPr>
          <a:xfrm>
            <a:off x="4763" y="1252538"/>
            <a:ext cx="9001125" cy="56324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fr-CA" altLang="fr-FR" sz="2800" b="1" dirty="0"/>
              <a:t>La meilleure technique pour amener un patient à </a:t>
            </a:r>
          </a:p>
          <a:p>
            <a:pPr eaLnBrk="1" hangingPunct="1">
              <a:defRPr/>
            </a:pPr>
            <a:r>
              <a:rPr lang="fr-CA" altLang="fr-FR" sz="2800" b="1" dirty="0"/>
              <a:t>adopter de saines habitudes de vie consiste à</a:t>
            </a:r>
            <a:r>
              <a:rPr lang="fr-CA" altLang="fr-FR" sz="2800" dirty="0"/>
              <a:t>:</a:t>
            </a:r>
          </a:p>
          <a:p>
            <a:pPr eaLnBrk="1" hangingPunct="1">
              <a:defRPr/>
            </a:pPr>
            <a:r>
              <a:rPr lang="fr-CA" altLang="fr-FR" sz="2400" dirty="0"/>
              <a:t> </a:t>
            </a:r>
          </a:p>
          <a:p>
            <a:pPr eaLnBrk="1" hangingPunct="1">
              <a:buFontTx/>
              <a:buAutoNum type="alphaUcParenR"/>
              <a:defRPr/>
            </a:pPr>
            <a:r>
              <a:rPr lang="fr-CA" altLang="fr-FR" sz="2800" dirty="0"/>
              <a:t> L</a:t>
            </a:r>
            <a:r>
              <a:rPr lang="fr-CA" altLang="fr-CA" sz="2800" dirty="0"/>
              <a:t>’</a:t>
            </a:r>
            <a:r>
              <a:rPr lang="fr-CA" altLang="fr-FR" sz="2800" dirty="0"/>
              <a:t>informer des avantages de changer...   </a:t>
            </a:r>
          </a:p>
          <a:p>
            <a:pPr eaLnBrk="1" hangingPunct="1">
              <a:defRPr/>
            </a:pPr>
            <a:r>
              <a:rPr lang="fr-CA" altLang="fr-FR" sz="2800" dirty="0"/>
              <a:t>                      </a:t>
            </a:r>
          </a:p>
          <a:p>
            <a:pPr eaLnBrk="1" hangingPunct="1">
              <a:defRPr/>
            </a:pPr>
            <a:r>
              <a:rPr lang="fr-CA" altLang="fr-FR" sz="2800" dirty="0"/>
              <a:t>B) Provoquer (questions ouvertes) l</a:t>
            </a:r>
            <a:r>
              <a:rPr lang="fr-CA" altLang="fr-CA" sz="2800" dirty="0"/>
              <a:t>’</a:t>
            </a:r>
            <a:r>
              <a:rPr lang="fr-CA" altLang="fr-FR" sz="2800" dirty="0"/>
              <a:t>expression, par le</a:t>
            </a:r>
          </a:p>
          <a:p>
            <a:pPr eaLnBrk="1" hangingPunct="1">
              <a:defRPr/>
            </a:pPr>
            <a:r>
              <a:rPr lang="fr-CA" altLang="fr-FR" sz="2800" dirty="0"/>
              <a:t>     patient, des avantages puis des moyens de changer</a:t>
            </a:r>
          </a:p>
          <a:p>
            <a:pPr eaLnBrk="1" hangingPunct="1">
              <a:defRPr/>
            </a:pPr>
            <a:endParaRPr lang="fr-CA" altLang="fr-FR" sz="2800" dirty="0"/>
          </a:p>
          <a:p>
            <a:pPr eaLnBrk="1" hangingPunct="1">
              <a:defRPr/>
            </a:pPr>
            <a:r>
              <a:rPr lang="fr-CA" altLang="fr-FR" sz="2800" dirty="0"/>
              <a:t>C) Lui dire ce qu</a:t>
            </a:r>
            <a:r>
              <a:rPr lang="fr-CA" altLang="fr-CA" sz="2800" dirty="0"/>
              <a:t>’</a:t>
            </a:r>
            <a:r>
              <a:rPr lang="fr-CA" altLang="fr-FR" sz="2800" dirty="0"/>
              <a:t>il doit ou ne doit pas faire pour </a:t>
            </a:r>
          </a:p>
          <a:p>
            <a:pPr eaLnBrk="1" hangingPunct="1">
              <a:defRPr/>
            </a:pPr>
            <a:r>
              <a:rPr lang="fr-CA" altLang="fr-FR" sz="2800" dirty="0"/>
              <a:t>     arriver à changer.</a:t>
            </a:r>
          </a:p>
          <a:p>
            <a:pPr eaLnBrk="1" hangingPunct="1">
              <a:defRPr/>
            </a:pPr>
            <a:r>
              <a:rPr lang="fr-CA" altLang="fr-FR" sz="2800" dirty="0"/>
              <a:t>                          </a:t>
            </a:r>
          </a:p>
          <a:p>
            <a:pPr eaLnBrk="1" hangingPunct="1">
              <a:defRPr/>
            </a:pPr>
            <a:r>
              <a:rPr lang="fr-CA" altLang="fr-FR" sz="2800" dirty="0"/>
              <a:t>D) Faire du </a:t>
            </a:r>
            <a:r>
              <a:rPr lang="fr-CA" altLang="fr-FR" sz="2800" dirty="0" err="1"/>
              <a:t>counselling</a:t>
            </a:r>
            <a:r>
              <a:rPr lang="fr-CA" altLang="fr-FR" sz="2800" dirty="0"/>
              <a:t>: le convaincre </a:t>
            </a:r>
            <a:r>
              <a:rPr lang="fr-CA" altLang="fr-FR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et</a:t>
            </a:r>
            <a:r>
              <a:rPr lang="fr-CA" altLang="fr-FR" sz="2800" dirty="0"/>
              <a:t> lui </a:t>
            </a:r>
          </a:p>
          <a:p>
            <a:pPr eaLnBrk="1" hangingPunct="1">
              <a:defRPr/>
            </a:pPr>
            <a:r>
              <a:rPr lang="fr-CA" altLang="fr-FR" sz="2800" dirty="0"/>
              <a:t>     donner des moyens pour changer.                     </a:t>
            </a:r>
            <a:endParaRPr lang="fr-CA" altLang="fr-FR" sz="2400" dirty="0"/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oneTexte 1">
            <a:extLst>
              <a:ext uri="{FF2B5EF4-FFF2-40B4-BE49-F238E27FC236}">
                <a16:creationId xmlns:a16="http://schemas.microsoft.com/office/drawing/2014/main" id="{799FE45F-9B2D-4E25-992F-6F9BE8D27E5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30400"/>
            <a:ext cx="9410700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tangle 2">
            <a:extLst>
              <a:ext uri="{FF2B5EF4-FFF2-40B4-BE49-F238E27FC236}">
                <a16:creationId xmlns:a16="http://schemas.microsoft.com/office/drawing/2014/main" id="{5F94E39C-A82C-430E-8094-721B96705FD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3200" y="5143500"/>
            <a:ext cx="86360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Image 2">
            <a:extLst>
              <a:ext uri="{FF2B5EF4-FFF2-40B4-BE49-F238E27FC236}">
                <a16:creationId xmlns:a16="http://schemas.microsoft.com/office/drawing/2014/main" id="{065F5321-7AEC-4A10-BC93-C58C0FA78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843463"/>
            <a:ext cx="207962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oneTexte 5">
            <a:extLst>
              <a:ext uri="{FF2B5EF4-FFF2-40B4-BE49-F238E27FC236}">
                <a16:creationId xmlns:a16="http://schemas.microsoft.com/office/drawing/2014/main" id="{0A46E19E-2CDA-4CB7-A15C-73BF09F11E21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143000"/>
            <a:ext cx="5080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3" name="ZoneTexte 3">
            <a:extLst>
              <a:ext uri="{FF2B5EF4-FFF2-40B4-BE49-F238E27FC236}">
                <a16:creationId xmlns:a16="http://schemas.microsoft.com/office/drawing/2014/main" id="{39B81127-4381-4B74-A572-CA85B3C78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1169988"/>
            <a:ext cx="327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" name="Rectangle 3">
            <a:extLst>
              <a:ext uri="{FF2B5EF4-FFF2-40B4-BE49-F238E27FC236}">
                <a16:creationId xmlns:a16="http://schemas.microsoft.com/office/drawing/2014/main" id="{04EA22DF-C923-4DC2-B5E7-B65EF0B608E7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8519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ZoneTexte 2">
            <a:extLst>
              <a:ext uri="{FF2B5EF4-FFF2-40B4-BE49-F238E27FC236}">
                <a16:creationId xmlns:a16="http://schemas.microsoft.com/office/drawing/2014/main" id="{60CE3F68-70A7-4F71-958F-DFEFDD11184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0993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ZoneTexte 3">
            <a:extLst>
              <a:ext uri="{FF2B5EF4-FFF2-40B4-BE49-F238E27FC236}">
                <a16:creationId xmlns:a16="http://schemas.microsoft.com/office/drawing/2014/main" id="{43225F2E-64FA-4FAA-BB59-4D4102C0B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7432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>
                <a:solidFill>
                  <a:srgbClr val="000000"/>
                </a:solidFill>
              </a:rPr>
              <a:t>Honoraires de conférencier, consultant de l’alliance Bristol - Pfizer,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>
                <a:solidFill>
                  <a:srgbClr val="000000"/>
                </a:solidFill>
              </a:rPr>
              <a:t>Servier, Bayer, Boeringher Ingelheim, Merck, GSK. 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Text Box 2">
            <a:extLst>
              <a:ext uri="{FF2B5EF4-FFF2-40B4-BE49-F238E27FC236}">
                <a16:creationId xmlns:a16="http://schemas.microsoft.com/office/drawing/2014/main" id="{6D57C8E3-B83D-4F1A-9C91-193B4E7BD60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7300"/>
            <a:ext cx="91440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Image 1">
            <a:extLst>
              <a:ext uri="{FF2B5EF4-FFF2-40B4-BE49-F238E27FC236}">
                <a16:creationId xmlns:a16="http://schemas.microsoft.com/office/drawing/2014/main" id="{BF23A63F-EF2D-4716-8B66-3EE9F52A7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206625"/>
            <a:ext cx="46799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oneTexte 6">
            <a:extLst>
              <a:ext uri="{FF2B5EF4-FFF2-40B4-BE49-F238E27FC236}">
                <a16:creationId xmlns:a16="http://schemas.microsoft.com/office/drawing/2014/main" id="{54BBE27B-E58A-4978-B173-6AD0B496DD1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219200"/>
            <a:ext cx="67564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tangle 3">
            <a:extLst>
              <a:ext uri="{FF2B5EF4-FFF2-40B4-BE49-F238E27FC236}">
                <a16:creationId xmlns:a16="http://schemas.microsoft.com/office/drawing/2014/main" id="{5337012C-A8C8-4F51-820A-4BFA2617784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8519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Text Box 2">
            <a:extLst>
              <a:ext uri="{FF2B5EF4-FFF2-40B4-BE49-F238E27FC236}">
                <a16:creationId xmlns:a16="http://schemas.microsoft.com/office/drawing/2014/main" id="{74462D1C-A9E3-4A16-9178-1AAEF0B41B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0" y="1244600"/>
            <a:ext cx="9385300" cy="127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oneTexte 6">
            <a:extLst>
              <a:ext uri="{FF2B5EF4-FFF2-40B4-BE49-F238E27FC236}">
                <a16:creationId xmlns:a16="http://schemas.microsoft.com/office/drawing/2014/main" id="{75BF4C00-C0DB-443F-B5BF-74756259288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079500"/>
            <a:ext cx="65913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Flèche vers le haut 1">
            <a:extLst>
              <a:ext uri="{FF2B5EF4-FFF2-40B4-BE49-F238E27FC236}">
                <a16:creationId xmlns:a16="http://schemas.microsoft.com/office/drawing/2014/main" id="{21E190EB-DFFB-477C-9845-3858C1800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3" y="4581525"/>
            <a:ext cx="158750" cy="360363"/>
          </a:xfrm>
          <a:prstGeom prst="upArrow">
            <a:avLst>
              <a:gd name="adj1" fmla="val 50000"/>
              <a:gd name="adj2" fmla="val 49993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sp>
        <p:nvSpPr>
          <p:cNvPr id="72708" name="Flèche vers le haut 8">
            <a:extLst>
              <a:ext uri="{FF2B5EF4-FFF2-40B4-BE49-F238E27FC236}">
                <a16:creationId xmlns:a16="http://schemas.microsoft.com/office/drawing/2014/main" id="{0B28CBB7-6C67-43A4-90F3-40DE49D99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388" y="5300663"/>
            <a:ext cx="158750" cy="360362"/>
          </a:xfrm>
          <a:prstGeom prst="upArrow">
            <a:avLst>
              <a:gd name="adj1" fmla="val 50000"/>
              <a:gd name="adj2" fmla="val 49992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sp>
        <p:nvSpPr>
          <p:cNvPr id="72709" name="Flèche vers le haut 9">
            <a:extLst>
              <a:ext uri="{FF2B5EF4-FFF2-40B4-BE49-F238E27FC236}">
                <a16:creationId xmlns:a16="http://schemas.microsoft.com/office/drawing/2014/main" id="{7468CCC4-894E-4A51-9805-7219002BE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988" y="6021388"/>
            <a:ext cx="158750" cy="360362"/>
          </a:xfrm>
          <a:prstGeom prst="upArrow">
            <a:avLst>
              <a:gd name="adj1" fmla="val 50000"/>
              <a:gd name="adj2" fmla="val 49992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pic>
        <p:nvPicPr>
          <p:cNvPr id="8" name="Rectangle 3">
            <a:extLst>
              <a:ext uri="{FF2B5EF4-FFF2-40B4-BE49-F238E27FC236}">
                <a16:creationId xmlns:a16="http://schemas.microsoft.com/office/drawing/2014/main" id="{C14212A8-42D7-40FF-B032-DB38DBE75A3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8519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xt Box 4">
            <a:extLst>
              <a:ext uri="{FF2B5EF4-FFF2-40B4-BE49-F238E27FC236}">
                <a16:creationId xmlns:a16="http://schemas.microsoft.com/office/drawing/2014/main" id="{4B32B07E-8FC4-47B8-BD07-16B4A0EF932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5499100"/>
            <a:ext cx="5994400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4" name="ZoneTexte 1">
            <a:extLst>
              <a:ext uri="{FF2B5EF4-FFF2-40B4-BE49-F238E27FC236}">
                <a16:creationId xmlns:a16="http://schemas.microsoft.com/office/drawing/2014/main" id="{F92FEDDB-7EA2-4D72-B5F5-733094284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6042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fr-FR" sz="4000" b="1">
              <a:solidFill>
                <a:srgbClr val="191919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fr-FR" sz="4000" b="1"/>
          </a:p>
        </p:txBody>
      </p:sp>
      <p:sp>
        <p:nvSpPr>
          <p:cNvPr id="74755" name="Image 1" descr="3_Minutes pour 2016.pdf">
            <a:extLst>
              <a:ext uri="{FF2B5EF4-FFF2-40B4-BE49-F238E27FC236}">
                <a16:creationId xmlns:a16="http://schemas.microsoft.com/office/drawing/2014/main" id="{2A7EE8A5-92F2-4F9D-B84A-7A7587EBC3D4}"/>
              </a:ext>
            </a:extLst>
          </p:cNvPr>
          <p:cNvSpPr>
            <a:spLocks noChangeAspect="1"/>
          </p:cNvSpPr>
          <p:nvPr/>
        </p:nvSpPr>
        <p:spPr bwMode="auto">
          <a:xfrm>
            <a:off x="1835150" y="1152525"/>
            <a:ext cx="518477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000"/>
          </a:p>
        </p:txBody>
      </p:sp>
      <p:pic>
        <p:nvPicPr>
          <p:cNvPr id="7" name="ZoneTexte 6">
            <a:extLst>
              <a:ext uri="{FF2B5EF4-FFF2-40B4-BE49-F238E27FC236}">
                <a16:creationId xmlns:a16="http://schemas.microsoft.com/office/drawing/2014/main" id="{FF26977F-3DEA-48DC-88FE-40BB16E179F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30200"/>
            <a:ext cx="77597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Image 1" descr="3_Minutes pour 2016.pdf">
            <a:extLst>
              <a:ext uri="{FF2B5EF4-FFF2-40B4-BE49-F238E27FC236}">
                <a16:creationId xmlns:a16="http://schemas.microsoft.com/office/drawing/2014/main" id="{F9D5DE43-9D38-46FA-B99B-CBCD42AF1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1125538"/>
            <a:ext cx="474186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3">
            <a:extLst>
              <a:ext uri="{FF2B5EF4-FFF2-40B4-BE49-F238E27FC236}">
                <a16:creationId xmlns:a16="http://schemas.microsoft.com/office/drawing/2014/main" id="{951A81AF-FE00-4A4B-BDB2-7DF365583B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6525" y="1651000"/>
            <a:ext cx="9144000" cy="5200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I)  Habitudes de vie: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	         Conselling: Interview Motivationnel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800" b="1">
                <a:ea typeface="ＭＳ Ｐゴシック" panose="020B0600070205080204" pitchFamily="34" charset="-128"/>
              </a:rPr>
              <a:t>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4000" b="1">
                <a:ea typeface="ＭＳ Ｐゴシック" panose="020B0600070205080204" pitchFamily="34" charset="-128"/>
              </a:rPr>
              <a:t>II) Médication: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800" b="1">
                <a:ea typeface="ＭＳ Ｐゴシック" panose="020B0600070205080204" pitchFamily="34" charset="-128"/>
              </a:rPr>
              <a:t>             Antiplaquettaires: </a:t>
            </a:r>
            <a:r>
              <a:rPr lang="fr-CA" altLang="fr-FR" sz="2000" b="1">
                <a:ea typeface="ＭＳ Ｐゴシック" panose="020B0600070205080204" pitchFamily="34" charset="-128"/>
              </a:rPr>
              <a:t>AAS – Clopidogrel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                </a:t>
            </a:r>
            <a:r>
              <a:rPr lang="fr-CA" altLang="fr-FR" sz="2800" b="1">
                <a:ea typeface="ＭＳ Ｐゴシック" panose="020B0600070205080204" pitchFamily="34" charset="-128"/>
              </a:rPr>
              <a:t>Anti </a:t>
            </a:r>
            <a:r>
              <a:rPr lang="mr-IN" altLang="fr-FR" sz="2800" b="1">
                <a:ea typeface="ＭＳ Ｐゴシック" panose="020B0600070205080204" pitchFamily="34" charset="-128"/>
              </a:rPr>
              <a:t>–</a:t>
            </a:r>
            <a:r>
              <a:rPr lang="fr-CA" altLang="fr-FR" sz="2800" b="1">
                <a:ea typeface="ＭＳ Ｐゴシック" panose="020B0600070205080204" pitchFamily="34" charset="-128"/>
              </a:rPr>
              <a:t> ischémiques: </a:t>
            </a:r>
            <a:r>
              <a:rPr lang="fr-CA" altLang="fr-FR" sz="2000" b="1">
                <a:ea typeface="ＭＳ Ｐゴシック" panose="020B0600070205080204" pitchFamily="34" charset="-128"/>
                <a:sym typeface="Symbol" panose="05050102010706020507" pitchFamily="18" charset="2"/>
              </a:rPr>
              <a:t>BB</a:t>
            </a:r>
            <a:r>
              <a:rPr lang="fr-CA" altLang="fr-FR" sz="2000" b="1">
                <a:ea typeface="ＭＳ Ｐゴシック" panose="020B0600070205080204" pitchFamily="34" charset="-128"/>
              </a:rPr>
              <a:t>, BCC, Nitrates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          </a:t>
            </a:r>
            <a:r>
              <a:rPr lang="fr-CA" altLang="fr-FR" b="1">
                <a:ea typeface="ＭＳ Ｐゴシック" panose="020B0600070205080204" pitchFamily="34" charset="-128"/>
              </a:rPr>
              <a:t>Protection vasculaire:</a:t>
            </a:r>
            <a:r>
              <a:rPr lang="fr-CA" altLang="fr-FR" sz="2000" b="1">
                <a:ea typeface="ＭＳ Ｐゴシック" panose="020B0600070205080204" pitchFamily="34" charset="-128"/>
              </a:rPr>
              <a:t>  IECA </a:t>
            </a:r>
            <a:r>
              <a:rPr lang="fr-CA" altLang="fr-FR" sz="2000">
                <a:ea typeface="ＭＳ Ｐゴシック" panose="020B0600070205080204" pitchFamily="34" charset="-128"/>
              </a:rPr>
              <a:t>(ARA alter.)</a:t>
            </a:r>
            <a:r>
              <a:rPr lang="fr-CA" altLang="fr-FR">
                <a:ea typeface="ＭＳ Ｐゴシック" panose="020B0600070205080204" pitchFamily="34" charset="-128"/>
              </a:rPr>
              <a:t>  </a:t>
            </a:r>
            <a:r>
              <a:rPr lang="fr-CA" altLang="fr-FR" sz="2000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fr-CA" altLang="fr-FR" sz="2800" b="1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 III) Facteurs de risque: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	       Lipides: </a:t>
            </a:r>
            <a:r>
              <a:rPr lang="fr-CA" altLang="fr-FR" sz="2000">
                <a:ea typeface="ＭＳ Ｐゴシック" panose="020B0600070205080204" pitchFamily="34" charset="-128"/>
              </a:rPr>
              <a:t>Inh. PCSK9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          HTA: </a:t>
            </a:r>
            <a:r>
              <a:rPr lang="fr-CA" altLang="fr-FR" sz="2000">
                <a:ea typeface="ＭＳ Ｐゴシック" panose="020B0600070205080204" pitchFamily="34" charset="-128"/>
              </a:rPr>
              <a:t>cible120/80?      (Sprint Study)</a:t>
            </a:r>
            <a:r>
              <a:rPr lang="fr-CA" altLang="fr-FR" sz="2000" b="1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          DM2: </a:t>
            </a:r>
            <a:r>
              <a:rPr lang="fr-CA" altLang="fr-FR" sz="2000">
                <a:ea typeface="ＭＳ Ｐゴシック" panose="020B0600070205080204" pitchFamily="34" charset="-128"/>
              </a:rPr>
              <a:t>GLP1  -  Inh SGLT2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fr-CA" altLang="fr-FR" sz="2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4000">
                <a:ea typeface="ＭＳ Ｐゴシック" panose="020B0600070205080204" pitchFamily="34" charset="-128"/>
              </a:rPr>
              <a:t>   </a:t>
            </a:r>
            <a:endParaRPr lang="fr-CA" altLang="fr-FR" sz="2000">
              <a:ea typeface="ＭＳ Ｐゴシック" panose="020B0600070205080204" pitchFamily="34" charset="-128"/>
            </a:endParaRPr>
          </a:p>
        </p:txBody>
      </p:sp>
      <p:pic>
        <p:nvPicPr>
          <p:cNvPr id="5" name="Rectangle 3">
            <a:extLst>
              <a:ext uri="{FF2B5EF4-FFF2-40B4-BE49-F238E27FC236}">
                <a16:creationId xmlns:a16="http://schemas.microsoft.com/office/drawing/2014/main" id="{A12F04F4-7F00-47D9-B678-CEF8C19A6E93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215900"/>
            <a:ext cx="8839200" cy="11049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9">
            <a:extLst>
              <a:ext uri="{FF2B5EF4-FFF2-40B4-BE49-F238E27FC236}">
                <a16:creationId xmlns:a16="http://schemas.microsoft.com/office/drawing/2014/main" id="{DA8620AE-319D-4BA1-AA29-0A43FC252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881563"/>
            <a:ext cx="1673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fr-FR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446" name="Text Box 17">
            <a:extLst>
              <a:ext uri="{FF2B5EF4-FFF2-40B4-BE49-F238E27FC236}">
                <a16:creationId xmlns:a16="http://schemas.microsoft.com/office/drawing/2014/main" id="{B3F11E8B-F6A2-49F8-BED6-0E0267355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1268413"/>
            <a:ext cx="5832475" cy="641350"/>
          </a:xfrm>
          <a:prstGeom prst="rect">
            <a:avLst/>
          </a:prstGeom>
          <a:solidFill>
            <a:srgbClr val="004A82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>
                <a:solidFill>
                  <a:srgbClr val="FFFF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600" b="1">
                <a:solidFill>
                  <a:srgbClr val="FFFF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ANTIPLAQUETTAIRES</a:t>
            </a:r>
          </a:p>
        </p:txBody>
      </p:sp>
      <p:sp>
        <p:nvSpPr>
          <p:cNvPr id="78853" name="ZoneTexte 1">
            <a:extLst>
              <a:ext uri="{FF2B5EF4-FFF2-40B4-BE49-F238E27FC236}">
                <a16:creationId xmlns:a16="http://schemas.microsoft.com/office/drawing/2014/main" id="{025EC005-894E-415E-A403-15E36275B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038" y="4214813"/>
            <a:ext cx="9142413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b="1"/>
              <a:t>                  si  </a:t>
            </a:r>
            <a:r>
              <a:rPr lang="fr-CA" altLang="fr-FR" sz="4000" b="1"/>
              <a:t>FA / TVE et CCS: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ACO seul </a:t>
            </a:r>
            <a:r>
              <a:rPr lang="fr-CA" altLang="fr-FR" sz="4000"/>
              <a:t>pour</a:t>
            </a:r>
            <a:r>
              <a:rPr lang="fr-CA" altLang="fr-FR" sz="4000" b="1"/>
              <a:t> </a:t>
            </a:r>
            <a:r>
              <a:rPr lang="fr-CA" altLang="fr-FR" sz="4000"/>
              <a:t>MCAS / MVAS </a:t>
            </a:r>
            <a:r>
              <a:rPr lang="fr-CA" altLang="fr-FR" sz="4000" b="1"/>
              <a:t>stable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b="1"/>
              <a:t>                   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400" b="1"/>
              <a:t>                             AFIRE</a:t>
            </a:r>
            <a:r>
              <a:rPr lang="fr-CA" altLang="fr-FR" sz="2400"/>
              <a:t>:  NEJM 4 sept 2019 </a:t>
            </a:r>
          </a:p>
        </p:txBody>
      </p:sp>
      <p:sp>
        <p:nvSpPr>
          <p:cNvPr id="78854" name="ZoneTexte 2">
            <a:extLst>
              <a:ext uri="{FF2B5EF4-FFF2-40B4-BE49-F238E27FC236}">
                <a16:creationId xmlns:a16="http://schemas.microsoft.com/office/drawing/2014/main" id="{0D2BE536-EFBC-4291-87B7-4600C7D94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2349500"/>
            <a:ext cx="97218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/>
              <a:t>AAS:   25% évènements CV  </a:t>
            </a:r>
            <a:r>
              <a:rPr lang="fr-CA" altLang="fr-FR" sz="1400"/>
              <a:t>Antiplatelet Trialist Collaboration Study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14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/>
              <a:t>Clopidogrel:  33% événements CV </a:t>
            </a:r>
            <a:r>
              <a:rPr lang="fr-CA" altLang="fr-FR" sz="1400"/>
              <a:t>Caprie</a:t>
            </a:r>
          </a:p>
        </p:txBody>
      </p:sp>
      <p:sp>
        <p:nvSpPr>
          <p:cNvPr id="78855" name="Flèche vers le bas 3">
            <a:extLst>
              <a:ext uri="{FF2B5EF4-FFF2-40B4-BE49-F238E27FC236}">
                <a16:creationId xmlns:a16="http://schemas.microsoft.com/office/drawing/2014/main" id="{2254BC27-A428-443F-A0B8-23C1DF5C8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349500"/>
            <a:ext cx="144462" cy="496888"/>
          </a:xfrm>
          <a:prstGeom prst="downArrow">
            <a:avLst>
              <a:gd name="adj1" fmla="val 50000"/>
              <a:gd name="adj2" fmla="val 4985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sp>
        <p:nvSpPr>
          <p:cNvPr id="78856" name="Flèche vers le bas 16">
            <a:extLst>
              <a:ext uri="{FF2B5EF4-FFF2-40B4-BE49-F238E27FC236}">
                <a16:creationId xmlns:a16="http://schemas.microsoft.com/office/drawing/2014/main" id="{5B71F39B-9B74-49D7-9303-750C2B707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3135313"/>
            <a:ext cx="142875" cy="496887"/>
          </a:xfrm>
          <a:prstGeom prst="downArrow">
            <a:avLst>
              <a:gd name="adj1" fmla="val 50000"/>
              <a:gd name="adj2" fmla="val 50412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pic>
        <p:nvPicPr>
          <p:cNvPr id="9" name="Rectangle 3">
            <a:extLst>
              <a:ext uri="{FF2B5EF4-FFF2-40B4-BE49-F238E27FC236}">
                <a16:creationId xmlns:a16="http://schemas.microsoft.com/office/drawing/2014/main" id="{F58B2DCF-606F-4F3C-B2F2-1B03EF6C38D8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215900"/>
            <a:ext cx="8839200" cy="1104900"/>
          </a:xfrm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3">
            <a:extLst>
              <a:ext uri="{FF2B5EF4-FFF2-40B4-BE49-F238E27FC236}">
                <a16:creationId xmlns:a16="http://schemas.microsoft.com/office/drawing/2014/main" id="{AD71AEB1-DD04-420E-8B8F-7314040540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557338"/>
            <a:ext cx="91440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endParaRPr lang="fr-CA" altLang="fr-FR" sz="2800">
              <a:solidFill>
                <a:srgbClr val="FFFFBD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fr-CA" altLang="fr-FR" sz="2000" b="1" u="sng">
                <a:ea typeface="ＭＳ Ｐゴシック" panose="020B0600070205080204" pitchFamily="34" charset="-128"/>
              </a:rPr>
              <a:t>Grade A, Classe I</a:t>
            </a:r>
            <a:r>
              <a:rPr lang="fr-CA" altLang="fr-FR" sz="2000">
                <a:ea typeface="ＭＳ Ｐゴシック" panose="020B0600070205080204" pitchFamily="34" charset="-128"/>
              </a:rPr>
              <a:t>: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fr-CA" altLang="fr-FR" sz="2800">
                <a:ea typeface="ＭＳ Ｐゴシック" panose="020B0600070205080204" pitchFamily="34" charset="-128"/>
              </a:rPr>
              <a:t>          0 effet mortalité             morbidité (angor)</a:t>
            </a:r>
          </a:p>
          <a:p>
            <a:pPr marL="457200" lvl="1" indent="0" eaLnBrk="1" hangingPunct="1">
              <a:buFontTx/>
              <a:buNone/>
            </a:pPr>
            <a:r>
              <a:rPr lang="fr-CA" altLang="fr-FR" sz="1200" b="1">
                <a:ea typeface="ＭＳ Ｐゴシック" panose="020B0600070205080204" pitchFamily="34" charset="-128"/>
              </a:rPr>
              <a:t>                                                                            </a:t>
            </a:r>
          </a:p>
          <a:p>
            <a:pPr marL="457200" lvl="1" indent="0" eaLnBrk="1" hangingPunct="1">
              <a:buFontTx/>
              <a:buNone/>
            </a:pPr>
            <a:r>
              <a:rPr lang="fr-CA" altLang="fr-FR" sz="1200">
                <a:ea typeface="ＭＳ Ｐゴシック" panose="020B0600070205080204" pitchFamily="34" charset="-128"/>
              </a:rPr>
              <a:t>                         </a:t>
            </a:r>
            <a:endParaRPr lang="fr-CA" altLang="fr-FR" sz="4000" b="1">
              <a:ea typeface="ＭＳ Ｐゴシック" panose="020B0600070205080204" pitchFamily="34" charset="-128"/>
            </a:endParaRPr>
          </a:p>
        </p:txBody>
      </p:sp>
      <p:sp>
        <p:nvSpPr>
          <p:cNvPr id="80898" name="Text Box 5">
            <a:extLst>
              <a:ext uri="{FF2B5EF4-FFF2-40B4-BE49-F238E27FC236}">
                <a16:creationId xmlns:a16="http://schemas.microsoft.com/office/drawing/2014/main" id="{7CD961AB-0323-4A6A-809C-B3E68E5D3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3541713"/>
            <a:ext cx="903605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fr-CA" altLang="fr-FR" sz="4000">
                <a:latin typeface="Bookman Old Style" panose="02050604050505020204" pitchFamily="18" charset="0"/>
              </a:rPr>
              <a:t>  </a:t>
            </a:r>
            <a:r>
              <a:rPr lang="fr-CA" altLang="fr-FR" sz="4000"/>
              <a:t>Thérapie </a:t>
            </a:r>
            <a:r>
              <a:rPr lang="fr-CA" altLang="fr-FR" sz="4400" b="1"/>
              <a:t>adjuvante</a:t>
            </a:r>
            <a:r>
              <a:rPr lang="fr-CA" altLang="fr-FR" sz="4000"/>
              <a:t>  à BB, BCC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fr-CA" altLang="fr-FR" sz="4000"/>
              <a:t>        </a:t>
            </a:r>
            <a:r>
              <a:rPr lang="fr-CA" altLang="fr-FR" sz="3600"/>
              <a:t>Patch: Tolérance </a:t>
            </a:r>
            <a:r>
              <a:rPr lang="fr-CA" altLang="fr-FR" sz="3600" b="1"/>
              <a:t>– Rebound</a:t>
            </a:r>
            <a:endParaRPr lang="fr-CA" altLang="fr-FR" sz="3600"/>
          </a:p>
        </p:txBody>
      </p:sp>
      <p:sp>
        <p:nvSpPr>
          <p:cNvPr id="80899" name="Text Box 6">
            <a:extLst>
              <a:ext uri="{FF2B5EF4-FFF2-40B4-BE49-F238E27FC236}">
                <a16:creationId xmlns:a16="http://schemas.microsoft.com/office/drawing/2014/main" id="{8A0E9C2E-9C51-4723-B19E-E0A7ACF54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1117600"/>
            <a:ext cx="5375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463" name="Text Box 9">
            <a:extLst>
              <a:ext uri="{FF2B5EF4-FFF2-40B4-BE49-F238E27FC236}">
                <a16:creationId xmlns:a16="http://schemas.microsoft.com/office/drawing/2014/main" id="{3841545A-AC13-48D5-82A5-1A58AB594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1484313"/>
            <a:ext cx="3600450" cy="641350"/>
          </a:xfrm>
          <a:prstGeom prst="rect">
            <a:avLst/>
          </a:prstGeom>
          <a:solidFill>
            <a:srgbClr val="004A82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>
                <a:solidFill>
                  <a:srgbClr val="FFFF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600" b="1">
                <a:solidFill>
                  <a:srgbClr val="FFFF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NITRATES</a:t>
            </a:r>
          </a:p>
        </p:txBody>
      </p:sp>
      <p:sp>
        <p:nvSpPr>
          <p:cNvPr id="80903" name="Text Box 10">
            <a:extLst>
              <a:ext uri="{FF2B5EF4-FFF2-40B4-BE49-F238E27FC236}">
                <a16:creationId xmlns:a16="http://schemas.microsoft.com/office/drawing/2014/main" id="{30201D5B-5458-42B3-B1D1-B61EA1EFB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251575"/>
            <a:ext cx="5734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400">
                <a:latin typeface="Tahoma" panose="020B0604030504040204" pitchFamily="34" charset="0"/>
              </a:rPr>
              <a:t>(1867) Brunton Rx:  amyl nitrate,      (1998) Prix Nobel médecine: NO</a:t>
            </a:r>
          </a:p>
        </p:txBody>
      </p:sp>
      <p:sp>
        <p:nvSpPr>
          <p:cNvPr id="80904" name="Rectangle 2">
            <a:extLst>
              <a:ext uri="{FF2B5EF4-FFF2-40B4-BE49-F238E27FC236}">
                <a16:creationId xmlns:a16="http://schemas.microsoft.com/office/drawing/2014/main" id="{18F8B152-51ED-4528-9CB9-17957BDE3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1313" y="5446713"/>
            <a:ext cx="9161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buClr>
                <a:srgbClr val="000066"/>
              </a:buClr>
              <a:buFontTx/>
              <a:buNone/>
            </a:pPr>
            <a:r>
              <a:rPr lang="fr-CA" altLang="fr-FR" sz="3600" b="1">
                <a:solidFill>
                  <a:srgbClr val="000066"/>
                </a:solidFill>
              </a:rPr>
              <a:t>Isosorbide</a:t>
            </a:r>
            <a:r>
              <a:rPr lang="fr-CA" altLang="fr-FR" sz="1400" b="1">
                <a:solidFill>
                  <a:srgbClr val="000066"/>
                </a:solidFill>
              </a:rPr>
              <a:t>5</a:t>
            </a:r>
            <a:r>
              <a:rPr lang="fr-CA" altLang="fr-FR" sz="3600" b="1">
                <a:solidFill>
                  <a:srgbClr val="000066"/>
                </a:solidFill>
              </a:rPr>
              <a:t>mononitrate: 30 - 120 die</a:t>
            </a:r>
          </a:p>
        </p:txBody>
      </p:sp>
      <p:cxnSp>
        <p:nvCxnSpPr>
          <p:cNvPr id="80905" name="Connecteur droit avec flèche 4">
            <a:extLst>
              <a:ext uri="{FF2B5EF4-FFF2-40B4-BE49-F238E27FC236}">
                <a16:creationId xmlns:a16="http://schemas.microsoft.com/office/drawing/2014/main" id="{99ABF8CC-8797-4B93-BD24-292A59BE27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43438" y="2744788"/>
            <a:ext cx="0" cy="3603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Rectangle 3">
            <a:extLst>
              <a:ext uri="{FF2B5EF4-FFF2-40B4-BE49-F238E27FC236}">
                <a16:creationId xmlns:a16="http://schemas.microsoft.com/office/drawing/2014/main" id="{07D22880-FC2E-4236-8825-BA1F5C37CCE6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215900"/>
            <a:ext cx="8839200" cy="11049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3">
            <a:extLst>
              <a:ext uri="{FF2B5EF4-FFF2-40B4-BE49-F238E27FC236}">
                <a16:creationId xmlns:a16="http://schemas.microsoft.com/office/drawing/2014/main" id="{F1CDC17D-4E1D-43D2-98FF-ABE8B47257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667750" cy="4724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fr-CA" altLang="fr-FR" sz="2800">
              <a:solidFill>
                <a:srgbClr val="000066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fr-CA" altLang="fr-FR" sz="2000" b="1" u="sng">
              <a:solidFill>
                <a:srgbClr val="000066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000" b="1" u="sng">
                <a:solidFill>
                  <a:srgbClr val="000066"/>
                </a:solidFill>
                <a:ea typeface="ＭＳ Ｐゴシック" panose="020B0600070205080204" pitchFamily="34" charset="-128"/>
              </a:rPr>
              <a:t>Grade A, classe I</a:t>
            </a:r>
            <a:r>
              <a:rPr lang="fr-CA" altLang="fr-FR" sz="2000">
                <a:solidFill>
                  <a:srgbClr val="000066"/>
                </a:solidFill>
                <a:ea typeface="ＭＳ Ｐゴシック" panose="020B0600070205080204" pitchFamily="34" charset="-128"/>
              </a:rPr>
              <a:t>:</a:t>
            </a:r>
          </a:p>
          <a:p>
            <a:pPr marL="457200" lvl="1" indent="0" eaLnBrk="1" hangingPunct="1">
              <a:buFontTx/>
              <a:buNone/>
            </a:pPr>
            <a:r>
              <a:rPr lang="fr-CA" altLang="fr-FR" b="1">
                <a:solidFill>
                  <a:srgbClr val="000066"/>
                </a:solidFill>
                <a:ea typeface="ＭＳ Ｐゴシック" panose="020B0600070205080204" pitchFamily="34" charset="-128"/>
              </a:rPr>
              <a:t>   </a:t>
            </a:r>
            <a:r>
              <a:rPr lang="fr-CA" altLang="fr-FR">
                <a:solidFill>
                  <a:srgbClr val="000066"/>
                </a:solidFill>
                <a:ea typeface="ＭＳ Ｐゴシック" panose="020B0600070205080204" pitchFamily="34" charset="-128"/>
              </a:rPr>
              <a:t>   Mortalité (post IM)         Morbidité (angor)</a:t>
            </a:r>
          </a:p>
          <a:p>
            <a:pPr marL="457200" lvl="1" indent="0" eaLnBrk="1" hangingPunct="1">
              <a:buFontTx/>
              <a:buNone/>
            </a:pPr>
            <a:r>
              <a:rPr lang="fr-CA" altLang="fr-FR" sz="1400">
                <a:solidFill>
                  <a:srgbClr val="000066"/>
                </a:solidFill>
                <a:ea typeface="ＭＳ Ｐゴシック" panose="020B0600070205080204" pitchFamily="34" charset="-128"/>
              </a:rPr>
              <a:t>                           projection post IM</a:t>
            </a:r>
          </a:p>
        </p:txBody>
      </p:sp>
      <p:sp>
        <p:nvSpPr>
          <p:cNvPr id="82946" name="Line 5">
            <a:extLst>
              <a:ext uri="{FF2B5EF4-FFF2-40B4-BE49-F238E27FC236}">
                <a16:creationId xmlns:a16="http://schemas.microsoft.com/office/drawing/2014/main" id="{2BFAFF70-8DA6-4240-807A-919A20536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363" y="2781300"/>
            <a:ext cx="0" cy="309563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82947" name="Line 6">
            <a:extLst>
              <a:ext uri="{FF2B5EF4-FFF2-40B4-BE49-F238E27FC236}">
                <a16:creationId xmlns:a16="http://schemas.microsoft.com/office/drawing/2014/main" id="{B38053A9-8890-4466-AD3D-7513BDF2E2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7450" y="2781300"/>
            <a:ext cx="0" cy="309563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82948" name="Text Box 8">
            <a:extLst>
              <a:ext uri="{FF2B5EF4-FFF2-40B4-BE49-F238E27FC236}">
                <a16:creationId xmlns:a16="http://schemas.microsoft.com/office/drawing/2014/main" id="{3AFAAF95-8599-476A-9D62-0E1CE3526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2887663"/>
            <a:ext cx="9144000" cy="347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fr-CA" altLang="fr-FR" sz="2800" b="1">
                <a:solidFill>
                  <a:srgbClr val="000066"/>
                </a:solidFill>
              </a:rPr>
              <a:t>                 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fr-CA" altLang="fr-FR" sz="2000">
                <a:solidFill>
                  <a:srgbClr val="000066"/>
                </a:solidFill>
              </a:rPr>
              <a:t>                               Dose Max</a:t>
            </a:r>
            <a:r>
              <a:rPr lang="fr-CA" altLang="fr-FR" sz="2000" b="1">
                <a:solidFill>
                  <a:srgbClr val="000066"/>
                </a:solidFill>
              </a:rPr>
              <a:t>:  </a:t>
            </a:r>
            <a:r>
              <a:rPr lang="fr-CA" altLang="fr-FR" sz="2000">
                <a:solidFill>
                  <a:srgbClr val="000066"/>
                </a:solidFill>
              </a:rPr>
              <a:t>&lt;60 repos &lt;100 effort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fr-CA" altLang="fr-FR" sz="2400">
                <a:solidFill>
                  <a:srgbClr val="000066"/>
                </a:solidFill>
              </a:rPr>
              <a:t>   </a:t>
            </a:r>
            <a:r>
              <a:rPr lang="fr-CA" altLang="fr-FR" sz="2400" b="1">
                <a:solidFill>
                  <a:srgbClr val="000066"/>
                </a:solidFill>
              </a:rPr>
              <a:t>Monocor 10 = Ténormin 100 = LPS 200 = Acébutolol  400 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fr-CA" altLang="fr-FR" sz="2400">
                <a:solidFill>
                  <a:srgbClr val="000066"/>
                </a:solidFill>
              </a:rPr>
              <a:t>       </a:t>
            </a:r>
            <a:r>
              <a:rPr lang="fr-CA" altLang="fr-FR" sz="3600" b="1">
                <a:solidFill>
                  <a:srgbClr val="000066"/>
                </a:solidFill>
              </a:rPr>
              <a:t>Bradycardie: </a:t>
            </a:r>
            <a:r>
              <a:rPr lang="fr-CA" altLang="fr-FR" sz="4400" b="1">
                <a:solidFill>
                  <a:srgbClr val="000066"/>
                </a:solidFill>
              </a:rPr>
              <a:t>ASI </a:t>
            </a:r>
            <a:r>
              <a:rPr lang="fr-CA" altLang="fr-FR" sz="1600">
                <a:solidFill>
                  <a:srgbClr val="000066"/>
                </a:solidFill>
              </a:rPr>
              <a:t>(activité sympathomimétique intrinsèque)  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fr-CA" altLang="fr-FR" sz="2400" b="1">
                <a:solidFill>
                  <a:srgbClr val="000066"/>
                </a:solidFill>
              </a:rPr>
              <a:t>                         </a:t>
            </a:r>
            <a:r>
              <a:rPr lang="fr-CA" altLang="fr-FR" sz="3600" b="1">
                <a:solidFill>
                  <a:srgbClr val="000066"/>
                </a:solidFill>
              </a:rPr>
              <a:t>Acébutolol  </a:t>
            </a:r>
            <a:r>
              <a:rPr lang="fr-CA" altLang="fr-FR" sz="3600">
                <a:solidFill>
                  <a:srgbClr val="000066"/>
                </a:solidFill>
              </a:rPr>
              <a:t>(Pindolol)</a:t>
            </a:r>
          </a:p>
        </p:txBody>
      </p:sp>
      <p:sp>
        <p:nvSpPr>
          <p:cNvPr id="20489" name="Text Box 11">
            <a:extLst>
              <a:ext uri="{FF2B5EF4-FFF2-40B4-BE49-F238E27FC236}">
                <a16:creationId xmlns:a16="http://schemas.microsoft.com/office/drawing/2014/main" id="{5076ADCE-8ED5-47A9-B48B-61F6F0BEB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557338"/>
            <a:ext cx="4392612" cy="641350"/>
          </a:xfrm>
          <a:prstGeom prst="rect">
            <a:avLst/>
          </a:prstGeom>
          <a:solidFill>
            <a:srgbClr val="004A82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CA" altLang="x-none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CA" altLang="x-none" sz="3600" b="1">
                <a:solidFill>
                  <a:schemeClr val="bg1"/>
                </a:solidFill>
              </a:rPr>
              <a:t>  </a:t>
            </a:r>
            <a:r>
              <a:rPr lang="el-GR" altLang="x-none" sz="3600" b="1">
                <a:solidFill>
                  <a:schemeClr val="bg1"/>
                </a:solidFill>
              </a:rPr>
              <a:t>β</a:t>
            </a:r>
            <a:r>
              <a:rPr lang="fr-CA" altLang="x-none" sz="3600" b="1">
                <a:solidFill>
                  <a:schemeClr val="bg1"/>
                </a:solidFill>
              </a:rPr>
              <a:t>- BLOQUEURS</a:t>
            </a:r>
            <a:r>
              <a:rPr lang="en-US" altLang="x-none" sz="2800" b="1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Rectangle 3">
            <a:extLst>
              <a:ext uri="{FF2B5EF4-FFF2-40B4-BE49-F238E27FC236}">
                <a16:creationId xmlns:a16="http://schemas.microsoft.com/office/drawing/2014/main" id="{951BD719-ABE9-4388-ADEE-18BAD4C93A2A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215900"/>
            <a:ext cx="8839200" cy="11049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3">
            <a:extLst>
              <a:ext uri="{FF2B5EF4-FFF2-40B4-BE49-F238E27FC236}">
                <a16:creationId xmlns:a16="http://schemas.microsoft.com/office/drawing/2014/main" id="{82232C2E-6F44-4FA2-93EF-C87A15AFC7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363" y="2376488"/>
            <a:ext cx="8604250" cy="47244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fr-CA" altLang="fr-FR" sz="240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  </a:t>
            </a:r>
            <a:r>
              <a:rPr lang="fr-CA" altLang="fr-FR" sz="280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0 effet mortalité       morbidité (angor)</a:t>
            </a:r>
          </a:p>
        </p:txBody>
      </p:sp>
      <p:sp>
        <p:nvSpPr>
          <p:cNvPr id="84994" name="Text Box 6">
            <a:extLst>
              <a:ext uri="{FF2B5EF4-FFF2-40B4-BE49-F238E27FC236}">
                <a16:creationId xmlns:a16="http://schemas.microsoft.com/office/drawing/2014/main" id="{7AE770CD-CD16-4F53-892A-4B1C6DFA0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3344863"/>
            <a:ext cx="8928101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fr-CA" altLang="fr-FR" b="1"/>
              <a:t>Post infarctus: </a:t>
            </a:r>
            <a:r>
              <a:rPr lang="fr-CA" altLang="fr-FR"/>
              <a:t>sans dysfonction VG     </a:t>
            </a:r>
            <a:r>
              <a:rPr lang="fr-CA" altLang="fr-FR" sz="1200"/>
              <a:t>Grade A, Classe I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fr-CA" altLang="fr-FR" b="1"/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fr-CA" altLang="fr-FR" b="1"/>
              <a:t> FeVg&lt;40% contrindiqués</a:t>
            </a:r>
            <a:r>
              <a:rPr lang="fr-CA" altLang="fr-FR"/>
              <a:t> </a:t>
            </a:r>
            <a:r>
              <a:rPr lang="fr-CA" altLang="fr-FR" b="1"/>
              <a:t>sauf</a:t>
            </a:r>
            <a:r>
              <a:rPr lang="fr-CA" altLang="fr-FR"/>
              <a:t> </a:t>
            </a:r>
            <a:r>
              <a:rPr lang="fr-CA" altLang="fr-FR" b="1"/>
              <a:t>Amlodipine    </a:t>
            </a:r>
            <a:r>
              <a:rPr lang="fr-CA" altLang="fr-FR" sz="800"/>
              <a:t>(</a:t>
            </a:r>
            <a:r>
              <a:rPr lang="fr-CA" altLang="fr-FR" sz="1600"/>
              <a:t>                                                                                                                  							</a:t>
            </a:r>
            <a:r>
              <a:rPr lang="fr-CA" altLang="fr-FR" sz="1800"/>
              <a:t>Praise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fr-CA" altLang="fr-FR" sz="2400"/>
              <a:t> 		</a:t>
            </a:r>
          </a:p>
        </p:txBody>
      </p:sp>
      <p:sp>
        <p:nvSpPr>
          <p:cNvPr id="21510" name="Text Box 8">
            <a:extLst>
              <a:ext uri="{FF2B5EF4-FFF2-40B4-BE49-F238E27FC236}">
                <a16:creationId xmlns:a16="http://schemas.microsoft.com/office/drawing/2014/main" id="{B1FFAB5E-6D2A-4E63-85A3-250FFD176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1268413"/>
            <a:ext cx="1872208" cy="641350"/>
          </a:xfrm>
          <a:prstGeom prst="rect">
            <a:avLst/>
          </a:prstGeom>
          <a:solidFill>
            <a:srgbClr val="004A82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CA" sz="3600" b="1">
                <a:solidFill>
                  <a:schemeClr val="bg1"/>
                </a:solidFill>
                <a:latin typeface="+mn-lt"/>
              </a:rPr>
              <a:t>   BCC</a:t>
            </a:r>
            <a:endParaRPr lang="en-US" altLang="en-US" sz="3600" b="1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84998" name="Connecteur droit avec flèche 3">
            <a:extLst>
              <a:ext uri="{FF2B5EF4-FFF2-40B4-BE49-F238E27FC236}">
                <a16:creationId xmlns:a16="http://schemas.microsoft.com/office/drawing/2014/main" id="{7BCC679E-AEC8-4D55-B2BF-E4344814B1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40200" y="2492375"/>
            <a:ext cx="0" cy="4318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Rectangle 3">
            <a:extLst>
              <a:ext uri="{FF2B5EF4-FFF2-40B4-BE49-F238E27FC236}">
                <a16:creationId xmlns:a16="http://schemas.microsoft.com/office/drawing/2014/main" id="{803A46C5-EE18-4D98-B167-C3861904F5FD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215900"/>
            <a:ext cx="8839200" cy="11049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>
            <a:extLst>
              <a:ext uri="{FF2B5EF4-FFF2-40B4-BE49-F238E27FC236}">
                <a16:creationId xmlns:a16="http://schemas.microsoft.com/office/drawing/2014/main" id="{411FB22D-D2F2-406D-898D-4BFCD0BEAE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36513" y="333375"/>
            <a:ext cx="9144001" cy="2016125"/>
          </a:xfrm>
        </p:spPr>
        <p:txBody>
          <a:bodyPr/>
          <a:lstStyle/>
          <a:p>
            <a:pPr eaLnBrk="1" hangingPunct="1"/>
            <a:endParaRPr lang="fr-CA" altLang="fr-FR">
              <a:solidFill>
                <a:srgbClr val="000066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fr-CA" altLang="fr-FR" b="1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  </a:t>
            </a:r>
          </a:p>
          <a:p>
            <a:pPr eaLnBrk="1" hangingPunct="1">
              <a:buFontTx/>
              <a:buNone/>
            </a:pPr>
            <a:r>
              <a:rPr lang="fr-CA" altLang="fr-FR" sz="4000" b="1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    </a:t>
            </a:r>
            <a:r>
              <a:rPr lang="fr-CA" altLang="fr-FR" sz="36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Morbidité</a:t>
            </a:r>
            <a:r>
              <a:rPr lang="fr-CA" altLang="fr-FR" sz="2800" b="1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                       </a:t>
            </a:r>
            <a:r>
              <a:rPr lang="fr-CA" altLang="fr-FR" sz="36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Mortalité </a:t>
            </a:r>
            <a:endParaRPr lang="fr-CA" altLang="fr-FR" sz="3600">
              <a:solidFill>
                <a:srgbClr val="000066"/>
              </a:solidFill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CA" altLang="fr-FR" sz="2000">
                <a:solidFill>
                  <a:srgbClr val="000033"/>
                </a:solidFill>
                <a:ea typeface="ＭＳ Ｐゴシック" panose="020B0600070205080204" pitchFamily="34" charset="-128"/>
              </a:rPr>
              <a:t>     </a:t>
            </a:r>
          </a:p>
          <a:p>
            <a:pPr>
              <a:buFontTx/>
              <a:buNone/>
            </a:pPr>
            <a:r>
              <a:rPr lang="en-CA" altLang="fr-FR" sz="2400">
                <a:solidFill>
                  <a:srgbClr val="000033"/>
                </a:solidFill>
                <a:ea typeface="ＭＳ Ｐゴシック" panose="020B0600070205080204" pitchFamily="34" charset="-128"/>
              </a:rPr>
              <a:t>    We recommend that </a:t>
            </a:r>
            <a:r>
              <a:rPr lang="en-CA" altLang="fr-FR" sz="2400" b="1">
                <a:solidFill>
                  <a:srgbClr val="000033"/>
                </a:solidFill>
                <a:ea typeface="ＭＳ Ｐゴシック" panose="020B0600070205080204" pitchFamily="34" charset="-128"/>
              </a:rPr>
              <a:t>all patients </a:t>
            </a:r>
            <a:r>
              <a:rPr lang="en-CA" altLang="fr-FR" sz="2400">
                <a:solidFill>
                  <a:srgbClr val="000033"/>
                </a:solidFill>
                <a:ea typeface="ＭＳ Ｐゴシック" panose="020B0600070205080204" pitchFamily="34" charset="-128"/>
              </a:rPr>
              <a:t>with SIHD who also have hypertension, diabetes, a left ventricular ejection fraction &lt;40% or CKD </a:t>
            </a:r>
            <a:r>
              <a:rPr lang="en-CA" altLang="fr-FR" sz="2400" b="1">
                <a:solidFill>
                  <a:srgbClr val="000033"/>
                </a:solidFill>
                <a:ea typeface="ＭＳ Ｐゴシック" panose="020B0600070205080204" pitchFamily="34" charset="-128"/>
              </a:rPr>
              <a:t>should receive an </a:t>
            </a:r>
            <a:r>
              <a:rPr lang="en-CA" altLang="fr-FR" sz="2800" b="1">
                <a:solidFill>
                  <a:srgbClr val="000033"/>
                </a:solidFill>
                <a:ea typeface="ＭＳ Ｐゴシック" panose="020B0600070205080204" pitchFamily="34" charset="-128"/>
              </a:rPr>
              <a:t>ACEI</a:t>
            </a:r>
            <a:r>
              <a:rPr lang="en-CA" altLang="fr-FR" sz="2400">
                <a:solidFill>
                  <a:srgbClr val="000033"/>
                </a:solidFill>
                <a:ea typeface="ＭＳ Ｐゴシック" panose="020B0600070205080204" pitchFamily="34" charset="-128"/>
              </a:rPr>
              <a:t>, unless contraindicated,</a:t>
            </a:r>
            <a:r>
              <a:rPr lang="en-CA" altLang="fr-FR" sz="1200">
                <a:solidFill>
                  <a:srgbClr val="000033"/>
                </a:solidFill>
                <a:ea typeface="ＭＳ Ｐゴシック" panose="020B0600070205080204" pitchFamily="34" charset="-128"/>
              </a:rPr>
              <a:t> </a:t>
            </a:r>
            <a:r>
              <a:rPr lang="en-CA" altLang="fr-FR" sz="2000">
                <a:solidFill>
                  <a:srgbClr val="000033"/>
                </a:solidFill>
                <a:ea typeface="ＭＳ Ｐゴシック" panose="020B0600070205080204" pitchFamily="34" charset="-128"/>
              </a:rPr>
              <a:t>... </a:t>
            </a:r>
          </a:p>
          <a:p>
            <a:pPr>
              <a:buFontTx/>
              <a:buNone/>
            </a:pPr>
            <a:r>
              <a:rPr lang="en-CA" altLang="fr-FR" sz="2000">
                <a:solidFill>
                  <a:srgbClr val="000033"/>
                </a:solidFill>
                <a:ea typeface="ＭＳ Ｐゴシック" panose="020B0600070205080204" pitchFamily="34" charset="-128"/>
              </a:rPr>
              <a:t>     </a:t>
            </a:r>
            <a:r>
              <a:rPr lang="en-CA" altLang="fr-FR" sz="2400">
                <a:solidFill>
                  <a:srgbClr val="000033"/>
                </a:solidFill>
                <a:ea typeface="ＭＳ Ｐゴシック" panose="020B0600070205080204" pitchFamily="34" charset="-128"/>
              </a:rPr>
              <a:t>it is also reasonable to consider treatment with an </a:t>
            </a:r>
            <a:r>
              <a:rPr lang="en-CA" altLang="fr-FR" sz="2800" b="1">
                <a:solidFill>
                  <a:srgbClr val="000033"/>
                </a:solidFill>
                <a:ea typeface="ＭＳ Ｐゴシック" panose="020B0600070205080204" pitchFamily="34" charset="-128"/>
              </a:rPr>
              <a:t>ACEI </a:t>
            </a:r>
          </a:p>
          <a:p>
            <a:pPr>
              <a:buFontTx/>
              <a:buNone/>
            </a:pPr>
            <a:r>
              <a:rPr lang="en-CA" altLang="fr-FR" sz="2800" b="1">
                <a:solidFill>
                  <a:srgbClr val="000033"/>
                </a:solidFill>
                <a:ea typeface="ＭＳ Ｐゴシック" panose="020B0600070205080204" pitchFamily="34" charset="-128"/>
              </a:rPr>
              <a:t>    in all patients</a:t>
            </a:r>
            <a:r>
              <a:rPr lang="en-CA" altLang="fr-FR" sz="2800">
                <a:solidFill>
                  <a:srgbClr val="000033"/>
                </a:solidFill>
                <a:ea typeface="ＭＳ Ｐゴシック" panose="020B0600070205080204" pitchFamily="34" charset="-128"/>
              </a:rPr>
              <a:t> </a:t>
            </a:r>
            <a:r>
              <a:rPr lang="en-CA" altLang="fr-FR" sz="2400">
                <a:solidFill>
                  <a:srgbClr val="000033"/>
                </a:solidFill>
                <a:ea typeface="ＭＳ Ｐゴシック" panose="020B0600070205080204" pitchFamily="34" charset="-128"/>
              </a:rPr>
              <a:t>with SIHD  </a:t>
            </a:r>
          </a:p>
          <a:p>
            <a:pPr>
              <a:buFontTx/>
              <a:buNone/>
            </a:pPr>
            <a:r>
              <a:rPr lang="en-CA" altLang="fr-FR" sz="2400">
                <a:solidFill>
                  <a:srgbClr val="000033"/>
                </a:solidFill>
                <a:ea typeface="ＭＳ Ｐゴシック" panose="020B0600070205080204" pitchFamily="34" charset="-128"/>
              </a:rPr>
              <a:t>                                                       </a:t>
            </a:r>
            <a:r>
              <a:rPr lang="en-CA" altLang="fr-FR" sz="1200">
                <a:solidFill>
                  <a:srgbClr val="000033"/>
                </a:solidFill>
                <a:ea typeface="ＭＳ Ｐゴシック" panose="020B0600070205080204" pitchFamily="34" charset="-128"/>
              </a:rPr>
              <a:t>Strong Recommendation, High-Quality Evidence</a:t>
            </a:r>
            <a:endParaRPr lang="en-CA" altLang="fr-FR" sz="2000">
              <a:solidFill>
                <a:srgbClr val="000033"/>
              </a:solidFill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fr-CA" altLang="fr-FR" sz="2800" b="1">
                <a:solidFill>
                  <a:srgbClr val="000033"/>
                </a:solidFill>
                <a:ea typeface="ＭＳ Ｐゴシック" panose="020B0600070205080204" pitchFamily="34" charset="-128"/>
              </a:rPr>
              <a:t>ARB</a:t>
            </a:r>
            <a:r>
              <a:rPr lang="fr-CA" altLang="fr-FR" sz="2000">
                <a:solidFill>
                  <a:srgbClr val="000033"/>
                </a:solidFill>
                <a:ea typeface="ＭＳ Ｐゴシック" panose="020B0600070205080204" pitchFamily="34" charset="-128"/>
              </a:rPr>
              <a:t> </a:t>
            </a:r>
            <a:r>
              <a:rPr lang="fr-CA" altLang="fr-FR" sz="2400">
                <a:solidFill>
                  <a:srgbClr val="000033"/>
                </a:solidFill>
                <a:ea typeface="ＭＳ Ｐゴシック" panose="020B0600070205080204" pitchFamily="34" charset="-128"/>
              </a:rPr>
              <a:t>s</a:t>
            </a:r>
            <a:r>
              <a:rPr lang="en-CA" altLang="fr-FR" sz="2400">
                <a:solidFill>
                  <a:srgbClr val="000033"/>
                </a:solidFill>
                <a:ea typeface="ＭＳ Ｐゴシック" panose="020B0600070205080204" pitchFamily="34" charset="-128"/>
              </a:rPr>
              <a:t>hould be alternative patients </a:t>
            </a:r>
            <a:r>
              <a:rPr lang="en-CA" altLang="fr-FR" sz="2800" b="1">
                <a:solidFill>
                  <a:srgbClr val="000033"/>
                </a:solidFill>
                <a:ea typeface="ＭＳ Ｐゴシック" panose="020B0600070205080204" pitchFamily="34" charset="-128"/>
              </a:rPr>
              <a:t>intolerant to ACEI</a:t>
            </a:r>
            <a:r>
              <a:rPr lang="en-CA" altLang="fr-FR" sz="2800">
                <a:solidFill>
                  <a:srgbClr val="000033"/>
                </a:solidFill>
                <a:ea typeface="ＭＳ Ｐゴシック" panose="020B0600070205080204" pitchFamily="34" charset="-128"/>
              </a:rPr>
              <a:t> </a:t>
            </a:r>
          </a:p>
          <a:p>
            <a:pPr>
              <a:buFontTx/>
              <a:buNone/>
            </a:pPr>
            <a:r>
              <a:rPr lang="en-CA" altLang="fr-FR" sz="1200">
                <a:solidFill>
                  <a:srgbClr val="000033"/>
                </a:solidFill>
                <a:ea typeface="ＭＳ Ｐゴシック" panose="020B0600070205080204" pitchFamily="34" charset="-128"/>
              </a:rPr>
              <a:t>                                                                                                            Strong Recommendation, High-Quality </a:t>
            </a:r>
            <a:r>
              <a:rPr lang="fr-CA" altLang="fr-FR" sz="1200">
                <a:ea typeface="ＭＳ Ｐゴシック" panose="020B0600070205080204" pitchFamily="34" charset="-128"/>
              </a:rPr>
              <a:t>Evidence </a:t>
            </a:r>
          </a:p>
          <a:p>
            <a:pPr eaLnBrk="1" hangingPunct="1">
              <a:buFontTx/>
              <a:buNone/>
            </a:pPr>
            <a:endParaRPr lang="fr-CA" altLang="fr-FR" b="1">
              <a:solidFill>
                <a:srgbClr val="000066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endParaRPr lang="fr-CA" altLang="fr-FR" b="1">
              <a:solidFill>
                <a:srgbClr val="000066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fr-CA" altLang="fr-FR" sz="16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:</a:t>
            </a:r>
          </a:p>
          <a:p>
            <a:pPr marL="457200" lvl="1" indent="0" eaLnBrk="1" hangingPunct="1">
              <a:buFontTx/>
              <a:buNone/>
            </a:pPr>
            <a:endParaRPr lang="fr-CA" altLang="fr-FR" sz="1600">
              <a:solidFill>
                <a:srgbClr val="000066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  <a:p>
            <a:pPr marL="457200" lvl="1" indent="0" eaLnBrk="1" hangingPunct="1">
              <a:buFont typeface="Wingdings" panose="05000000000000000000" pitchFamily="2" charset="2"/>
              <a:buNone/>
            </a:pPr>
            <a:endParaRPr lang="fr-CA" altLang="fr-FR" sz="3200" b="1">
              <a:solidFill>
                <a:srgbClr val="000066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7109" name="Text Box 7">
            <a:extLst>
              <a:ext uri="{FF2B5EF4-FFF2-40B4-BE49-F238E27FC236}">
                <a16:creationId xmlns:a16="http://schemas.microsoft.com/office/drawing/2014/main" id="{7B9A1AA6-4D5A-4C2C-8692-51A9F884D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1196752"/>
            <a:ext cx="1656184" cy="641350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>
                <a:solidFill>
                  <a:schemeClr val="bg1"/>
                </a:solidFill>
              </a:rPr>
              <a:t> IECA</a:t>
            </a:r>
          </a:p>
        </p:txBody>
      </p:sp>
      <p:cxnSp>
        <p:nvCxnSpPr>
          <p:cNvPr id="87045" name="Connecteur droit avec flèche 9">
            <a:extLst>
              <a:ext uri="{FF2B5EF4-FFF2-40B4-BE49-F238E27FC236}">
                <a16:creationId xmlns:a16="http://schemas.microsoft.com/office/drawing/2014/main" id="{F3E443E5-056C-4CA7-BAD9-A957377AAB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24525" y="1700213"/>
            <a:ext cx="0" cy="536575"/>
          </a:xfrm>
          <a:prstGeom prst="straightConnector1">
            <a:avLst/>
          </a:prstGeom>
          <a:noFill/>
          <a:ln w="57150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6" name="Connecteur droit avec flèche 9">
            <a:extLst>
              <a:ext uri="{FF2B5EF4-FFF2-40B4-BE49-F238E27FC236}">
                <a16:creationId xmlns:a16="http://schemas.microsoft.com/office/drawing/2014/main" id="{748D46F2-9A04-40F8-9469-95F633A6EA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4213" y="1700213"/>
            <a:ext cx="0" cy="536575"/>
          </a:xfrm>
          <a:prstGeom prst="straightConnector1">
            <a:avLst/>
          </a:prstGeom>
          <a:noFill/>
          <a:ln w="57150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7047" name="Image 4">
            <a:extLst>
              <a:ext uri="{FF2B5EF4-FFF2-40B4-BE49-F238E27FC236}">
                <a16:creationId xmlns:a16="http://schemas.microsoft.com/office/drawing/2014/main" id="{512FB6B3-6E02-4BAC-AB31-B457F2283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6308725"/>
            <a:ext cx="31670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ZoneTexte 1">
            <a:extLst>
              <a:ext uri="{FF2B5EF4-FFF2-40B4-BE49-F238E27FC236}">
                <a16:creationId xmlns:a16="http://schemas.microsoft.com/office/drawing/2014/main" id="{BD75D768-9FF1-4AD3-BA91-E68692C8B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75" y="6557963"/>
            <a:ext cx="641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600"/>
              <a:t>2014</a:t>
            </a:r>
          </a:p>
        </p:txBody>
      </p:sp>
      <p:pic>
        <p:nvPicPr>
          <p:cNvPr id="10" name="Rectangle 3">
            <a:extLst>
              <a:ext uri="{FF2B5EF4-FFF2-40B4-BE49-F238E27FC236}">
                <a16:creationId xmlns:a16="http://schemas.microsoft.com/office/drawing/2014/main" id="{CDFAFC42-FA8D-4D4A-AAFB-1E8DB6FB7722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215900"/>
            <a:ext cx="8839200" cy="11049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4">
            <a:extLst>
              <a:ext uri="{FF2B5EF4-FFF2-40B4-BE49-F238E27FC236}">
                <a16:creationId xmlns:a16="http://schemas.microsoft.com/office/drawing/2014/main" id="{C72C6EE2-6AE9-4063-B631-0142FDC0A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2276475"/>
            <a:ext cx="8840788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TA domicile: +/- 135-140/80-85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40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CT:4.3,  TG: 2.2,  HDL:0.8,   LDL:2.5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b="1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Glycémie:8.6  GC:6/8.0  HbA1c:7.4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                        </a:t>
            </a:r>
            <a:r>
              <a:rPr lang="fr-CA" altLang="fr-FR" sz="2400" b="1"/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 b="1"/>
              <a:t>  </a:t>
            </a:r>
            <a:endParaRPr lang="fr-CA" altLang="fr-FR" sz="24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4719A954-3EA1-4705-AF3B-43E927B41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260350"/>
            <a:ext cx="9144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>
                <a:solidFill>
                  <a:srgbClr val="FFFFF3"/>
                </a:solidFill>
                <a:latin typeface="Bookman Old Style" panose="02050604050505020204" pitchFamily="18" charset="0"/>
              </a:rPr>
              <a:t>JB Avocat 54: </a:t>
            </a:r>
            <a:r>
              <a:rPr lang="fr-CA" altLang="fr-FR" sz="4000" b="1">
                <a:solidFill>
                  <a:schemeClr val="bg1"/>
                </a:solidFill>
              </a:rPr>
              <a:t>Visite contrôle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      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Rectangle 2">
            <a:extLst>
              <a:ext uri="{FF2B5EF4-FFF2-40B4-BE49-F238E27FC236}">
                <a16:creationId xmlns:a16="http://schemas.microsoft.com/office/drawing/2014/main" id="{D96CC18C-5D46-418F-8618-572D0429D7CE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19100" y="-165100"/>
            <a:ext cx="8229600" cy="1143000"/>
          </a:xfrm>
        </p:spPr>
      </p:pic>
      <p:sp>
        <p:nvSpPr>
          <p:cNvPr id="23554" name="ZoneTexte 1">
            <a:extLst>
              <a:ext uri="{FF2B5EF4-FFF2-40B4-BE49-F238E27FC236}">
                <a16:creationId xmlns:a16="http://schemas.microsoft.com/office/drawing/2014/main" id="{1A7FA4BB-28E8-4029-A6C1-0CD37EBDD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809750"/>
            <a:ext cx="4183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1) Douleur rétro-sternale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2) Provoquée effort - émotion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3) Soulagée repos - nitro</a:t>
            </a:r>
          </a:p>
        </p:txBody>
      </p:sp>
      <p:sp>
        <p:nvSpPr>
          <p:cNvPr id="23555" name="ZoneTexte 3">
            <a:extLst>
              <a:ext uri="{FF2B5EF4-FFF2-40B4-BE49-F238E27FC236}">
                <a16:creationId xmlns:a16="http://schemas.microsoft.com/office/drawing/2014/main" id="{F244147A-F7B3-4572-9B89-A6EAE3EF4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789113"/>
            <a:ext cx="2814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400" b="1"/>
              <a:t>Typique: </a:t>
            </a:r>
            <a:r>
              <a:rPr lang="fr-CA" altLang="fr-FR" sz="2400"/>
              <a:t>3/3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400" b="1"/>
              <a:t>Atypique: </a:t>
            </a:r>
            <a:r>
              <a:rPr lang="fr-CA" altLang="fr-FR" sz="2400"/>
              <a:t>2/3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400" b="1"/>
              <a:t>Non angineux</a:t>
            </a:r>
            <a:r>
              <a:rPr lang="fr-CA" altLang="fr-FR" sz="2400"/>
              <a:t>: 1/3</a:t>
            </a:r>
          </a:p>
        </p:txBody>
      </p:sp>
      <p:sp>
        <p:nvSpPr>
          <p:cNvPr id="23556" name="ZoneTexte 4">
            <a:extLst>
              <a:ext uri="{FF2B5EF4-FFF2-40B4-BE49-F238E27FC236}">
                <a16:creationId xmlns:a16="http://schemas.microsoft.com/office/drawing/2014/main" id="{D97D3A39-DAF9-4942-8CD5-F18FABD71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052513"/>
            <a:ext cx="3943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Angor clinique:</a:t>
            </a:r>
          </a:p>
        </p:txBody>
      </p:sp>
      <p:sp>
        <p:nvSpPr>
          <p:cNvPr id="23557" name="ZoneTexte 9">
            <a:extLst>
              <a:ext uri="{FF2B5EF4-FFF2-40B4-BE49-F238E27FC236}">
                <a16:creationId xmlns:a16="http://schemas.microsoft.com/office/drawing/2014/main" id="{6B8B4072-2C07-4E8D-9755-123C41821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3048000"/>
            <a:ext cx="183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Angor </a:t>
            </a:r>
          </a:p>
        </p:txBody>
      </p:sp>
      <p:sp>
        <p:nvSpPr>
          <p:cNvPr id="23558" name="ZoneTexte 5">
            <a:extLst>
              <a:ext uri="{FF2B5EF4-FFF2-40B4-BE49-F238E27FC236}">
                <a16:creationId xmlns:a16="http://schemas.microsoft.com/office/drawing/2014/main" id="{DD07BABF-CCE6-4C1C-8F1A-A5FF8C821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668713"/>
            <a:ext cx="41402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800" b="1"/>
              <a:t>Stable: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  &gt; 8 sem. sans changement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Fréquence - intensité - durée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725C51-1159-4203-99C6-38CA94B01426}"/>
              </a:ext>
            </a:extLst>
          </p:cNvPr>
          <p:cNvSpPr txBox="1"/>
          <p:nvPr/>
        </p:nvSpPr>
        <p:spPr>
          <a:xfrm>
            <a:off x="5521325" y="3659188"/>
            <a:ext cx="2867025" cy="16303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2800" b="1"/>
              <a:t>Instable:</a:t>
            </a:r>
          </a:p>
          <a:p>
            <a:pPr marL="342900" indent="-342900">
              <a:buFontTx/>
              <a:buChar char="-"/>
              <a:defRPr/>
            </a:pPr>
            <a:r>
              <a:rPr lang="fr-CA" sz="2400"/>
              <a:t>De novo &lt; 8 </a:t>
            </a:r>
            <a:r>
              <a:rPr lang="fr-CA" sz="2400" err="1"/>
              <a:t>sem</a:t>
            </a:r>
            <a:endParaRPr lang="fr-CA" sz="2400"/>
          </a:p>
          <a:p>
            <a:pPr marL="342900" indent="-342900">
              <a:buFontTx/>
              <a:buChar char="-"/>
              <a:defRPr/>
            </a:pPr>
            <a:r>
              <a:rPr lang="fr-CA" sz="2400"/>
              <a:t>Crescendo</a:t>
            </a:r>
          </a:p>
          <a:p>
            <a:pPr marL="342900" indent="-342900">
              <a:buFontTx/>
              <a:buChar char="-"/>
              <a:defRPr/>
            </a:pPr>
            <a:r>
              <a:rPr lang="fr-CA" sz="2400"/>
              <a:t>Repos</a:t>
            </a:r>
          </a:p>
        </p:txBody>
      </p:sp>
      <p:sp>
        <p:nvSpPr>
          <p:cNvPr id="23560" name="ZoneTexte 7">
            <a:extLst>
              <a:ext uri="{FF2B5EF4-FFF2-40B4-BE49-F238E27FC236}">
                <a16:creationId xmlns:a16="http://schemas.microsoft.com/office/drawing/2014/main" id="{D2419398-B66A-429B-932A-9D9622983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5365750"/>
            <a:ext cx="74374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       </a:t>
            </a:r>
            <a:r>
              <a:rPr lang="fr-CA" altLang="fr-FR" sz="4000" b="1"/>
              <a:t>Classe fonctionnelle NYHA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</a:t>
            </a:r>
            <a:r>
              <a:rPr lang="fr-CA" altLang="fr-FR" sz="2800" b="1"/>
              <a:t>I</a:t>
            </a:r>
            <a:r>
              <a:rPr lang="fr-CA" altLang="fr-FR" sz="2000"/>
              <a:t> &gt; 7 mets    </a:t>
            </a:r>
            <a:r>
              <a:rPr lang="fr-CA" altLang="fr-FR" sz="2800" b="1"/>
              <a:t>II</a:t>
            </a:r>
            <a:r>
              <a:rPr lang="fr-CA" altLang="fr-FR" sz="2000"/>
              <a:t> 4 - 6 mets   </a:t>
            </a:r>
            <a:r>
              <a:rPr lang="fr-CA" altLang="fr-FR" sz="2800" b="1"/>
              <a:t>III</a:t>
            </a:r>
            <a:r>
              <a:rPr lang="fr-CA" altLang="fr-FR" sz="2000"/>
              <a:t> 2 - 3 mets      </a:t>
            </a:r>
            <a:r>
              <a:rPr lang="fr-CA" altLang="fr-FR" sz="2800" b="1"/>
              <a:t>IV</a:t>
            </a:r>
            <a:r>
              <a:rPr lang="fr-CA" altLang="fr-FR" sz="2000"/>
              <a:t> repos - 1 met 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3">
            <a:extLst>
              <a:ext uri="{FF2B5EF4-FFF2-40B4-BE49-F238E27FC236}">
                <a16:creationId xmlns:a16="http://schemas.microsoft.com/office/drawing/2014/main" id="{46ABE4B7-FD42-4ED9-A18C-EF40F6BE9D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6525" y="1651000"/>
            <a:ext cx="9144000" cy="5200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I)  Habitudes de vie: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	         Conselling  (?)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 II) Médication: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           Antiplaquettaires: AAS – Clopidogrel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           Anti </a:t>
            </a:r>
            <a:r>
              <a:rPr lang="mr-IN" altLang="fr-FR" sz="2000" b="1">
                <a:ea typeface="ＭＳ Ｐゴシック" panose="020B0600070205080204" pitchFamily="34" charset="-128"/>
              </a:rPr>
              <a:t>–</a:t>
            </a:r>
            <a:r>
              <a:rPr lang="fr-CA" altLang="fr-FR" sz="2000" b="1">
                <a:ea typeface="ＭＳ Ｐゴシック" panose="020B0600070205080204" pitchFamily="34" charset="-128"/>
              </a:rPr>
              <a:t> ischémiques: </a:t>
            </a:r>
            <a:r>
              <a:rPr lang="fr-CA" altLang="fr-FR" sz="2000" b="1">
                <a:ea typeface="ＭＳ Ｐゴシック" panose="020B0600070205080204" pitchFamily="34" charset="-128"/>
                <a:sym typeface="Symbol" panose="05050102010706020507" pitchFamily="18" charset="2"/>
              </a:rPr>
              <a:t>BB</a:t>
            </a:r>
            <a:r>
              <a:rPr lang="fr-CA" altLang="fr-FR" sz="2000" b="1">
                <a:ea typeface="ＭＳ Ｐゴシック" panose="020B0600070205080204" pitchFamily="34" charset="-128"/>
              </a:rPr>
              <a:t>, BCC, Nitrates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     Protection vasculaire:  IECA </a:t>
            </a:r>
            <a:r>
              <a:rPr lang="fr-CA" altLang="fr-FR" sz="2000">
                <a:ea typeface="ＭＳ Ｐゴシック" panose="020B0600070205080204" pitchFamily="34" charset="-128"/>
              </a:rPr>
              <a:t>(ARA alter.)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fr-CA" altLang="fr-FR" sz="2800" b="1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800" b="1">
                <a:ea typeface="ＭＳ Ｐゴシック" panose="020B0600070205080204" pitchFamily="34" charset="-128"/>
              </a:rPr>
              <a:t>   </a:t>
            </a:r>
            <a:r>
              <a:rPr lang="fr-CA" altLang="fr-FR" sz="4000" b="1">
                <a:ea typeface="ＭＳ Ｐゴシック" panose="020B0600070205080204" pitchFamily="34" charset="-128"/>
              </a:rPr>
              <a:t>III) Facteurs de risque: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		    </a:t>
            </a:r>
            <a:r>
              <a:rPr lang="fr-CA" altLang="fr-FR" sz="2800" b="1">
                <a:ea typeface="ＭＳ Ｐゴシック" panose="020B0600070205080204" pitchFamily="34" charset="-128"/>
              </a:rPr>
              <a:t>Lipides: </a:t>
            </a:r>
            <a:r>
              <a:rPr lang="fr-CA" altLang="fr-FR" sz="2800">
                <a:ea typeface="ＭＳ Ｐゴシック" panose="020B0600070205080204" pitchFamily="34" charset="-128"/>
              </a:rPr>
              <a:t>Inh. PCSK9 </a:t>
            </a:r>
            <a:endParaRPr lang="fr-CA" altLang="fr-FR" sz="2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800" b="1">
                <a:ea typeface="ＭＳ Ｐゴシック" panose="020B0600070205080204" pitchFamily="34" charset="-128"/>
              </a:rPr>
              <a:t>            HTA: </a:t>
            </a:r>
            <a:r>
              <a:rPr lang="fr-CA" altLang="fr-FR" sz="2800">
                <a:ea typeface="ＭＳ Ｐゴシック" panose="020B0600070205080204" pitchFamily="34" charset="-128"/>
              </a:rPr>
              <a:t>cible120/80?</a:t>
            </a:r>
            <a:r>
              <a:rPr lang="fr-CA" altLang="fr-FR" sz="2000">
                <a:ea typeface="ＭＳ Ｐゴシック" panose="020B0600070205080204" pitchFamily="34" charset="-128"/>
              </a:rPr>
              <a:t>      </a:t>
            </a:r>
            <a:r>
              <a:rPr lang="fr-CA" altLang="fr-FR" sz="2800">
                <a:ea typeface="ＭＳ Ｐゴシック" panose="020B0600070205080204" pitchFamily="34" charset="-128"/>
              </a:rPr>
              <a:t>(Sprint Study)</a:t>
            </a:r>
            <a:r>
              <a:rPr lang="fr-CA" altLang="fr-FR" sz="2800" b="1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800" b="1">
                <a:ea typeface="ＭＳ Ｐゴシック" panose="020B0600070205080204" pitchFamily="34" charset="-128"/>
              </a:rPr>
              <a:t>            DM</a:t>
            </a:r>
            <a:r>
              <a:rPr lang="fr-CA" altLang="fr-FR" sz="1400" b="1">
                <a:ea typeface="ＭＳ Ｐゴシック" panose="020B0600070205080204" pitchFamily="34" charset="-128"/>
              </a:rPr>
              <a:t>2</a:t>
            </a:r>
            <a:r>
              <a:rPr lang="fr-CA" altLang="fr-FR" sz="2800" b="1">
                <a:ea typeface="ＭＳ Ｐゴシック" panose="020B0600070205080204" pitchFamily="34" charset="-128"/>
              </a:rPr>
              <a:t>: </a:t>
            </a:r>
            <a:r>
              <a:rPr lang="fr-CA" altLang="fr-FR" sz="2800">
                <a:ea typeface="ＭＳ Ｐゴシック" panose="020B0600070205080204" pitchFamily="34" charset="-128"/>
              </a:rPr>
              <a:t>Ago</a:t>
            </a:r>
            <a:r>
              <a:rPr lang="fr-CA" altLang="fr-FR" sz="2800" b="1">
                <a:ea typeface="ＭＳ Ｐゴシック" panose="020B0600070205080204" pitchFamily="34" charset="-128"/>
              </a:rPr>
              <a:t>.</a:t>
            </a:r>
            <a:r>
              <a:rPr lang="fr-CA" altLang="fr-FR" sz="2800">
                <a:ea typeface="ＭＳ Ｐゴシック" panose="020B0600070205080204" pitchFamily="34" charset="-128"/>
              </a:rPr>
              <a:t>GLP1  -  Inh. SGLT2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fr-CA" altLang="fr-FR" sz="2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4000">
                <a:ea typeface="ＭＳ Ｐゴシック" panose="020B0600070205080204" pitchFamily="34" charset="-128"/>
              </a:rPr>
              <a:t>   </a:t>
            </a:r>
            <a:endParaRPr lang="fr-CA" altLang="fr-FR" sz="2000">
              <a:ea typeface="ＭＳ Ｐゴシック" panose="020B0600070205080204" pitchFamily="34" charset="-128"/>
            </a:endParaRPr>
          </a:p>
        </p:txBody>
      </p:sp>
      <p:pic>
        <p:nvPicPr>
          <p:cNvPr id="5" name="Rectangle 3">
            <a:extLst>
              <a:ext uri="{FF2B5EF4-FFF2-40B4-BE49-F238E27FC236}">
                <a16:creationId xmlns:a16="http://schemas.microsoft.com/office/drawing/2014/main" id="{0DAC03DA-D697-45AF-B174-5965122D9034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215900"/>
            <a:ext cx="8839200" cy="11049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>
            <a:extLst>
              <a:ext uri="{FF2B5EF4-FFF2-40B4-BE49-F238E27FC236}">
                <a16:creationId xmlns:a16="http://schemas.microsoft.com/office/drawing/2014/main" id="{0110897C-0BC2-4B43-8E6A-139697572F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1323975"/>
            <a:ext cx="9144000" cy="5200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800" b="1">
                <a:ea typeface="ＭＳ Ｐゴシック" panose="020B0600070205080204" pitchFamily="34" charset="-128"/>
              </a:rPr>
              <a:t>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2800">
                <a:ea typeface="ＭＳ Ｐゴシック" panose="020B0600070205080204" pitchFamily="34" charset="-128"/>
              </a:rPr>
              <a:t>               Facteurs de risque traditionnels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r-CA" altLang="fr-FR" sz="3600">
                <a:ea typeface="ＭＳ Ｐゴシック" panose="020B0600070205080204" pitchFamily="34" charset="-128"/>
              </a:rPr>
              <a:t>Lipides: </a:t>
            </a:r>
            <a:r>
              <a:rPr lang="fr-CA" altLang="fr-FR" sz="3600" b="1">
                <a:ea typeface="ＭＳ Ｐゴシック" panose="020B0600070205080204" pitchFamily="34" charset="-128"/>
              </a:rPr>
              <a:t>Statines haute dose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CA" altLang="fr-FR" sz="3600">
                <a:ea typeface="ＭＳ Ｐゴシック" panose="020B0600070205080204" pitchFamily="34" charset="-128"/>
              </a:rPr>
              <a:t>                  </a:t>
            </a:r>
            <a:r>
              <a:rPr lang="fr-CA" altLang="fr-FR" sz="2800">
                <a:ea typeface="ＭＳ Ｐゴシック" panose="020B0600070205080204" pitchFamily="34" charset="-128"/>
              </a:rPr>
              <a:t>Objectif:   LDL 50% ou &lt;2.0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CA" altLang="fr-FR" sz="3600">
                <a:ea typeface="ＭＳ Ｐゴシック" panose="020B0600070205080204" pitchFamily="34" charset="-128"/>
              </a:rPr>
              <a:t>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CA" altLang="fr-FR" sz="3600" b="1">
                <a:ea typeface="ＭＳ Ｐゴシック" panose="020B0600070205080204" pitchFamily="34" charset="-128"/>
              </a:rPr>
              <a:t>    </a:t>
            </a:r>
            <a:r>
              <a:rPr lang="fr-CA" altLang="fr-FR" sz="2000" b="1">
                <a:ea typeface="ＭＳ Ｐゴシック" panose="020B0600070205080204" pitchFamily="34" charset="-128"/>
              </a:rPr>
              <a:t> </a:t>
            </a:r>
            <a:r>
              <a:rPr lang="fr-CA" altLang="fr-FR" sz="3600" b="1">
                <a:ea typeface="ＭＳ Ｐゴシック" panose="020B0600070205080204" pitchFamily="34" charset="-128"/>
              </a:rPr>
              <a:t>Combinaison </a:t>
            </a:r>
            <a:r>
              <a:rPr lang="fr-CA" altLang="fr-FR" sz="2000">
                <a:ea typeface="ＭＳ Ｐゴシック" panose="020B0600070205080204" pitchFamily="34" charset="-128"/>
              </a:rPr>
              <a:t>avec</a:t>
            </a:r>
            <a:r>
              <a:rPr lang="fr-CA" altLang="fr-FR" sz="3600" b="1">
                <a:ea typeface="ＭＳ Ｐゴシック" panose="020B0600070205080204" pitchFamily="34" charset="-128"/>
              </a:rPr>
              <a:t> Ezetimibe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CA" altLang="fr-FR" sz="2800">
                <a:ea typeface="ＭＳ Ｐゴシック" panose="020B0600070205080204" pitchFamily="34" charset="-128"/>
              </a:rPr>
              <a:t>             </a:t>
            </a:r>
            <a:r>
              <a:rPr lang="fr-CA" altLang="fr-FR" sz="2000">
                <a:ea typeface="ＭＳ Ｐゴシック" panose="020B0600070205080204" pitchFamily="34" charset="-128"/>
              </a:rPr>
              <a:t>Si objectif non atteint avec dose maximale tolérée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CA" altLang="fr-FR" sz="2000">
                <a:ea typeface="ＭＳ Ｐゴシック" panose="020B0600070205080204" pitchFamily="34" charset="-128"/>
              </a:rPr>
              <a:t>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      </a:t>
            </a:r>
            <a:r>
              <a:rPr lang="fr-CA" altLang="fr-FR" sz="3600" b="1">
                <a:ea typeface="ＭＳ Ｐゴシック" panose="020B0600070205080204" pitchFamily="34" charset="-128"/>
              </a:rPr>
              <a:t>Combinaison </a:t>
            </a:r>
            <a:r>
              <a:rPr lang="fr-CA" altLang="fr-FR" sz="2000">
                <a:ea typeface="ＭＳ Ｐゴシック" panose="020B0600070205080204" pitchFamily="34" charset="-128"/>
              </a:rPr>
              <a:t>avec</a:t>
            </a:r>
            <a:r>
              <a:rPr lang="fr-CA" altLang="fr-FR" sz="3600" b="1">
                <a:ea typeface="ＭＳ Ｐゴシック" panose="020B0600070205080204" pitchFamily="34" charset="-128"/>
              </a:rPr>
              <a:t> iPCSK9 </a:t>
            </a:r>
            <a:endParaRPr lang="fr-CA" altLang="fr-FR" sz="2000" b="1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               </a:t>
            </a:r>
            <a:r>
              <a:rPr lang="fr-CA" altLang="fr-FR" sz="2000">
                <a:ea typeface="ＭＳ Ｐゴシック" panose="020B0600070205080204" pitchFamily="34" charset="-128"/>
              </a:rPr>
              <a:t> Si objectif non atteint </a:t>
            </a:r>
            <a:r>
              <a:rPr lang="fr-CA" altLang="fr-FR" sz="2000" b="1">
                <a:ea typeface="ＭＳ Ｐゴシック" panose="020B0600070205080204" pitchFamily="34" charset="-128"/>
              </a:rPr>
              <a:t>HF</a:t>
            </a:r>
            <a:r>
              <a:rPr lang="fr-CA" altLang="fr-FR" sz="2000">
                <a:ea typeface="ＭＳ Ｐゴシック" panose="020B0600070205080204" pitchFamily="34" charset="-128"/>
              </a:rPr>
              <a:t> en </a:t>
            </a:r>
            <a:r>
              <a:rPr lang="fr-CA" altLang="fr-FR" sz="2000" b="1">
                <a:ea typeface="ＭＳ Ｐゴシック" panose="020B0600070205080204" pitchFamily="34" charset="-128"/>
              </a:rPr>
              <a:t>prévention secondaire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CA" altLang="fr-FR" sz="2000" b="1">
                <a:ea typeface="ＭＳ Ｐゴシック" panose="020B0600070205080204" pitchFamily="34" charset="-128"/>
              </a:rPr>
              <a:t>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CA" altLang="fr-FR" sz="2000">
                <a:ea typeface="ＭＳ Ｐゴシック" panose="020B0600070205080204" pitchFamily="34" charset="-128"/>
              </a:rPr>
              <a:t>                                                                           </a:t>
            </a:r>
            <a:r>
              <a:rPr lang="fr-CA" altLang="fr-FR" sz="1600">
                <a:ea typeface="ＭＳ Ｐゴシック" panose="020B0600070205080204" pitchFamily="34" charset="-128"/>
              </a:rPr>
              <a:t>Recommandations Classe 1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CA" altLang="fr-FR" sz="2000" b="1">
              <a:ea typeface="ＭＳ Ｐゴシック" panose="020B0600070205080204" pitchFamily="34" charset="-128"/>
            </a:endParaRPr>
          </a:p>
        </p:txBody>
      </p:sp>
      <p:sp>
        <p:nvSpPr>
          <p:cNvPr id="93186" name="ZoneTexte 1">
            <a:extLst>
              <a:ext uri="{FF2B5EF4-FFF2-40B4-BE49-F238E27FC236}">
                <a16:creationId xmlns:a16="http://schemas.microsoft.com/office/drawing/2014/main" id="{965977F2-9DB8-407B-89E7-3CA46E748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381750"/>
            <a:ext cx="77104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400" b="1"/>
              <a:t>2019 ESC Guidelines for the diagnosis and management of chronic coronary syndromes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400" b="1"/>
              <a:t>                             European Heart Journal (2019) 00, 1-71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400"/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1400"/>
          </a:p>
        </p:txBody>
      </p:sp>
      <p:pic>
        <p:nvPicPr>
          <p:cNvPr id="6" name="Rectangle 3">
            <a:extLst>
              <a:ext uri="{FF2B5EF4-FFF2-40B4-BE49-F238E27FC236}">
                <a16:creationId xmlns:a16="http://schemas.microsoft.com/office/drawing/2014/main" id="{E18A01AA-7653-4F77-A33A-6C6DA14751AC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215900"/>
            <a:ext cx="8839200" cy="1104900"/>
          </a:xfrm>
        </p:spPr>
      </p:pic>
      <p:cxnSp>
        <p:nvCxnSpPr>
          <p:cNvPr id="93188" name="Connecteur droit avec flèche 2">
            <a:extLst>
              <a:ext uri="{FF2B5EF4-FFF2-40B4-BE49-F238E27FC236}">
                <a16:creationId xmlns:a16="http://schemas.microsoft.com/office/drawing/2014/main" id="{EA280F3F-BBCD-49F6-AF1D-261BBBEADF3C}"/>
              </a:ext>
            </a:extLst>
          </p:cNvPr>
          <p:cNvCxnSpPr>
            <a:cxnSpLocks/>
          </p:cNvCxnSpPr>
          <p:nvPr/>
        </p:nvCxnSpPr>
        <p:spPr bwMode="auto">
          <a:xfrm>
            <a:off x="3924300" y="2781300"/>
            <a:ext cx="0" cy="4318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3">
            <a:extLst>
              <a:ext uri="{FF2B5EF4-FFF2-40B4-BE49-F238E27FC236}">
                <a16:creationId xmlns:a16="http://schemas.microsoft.com/office/drawing/2014/main" id="{20EDB35C-E266-41FA-A85E-9D5E92CE6C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412875"/>
            <a:ext cx="9144000" cy="5200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CA" altLang="fr-FR" sz="4400" dirty="0">
                <a:ea typeface="ＭＳ Ｐゴシック" panose="020B0600070205080204" pitchFamily="34" charset="-128"/>
              </a:rPr>
              <a:t>HTA:</a:t>
            </a:r>
            <a:r>
              <a:rPr lang="fr-CA" altLang="fr-FR" sz="3600" dirty="0">
                <a:ea typeface="ＭＳ Ｐゴシック" panose="020B0600070205080204" pitchFamily="34" charset="-128"/>
              </a:rPr>
              <a:t> Objectifs </a:t>
            </a:r>
            <a:r>
              <a:rPr lang="fr-CA" altLang="fr-FR" sz="3600" b="1" dirty="0">
                <a:ea typeface="ＭＳ Ｐゴシック" panose="020B0600070205080204" pitchFamily="34" charset="-128"/>
              </a:rPr>
              <a:t>&lt;150-140-130-120?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CA" altLang="fr-FR" b="1" dirty="0">
                <a:ea typeface="ＭＳ Ｐゴシック" panose="020B0600070205080204" pitchFamily="34" charset="-128"/>
              </a:rPr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CA" altLang="fr-FR" sz="3600" dirty="0">
                <a:ea typeface="ＭＳ Ｐゴシック" panose="020B0600070205080204" pitchFamily="34" charset="-128"/>
              </a:rPr>
              <a:t>Études: </a:t>
            </a:r>
            <a:r>
              <a:rPr lang="fr-CA" altLang="fr-FR" sz="3600" b="1" dirty="0">
                <a:ea typeface="ＭＳ Ｐゴシック" panose="020B0600070205080204" pitchFamily="34" charset="-128"/>
              </a:rPr>
              <a:t>140 </a:t>
            </a:r>
            <a:r>
              <a:rPr lang="fr-CA" altLang="fr-FR" b="1" dirty="0">
                <a:ea typeface="ＭＳ Ｐゴシック" panose="020B0600070205080204" pitchFamily="34" charset="-128"/>
              </a:rPr>
              <a:t>vs 120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CA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CA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</a:t>
            </a:r>
            <a:r>
              <a:rPr lang="fr-CA" b="1" dirty="0">
                <a:solidFill>
                  <a:srgbClr val="000000"/>
                </a:solidFill>
              </a:rPr>
              <a:t>Accord BP:</a:t>
            </a:r>
            <a:r>
              <a:rPr lang="fr-CA" dirty="0">
                <a:solidFill>
                  <a:srgbClr val="000000"/>
                </a:solidFill>
              </a:rPr>
              <a:t> </a:t>
            </a:r>
            <a:r>
              <a:rPr lang="fr-CA" altLang="fr-FR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Négative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CA" sz="24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                         </a:t>
            </a:r>
            <a:r>
              <a:rPr lang="fr-CA" sz="2800" b="1" dirty="0">
                <a:solidFill>
                  <a:srgbClr val="000000"/>
                </a:solidFill>
              </a:rPr>
              <a:t>DM2</a:t>
            </a:r>
            <a:r>
              <a:rPr lang="fr-CA" sz="2400" dirty="0">
                <a:solidFill>
                  <a:srgbClr val="000000"/>
                </a:solidFill>
              </a:rPr>
              <a:t> </a:t>
            </a:r>
            <a:r>
              <a:rPr lang="fr-CA" sz="1200" dirty="0">
                <a:solidFill>
                  <a:srgbClr val="000000"/>
                </a:solidFill>
              </a:rPr>
              <a:t>+ MCAS ou 2 FR;</a:t>
            </a:r>
            <a:r>
              <a:rPr lang="fr-CA" sz="1200" b="1" dirty="0">
                <a:solidFill>
                  <a:srgbClr val="000000"/>
                </a:solidFill>
              </a:rPr>
              <a:t>  </a:t>
            </a:r>
            <a:r>
              <a:rPr lang="fr-CA" sz="1200" dirty="0">
                <a:solidFill>
                  <a:srgbClr val="000000"/>
                </a:solidFill>
              </a:rPr>
              <a:t>4733 NIH </a:t>
            </a:r>
            <a:endParaRPr lang="fr-CA" altLang="fr-FR" sz="1200" b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CA" altLang="fr-FR" sz="1800" dirty="0">
                <a:ea typeface="ＭＳ Ｐゴシック" panose="020B0600070205080204" pitchFamily="34" charset="-128"/>
              </a:rPr>
              <a:t>        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CA" altLang="fr-FR" sz="1800" b="1" dirty="0">
                <a:ea typeface="ＭＳ Ｐゴシック" panose="020B0600070205080204" pitchFamily="34" charset="-128"/>
              </a:rPr>
              <a:t>                   </a:t>
            </a:r>
            <a:r>
              <a:rPr lang="fr-CA" altLang="fr-FR" b="1" dirty="0">
                <a:ea typeface="ＭＳ Ｐゴシック" panose="020B0600070205080204" pitchFamily="34" charset="-128"/>
              </a:rPr>
              <a:t>Sprint</a:t>
            </a:r>
            <a:r>
              <a:rPr lang="fr-CA" altLang="fr-FR" dirty="0">
                <a:ea typeface="ＭＳ Ｐゴシック" panose="020B0600070205080204" pitchFamily="34" charset="-128"/>
              </a:rPr>
              <a:t>:</a:t>
            </a:r>
            <a:r>
              <a:rPr lang="fr-CA" altLang="fr-FR" dirty="0"/>
              <a:t> </a:t>
            </a:r>
            <a:r>
              <a:rPr lang="fr-CA" altLang="fr-FR" b="1" dirty="0">
                <a:ea typeface="ＭＳ Ｐゴシック" panose="020B0600070205080204" pitchFamily="34" charset="-128"/>
              </a:rPr>
              <a:t>Positive</a:t>
            </a:r>
            <a:r>
              <a:rPr lang="fr-CA" altLang="fr-FR" sz="1800" dirty="0">
                <a:ea typeface="ＭＳ Ｐゴシック" panose="020B0600070205080204" pitchFamily="34" charset="-128"/>
              </a:rPr>
              <a:t> MACE et IVG</a:t>
            </a:r>
            <a:endParaRPr lang="fr-CA" altLang="fr-FR" sz="1800" dirty="0"/>
          </a:p>
          <a:p>
            <a:pPr marL="0" indent="0" eaLnBrk="1" hangingPunct="1">
              <a:buFontTx/>
              <a:buNone/>
              <a:defRPr/>
            </a:pPr>
            <a:r>
              <a:rPr lang="fr-CA" altLang="fr-FR" sz="2400" b="1" dirty="0"/>
              <a:t>                            </a:t>
            </a:r>
            <a:r>
              <a:rPr lang="fr-CA" sz="2800" b="1" dirty="0">
                <a:solidFill>
                  <a:srgbClr val="000000"/>
                </a:solidFill>
              </a:rPr>
              <a:t>DM2</a:t>
            </a:r>
            <a:r>
              <a:rPr lang="fr-CA" altLang="fr-FR" sz="2800" b="1" dirty="0"/>
              <a:t> exclus  </a:t>
            </a:r>
            <a:r>
              <a:rPr lang="fr-CA" altLang="fr-FR" sz="2000" b="1" dirty="0"/>
              <a:t>(</a:t>
            </a:r>
            <a:r>
              <a:rPr lang="fr-CA" altLang="fr-FR" sz="2000" dirty="0"/>
              <a:t>Sprint </a:t>
            </a:r>
            <a:r>
              <a:rPr lang="fr-CA" altLang="fr-FR" sz="2000" dirty="0" err="1"/>
              <a:t>Mind</a:t>
            </a:r>
            <a:r>
              <a:rPr lang="fr-CA" altLang="fr-FR" sz="2000" dirty="0"/>
              <a:t> </a:t>
            </a:r>
            <a:r>
              <a:rPr lang="fr-CA" altLang="fr-FR" sz="2000" b="1" dirty="0"/>
              <a:t>+</a:t>
            </a:r>
            <a:r>
              <a:rPr lang="fr-CA" altLang="fr-FR" sz="2000" dirty="0"/>
              <a:t> mais Hope3 </a:t>
            </a:r>
            <a:r>
              <a:rPr lang="fr-CA" altLang="fr-FR" sz="2000" b="1" dirty="0"/>
              <a:t>-</a:t>
            </a:r>
            <a:r>
              <a:rPr lang="fr-CA" altLang="fr-FR" sz="2000" dirty="0"/>
              <a:t>)</a:t>
            </a:r>
          </a:p>
          <a:p>
            <a:pPr marL="0" indent="0" eaLnBrk="1" hangingPunct="1">
              <a:buFontTx/>
              <a:buNone/>
              <a:defRPr/>
            </a:pPr>
            <a:r>
              <a:rPr lang="fr-CA" altLang="fr-FR" sz="2400" b="1" dirty="0"/>
              <a:t>                      </a:t>
            </a:r>
          </a:p>
          <a:p>
            <a:pPr marL="0" indent="0" eaLnBrk="1" hangingPunct="1">
              <a:buFontTx/>
              <a:buNone/>
              <a:defRPr/>
            </a:pPr>
            <a:r>
              <a:rPr lang="fr-CA" altLang="fr-FR" sz="2400" b="1" dirty="0"/>
              <a:t>                         </a:t>
            </a:r>
            <a:r>
              <a:rPr lang="fr-CA" altLang="fr-FR" sz="2800" dirty="0"/>
              <a:t>Sprint Applicabilité?</a:t>
            </a:r>
          </a:p>
        </p:txBody>
      </p:sp>
      <p:pic>
        <p:nvPicPr>
          <p:cNvPr id="5" name="Rectangle 3">
            <a:extLst>
              <a:ext uri="{FF2B5EF4-FFF2-40B4-BE49-F238E27FC236}">
                <a16:creationId xmlns:a16="http://schemas.microsoft.com/office/drawing/2014/main" id="{F265BF60-8FC1-4F77-869C-7E1CBFE94F36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77800"/>
            <a:ext cx="8839200" cy="8509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3">
            <a:extLst>
              <a:ext uri="{FF2B5EF4-FFF2-40B4-BE49-F238E27FC236}">
                <a16:creationId xmlns:a16="http://schemas.microsoft.com/office/drawing/2014/main" id="{13BAB4F3-5D8D-4B91-BEBB-183E3479FD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341438"/>
            <a:ext cx="9144000" cy="5200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CA" altLang="fr-FR" sz="4000" dirty="0">
                <a:ea typeface="ＭＳ Ｐゴシック" panose="020B0600070205080204" pitchFamily="34" charset="-128"/>
              </a:rPr>
              <a:t>HTA:</a:t>
            </a:r>
            <a:r>
              <a:rPr lang="fr-CA" altLang="fr-FR" dirty="0">
                <a:ea typeface="ＭＳ Ｐゴシック" panose="020B0600070205080204" pitchFamily="34" charset="-128"/>
              </a:rPr>
              <a:t> Objectifs </a:t>
            </a:r>
            <a:r>
              <a:rPr lang="fr-CA" altLang="fr-FR" b="1" dirty="0">
                <a:ea typeface="ＭＳ Ｐゴシック" panose="020B0600070205080204" pitchFamily="34" charset="-128"/>
              </a:rPr>
              <a:t>&lt;150-140-130-120?</a:t>
            </a:r>
            <a:endParaRPr lang="fr-CA" altLang="fr-FR" sz="3600" b="1" dirty="0"/>
          </a:p>
          <a:p>
            <a:pPr marL="0" indent="0" eaLnBrk="1" hangingPunct="1">
              <a:buFontTx/>
              <a:buNone/>
              <a:defRPr/>
            </a:pPr>
            <a:r>
              <a:rPr lang="fr-CA" altLang="fr-FR" sz="2800" dirty="0"/>
              <a:t>1) Prendre </a:t>
            </a:r>
            <a:r>
              <a:rPr lang="fr-CA" altLang="fr-FR" sz="2800" b="1" dirty="0"/>
              <a:t>TA protocole Sprint</a:t>
            </a:r>
            <a:r>
              <a:rPr lang="fr-CA" altLang="fr-FR" sz="2800" dirty="0"/>
              <a:t>: </a:t>
            </a:r>
            <a:r>
              <a:rPr lang="fr-CA" altLang="fr-FR" sz="2000" dirty="0"/>
              <a:t>(éviter sur traiter)</a:t>
            </a:r>
          </a:p>
          <a:p>
            <a:pPr marL="0" indent="0" eaLnBrk="1" hangingPunct="1">
              <a:buFontTx/>
              <a:buNone/>
              <a:defRPr/>
            </a:pPr>
            <a:r>
              <a:rPr lang="fr-CA" altLang="fr-FR" dirty="0"/>
              <a:t> </a:t>
            </a:r>
            <a:r>
              <a:rPr lang="fr-CA" altLang="fr-FR" sz="2000" dirty="0"/>
              <a:t>        </a:t>
            </a:r>
            <a:r>
              <a:rPr lang="fr-CA" altLang="fr-FR" sz="2800" b="1" dirty="0"/>
              <a:t>Seul – 0 stimulus - TA q 5 min x 3 électronique</a:t>
            </a:r>
          </a:p>
          <a:p>
            <a:pPr marL="0" indent="0" eaLnBrk="1" hangingPunct="1">
              <a:buFontTx/>
              <a:buNone/>
              <a:defRPr/>
            </a:pPr>
            <a:endParaRPr lang="fr-CA" altLang="fr-FR" sz="2800" dirty="0"/>
          </a:p>
          <a:p>
            <a:pPr marL="0" indent="0" eaLnBrk="1" hangingPunct="1">
              <a:buFontTx/>
              <a:buNone/>
              <a:defRPr/>
            </a:pPr>
            <a:r>
              <a:rPr lang="fr-CA" altLang="fr-FR" sz="2800" dirty="0"/>
              <a:t>2) Critères strictes sélection</a:t>
            </a:r>
            <a:r>
              <a:rPr lang="fr-CA" altLang="fr-FR" sz="2800" b="1" dirty="0"/>
              <a:t>: 1/6 pts éligibles !</a:t>
            </a:r>
          </a:p>
          <a:p>
            <a:pPr marL="0" indent="0" eaLnBrk="1" hangingPunct="1">
              <a:buFontTx/>
              <a:buNone/>
              <a:defRPr/>
            </a:pPr>
            <a:r>
              <a:rPr lang="fr-CA" altLang="fr-FR" sz="2400" b="1" dirty="0">
                <a:ea typeface="ＭＳ Ｐゴシック" panose="020B0600070205080204" pitchFamily="34" charset="-128"/>
              </a:rPr>
              <a:t>      </a:t>
            </a:r>
            <a:r>
              <a:rPr lang="fr-CA" altLang="fr-FR" sz="2000" dirty="0">
                <a:ea typeface="ＭＳ Ｐゴシック" panose="020B0600070205080204" pitchFamily="34" charset="-128"/>
              </a:rPr>
              <a:t>Inclusion: Pr. </a:t>
            </a:r>
            <a:r>
              <a:rPr lang="fr-CA" altLang="fr-FR" sz="2000" dirty="0" err="1">
                <a:ea typeface="ＭＳ Ｐゴシック" panose="020B0600070205080204" pitchFamily="34" charset="-128"/>
              </a:rPr>
              <a:t>Prim</a:t>
            </a:r>
            <a:r>
              <a:rPr lang="fr-CA" altLang="fr-FR" sz="2000" dirty="0">
                <a:ea typeface="ＭＳ Ｐゴシック" panose="020B0600070205080204" pitchFamily="34" charset="-128"/>
              </a:rPr>
              <a:t>.&gt;75 et </a:t>
            </a:r>
            <a:r>
              <a:rPr lang="fr-CA" altLang="fr-FR" sz="2000" dirty="0" err="1">
                <a:ea typeface="ＭＳ Ｐゴシック" panose="020B0600070205080204" pitchFamily="34" charset="-128"/>
              </a:rPr>
              <a:t>Framignam</a:t>
            </a:r>
            <a:r>
              <a:rPr lang="fr-CA" altLang="fr-FR" sz="2000" dirty="0">
                <a:ea typeface="ＭＳ Ｐゴシック" panose="020B0600070205080204" pitchFamily="34" charset="-128"/>
              </a:rPr>
              <a:t>&gt;15% ou Pr. Sec.&gt;55  </a:t>
            </a:r>
          </a:p>
          <a:p>
            <a:pPr marL="0" indent="0" eaLnBrk="1" hangingPunct="1">
              <a:buFontTx/>
              <a:buNone/>
              <a:defRPr/>
            </a:pPr>
            <a:r>
              <a:rPr lang="fr-CA" altLang="fr-FR" sz="1600" b="1" dirty="0">
                <a:ea typeface="ＭＳ Ｐゴシック" panose="020B0600070205080204" pitchFamily="34" charset="-128"/>
              </a:rPr>
              <a:t>       </a:t>
            </a:r>
            <a:r>
              <a:rPr lang="fr-CA" altLang="fr-FR" sz="2400" b="1" dirty="0"/>
              <a:t> </a:t>
            </a:r>
            <a:r>
              <a:rPr lang="fr-CA" altLang="fr-FR" sz="2000" dirty="0">
                <a:ea typeface="ＭＳ Ｐゴシック" panose="020B0600070205080204" pitchFamily="34" charset="-128"/>
              </a:rPr>
              <a:t>Exclusion: </a:t>
            </a:r>
            <a:r>
              <a:rPr lang="fr-CA" altLang="fr-FR" sz="2000" b="1" dirty="0">
                <a:ea typeface="ＭＳ Ｐゴシック" panose="020B0600070205080204" pitchFamily="34" charset="-128"/>
              </a:rPr>
              <a:t>DM</a:t>
            </a:r>
            <a:r>
              <a:rPr lang="fr-CA" altLang="fr-FR" sz="1200" b="1" dirty="0">
                <a:ea typeface="ＭＳ Ｐゴシック" panose="020B0600070205080204" pitchFamily="34" charset="-128"/>
              </a:rPr>
              <a:t>2</a:t>
            </a:r>
            <a:r>
              <a:rPr lang="fr-CA" altLang="fr-FR" sz="2000" b="1" dirty="0">
                <a:ea typeface="ＭＳ Ｐゴシック" panose="020B0600070205080204" pitchFamily="34" charset="-128"/>
              </a:rPr>
              <a:t> </a:t>
            </a:r>
            <a:r>
              <a:rPr lang="fr-CA" altLang="fr-FR" sz="2000" dirty="0">
                <a:ea typeface="ＭＳ Ｐゴシック" panose="020B0600070205080204" pitchFamily="34" charset="-128"/>
              </a:rPr>
              <a:t>- ACV- Demeurent en résidence</a:t>
            </a:r>
          </a:p>
          <a:p>
            <a:pPr marL="0" indent="0" eaLnBrk="1" hangingPunct="1">
              <a:buFontTx/>
              <a:buNone/>
              <a:defRPr/>
            </a:pPr>
            <a:r>
              <a:rPr lang="fr-CA" altLang="fr-FR" sz="2000" dirty="0">
                <a:ea typeface="ＭＳ Ｐゴシック" panose="020B0600070205080204" pitchFamily="34" charset="-128"/>
              </a:rPr>
              <a:t> </a:t>
            </a:r>
            <a:endParaRPr lang="fr-CA" altLang="fr-FR" sz="2000" b="1" dirty="0"/>
          </a:p>
          <a:p>
            <a:pPr marL="514350" indent="-514350" eaLnBrk="1" hangingPunct="1">
              <a:buFontTx/>
              <a:buAutoNum type="arabicParenR" startAt="3"/>
              <a:defRPr/>
            </a:pPr>
            <a:r>
              <a:rPr lang="fr-CA" altLang="fr-FR" sz="2800" dirty="0"/>
              <a:t>Effets négatifs:</a:t>
            </a:r>
          </a:p>
          <a:p>
            <a:pPr marL="0" indent="0" eaLnBrk="1" hangingPunct="1">
              <a:buFontTx/>
              <a:buNone/>
              <a:defRPr/>
            </a:pPr>
            <a:r>
              <a:rPr lang="fr-CA" altLang="fr-CA" sz="2000" dirty="0"/>
              <a:t>        C</a:t>
            </a:r>
            <a:r>
              <a:rPr lang="fr-CA" altLang="fr-FR" sz="2000" dirty="0"/>
              <a:t>oûts: 4 </a:t>
            </a:r>
            <a:r>
              <a:rPr lang="fr-CA" altLang="fr-FR" sz="2000" dirty="0" err="1"/>
              <a:t>Rx</a:t>
            </a:r>
            <a:r>
              <a:rPr lang="fr-CA" altLang="fr-FR" sz="2000" dirty="0"/>
              <a:t>, Visites q 1 mois X 3 et q 3 mois</a:t>
            </a:r>
          </a:p>
          <a:p>
            <a:pPr marL="0" indent="0" eaLnBrk="1" hangingPunct="1">
              <a:buFontTx/>
              <a:buNone/>
              <a:defRPr/>
            </a:pPr>
            <a:r>
              <a:rPr lang="fr-CA" altLang="fr-FR" sz="2000" dirty="0"/>
              <a:t>        Effets second.: </a:t>
            </a:r>
            <a:r>
              <a:rPr lang="fr-CA" altLang="fr-FR" sz="2000" b="1" dirty="0"/>
              <a:t> </a:t>
            </a:r>
            <a:r>
              <a:rPr lang="fr-CA" altLang="fr-FR" sz="2400" b="1" dirty="0"/>
              <a:t>Hypotension, Syncopes, </a:t>
            </a:r>
            <a:r>
              <a:rPr lang="fr-CA" altLang="fr-FR" sz="2400" b="1" dirty="0" err="1"/>
              <a:t>Ins</a:t>
            </a:r>
            <a:r>
              <a:rPr lang="fr-CA" altLang="fr-FR" sz="2400" b="1" dirty="0"/>
              <a:t>. Rénale</a:t>
            </a:r>
            <a:endParaRPr lang="fr-CA" altLang="fr-FR" sz="2400" dirty="0"/>
          </a:p>
          <a:p>
            <a:pPr marL="0" indent="0" eaLnBrk="1" hangingPunct="1">
              <a:buFontTx/>
              <a:buNone/>
              <a:defRPr/>
            </a:pPr>
            <a:r>
              <a:rPr lang="fr-CA" altLang="fr-FR" sz="2000" dirty="0"/>
              <a:t>.</a:t>
            </a:r>
            <a:r>
              <a:rPr lang="fr-CA" altLang="fr-FR" sz="2000" dirty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5" name="Rectangle 3">
            <a:extLst>
              <a:ext uri="{FF2B5EF4-FFF2-40B4-BE49-F238E27FC236}">
                <a16:creationId xmlns:a16="http://schemas.microsoft.com/office/drawing/2014/main" id="{8E36BACC-8D24-4E0F-907C-80C9093147C1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77800"/>
            <a:ext cx="8839200" cy="8509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ext Box 4">
            <a:extLst>
              <a:ext uri="{FF2B5EF4-FFF2-40B4-BE49-F238E27FC236}">
                <a16:creationId xmlns:a16="http://schemas.microsoft.com/office/drawing/2014/main" id="{40818F43-B497-4735-BEF5-D700471AD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233488"/>
            <a:ext cx="8840788" cy="58785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fr-CA" altLang="fr-FR" sz="2800" dirty="0"/>
              <a:t>Glycémie: 8.6    GC: 6.0/8.0    A1c:7.4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fr-CA" altLang="fr-FR" sz="2400" dirty="0"/>
              <a:t>                             </a:t>
            </a:r>
            <a:r>
              <a:rPr lang="fr-CA" altLang="fr-FR" sz="2000" dirty="0"/>
              <a:t>(</a:t>
            </a:r>
            <a:r>
              <a:rPr lang="fr-CA" altLang="fr-FR" sz="2000" dirty="0" err="1"/>
              <a:t>Metformin</a:t>
            </a:r>
            <a:r>
              <a:rPr lang="fr-CA" altLang="fr-FR" sz="2000" dirty="0"/>
              <a:t> 500 </a:t>
            </a:r>
            <a:r>
              <a:rPr lang="fr-CA" altLang="fr-FR" sz="2400" dirty="0" err="1"/>
              <a:t>bid</a:t>
            </a:r>
            <a:r>
              <a:rPr lang="fr-CA" altLang="fr-FR" sz="2400" dirty="0"/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fr-CA" altLang="fr-FR" sz="2400" dirty="0"/>
              <a:t>   </a:t>
            </a:r>
            <a:r>
              <a:rPr lang="fr-CA" altLang="fr-FR" sz="2400" b="1" dirty="0"/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fr-CA" altLang="fr-FR" sz="2800" b="1" dirty="0"/>
              <a:t>Comment ajuster </a:t>
            </a:r>
            <a:r>
              <a:rPr lang="fr-CA" altLang="fr-FR" sz="2800" b="1" dirty="0" err="1"/>
              <a:t>Rx</a:t>
            </a:r>
            <a:r>
              <a:rPr lang="fr-CA" altLang="fr-FR" sz="2800" b="1" dirty="0"/>
              <a:t> diabétique? </a:t>
            </a:r>
            <a:r>
              <a:rPr lang="fr-CA" altLang="fr-FR" sz="2800" dirty="0"/>
              <a:t>(RAMQ)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fr-CA" altLang="fr-FR" sz="2800" dirty="0"/>
              <a:t>              </a:t>
            </a:r>
          </a:p>
          <a:p>
            <a:pPr marL="457200" indent="-457200" eaLnBrk="1" hangingPunct="1">
              <a:spcBef>
                <a:spcPct val="0"/>
              </a:spcBef>
              <a:buClrTx/>
              <a:buFontTx/>
              <a:buAutoNum type="arabicParenR"/>
              <a:defRPr/>
            </a:pPr>
            <a:r>
              <a:rPr lang="fr-CA" altLang="fr-FR" sz="2800" b="1" dirty="0" err="1"/>
              <a:t>Counselling</a:t>
            </a:r>
            <a:r>
              <a:rPr lang="fr-CA" altLang="fr-FR" sz="2800" b="1" dirty="0"/>
              <a:t> diète et exercices?</a:t>
            </a:r>
          </a:p>
          <a:p>
            <a:pPr marL="457200" indent="-457200" eaLnBrk="1" hangingPunct="1">
              <a:spcBef>
                <a:spcPct val="0"/>
              </a:spcBef>
              <a:buClrTx/>
              <a:buFontTx/>
              <a:buAutoNum type="arabicParenR"/>
              <a:defRPr/>
            </a:pPr>
            <a:endParaRPr lang="fr-CA" altLang="fr-FR" sz="2800" b="1" dirty="0"/>
          </a:p>
          <a:p>
            <a:pPr marL="457200" indent="-457200" eaLnBrk="1" hangingPunct="1">
              <a:spcBef>
                <a:spcPct val="0"/>
              </a:spcBef>
              <a:buClrTx/>
              <a:buFontTx/>
              <a:buAutoNum type="arabicParenR"/>
              <a:defRPr/>
            </a:pPr>
            <a:r>
              <a:rPr lang="fr-CA" altLang="fr-FR" sz="2800" b="1" dirty="0"/>
              <a:t>Ajout SU </a:t>
            </a:r>
            <a:r>
              <a:rPr lang="fr-CA" altLang="fr-FR" sz="2800" dirty="0"/>
              <a:t>(</a:t>
            </a:r>
            <a:r>
              <a:rPr lang="fr-CA" altLang="fr-FR" sz="2800" dirty="0" err="1"/>
              <a:t>sulfonylurée</a:t>
            </a:r>
            <a:r>
              <a:rPr lang="fr-CA" altLang="fr-FR" sz="2800" dirty="0"/>
              <a:t>) </a:t>
            </a:r>
            <a:r>
              <a:rPr lang="fr-CA" altLang="fr-FR" sz="2800" b="1" dirty="0"/>
              <a:t>?</a:t>
            </a:r>
          </a:p>
          <a:p>
            <a:pPr marL="457200" indent="-457200" eaLnBrk="1" hangingPunct="1">
              <a:spcBef>
                <a:spcPct val="0"/>
              </a:spcBef>
              <a:buClrTx/>
              <a:buFontTx/>
              <a:buAutoNum type="arabicParenR"/>
              <a:defRPr/>
            </a:pPr>
            <a:endParaRPr lang="fr-CA" altLang="fr-FR" sz="2800" b="1" dirty="0"/>
          </a:p>
          <a:p>
            <a:pPr marL="457200" indent="-457200" eaLnBrk="1" hangingPunct="1">
              <a:spcBef>
                <a:spcPct val="0"/>
              </a:spcBef>
              <a:buClrTx/>
              <a:buFontTx/>
              <a:buAutoNum type="arabicParenR"/>
              <a:defRPr/>
            </a:pPr>
            <a:r>
              <a:rPr lang="fr-CA" altLang="fr-FR" sz="2800" b="1" dirty="0"/>
              <a:t>Ajout  iSGLT</a:t>
            </a:r>
            <a:r>
              <a:rPr lang="fr-CA" altLang="fr-FR" sz="2000" b="1" dirty="0"/>
              <a:t>2</a:t>
            </a:r>
            <a:r>
              <a:rPr lang="fr-CA" altLang="fr-FR" sz="2800" b="1" dirty="0"/>
              <a:t>?</a:t>
            </a:r>
          </a:p>
          <a:p>
            <a:pPr marL="457200" indent="-457200" eaLnBrk="1" hangingPunct="1">
              <a:spcBef>
                <a:spcPct val="0"/>
              </a:spcBef>
              <a:buClrTx/>
              <a:buFontTx/>
              <a:buAutoNum type="arabicParenR"/>
              <a:defRPr/>
            </a:pPr>
            <a:endParaRPr lang="fr-CA" altLang="fr-FR" sz="2800" b="1" dirty="0"/>
          </a:p>
          <a:p>
            <a:pPr marL="457200" indent="-457200" eaLnBrk="1" hangingPunct="1">
              <a:spcBef>
                <a:spcPct val="0"/>
              </a:spcBef>
              <a:buClrTx/>
              <a:buFontTx/>
              <a:buAutoNum type="arabicParenR"/>
              <a:defRPr/>
            </a:pPr>
            <a:r>
              <a:rPr lang="fr-CA" altLang="fr-FR" sz="2800" b="1" dirty="0"/>
              <a:t>Ajout  iDPP</a:t>
            </a:r>
            <a:r>
              <a:rPr lang="fr-CA" altLang="fr-FR" sz="2000" b="1" dirty="0"/>
              <a:t>4</a:t>
            </a:r>
            <a:r>
              <a:rPr lang="fr-CA" altLang="fr-FR" sz="2800" b="1" dirty="0"/>
              <a:t>?</a:t>
            </a:r>
          </a:p>
          <a:p>
            <a:pPr marL="457200" indent="-457200" eaLnBrk="1" hangingPunct="1">
              <a:spcBef>
                <a:spcPct val="0"/>
              </a:spcBef>
              <a:buClrTx/>
              <a:buFontTx/>
              <a:buAutoNum type="arabicParenR"/>
              <a:defRPr/>
            </a:pPr>
            <a:endParaRPr lang="fr-CA" altLang="fr-FR" sz="2400" b="1" dirty="0"/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fr-CA" altLang="fr-FR" sz="2400" dirty="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001CCCE5-CC02-4DBA-A309-6338DEA2C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260350"/>
            <a:ext cx="9144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>
                <a:solidFill>
                  <a:srgbClr val="FFFFF3"/>
                </a:solidFill>
                <a:latin typeface="Bookman Old Style" panose="02050604050505020204" pitchFamily="18" charset="0"/>
              </a:rPr>
              <a:t>JB Avocat 54: </a:t>
            </a:r>
            <a:r>
              <a:rPr lang="fr-CA" altLang="fr-FR" sz="4000" b="1">
                <a:solidFill>
                  <a:schemeClr val="bg1"/>
                </a:solidFill>
              </a:rPr>
              <a:t>Visite contrôle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        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tangle 3">
            <a:extLst>
              <a:ext uri="{FF2B5EF4-FFF2-40B4-BE49-F238E27FC236}">
                <a16:creationId xmlns:a16="http://schemas.microsoft.com/office/drawing/2014/main" id="{FC8E4ED9-F07B-4B0F-B20B-E4A1163A5617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15900"/>
            <a:ext cx="7467600" cy="1104900"/>
          </a:xfrm>
        </p:spPr>
      </p:pic>
      <p:sp>
        <p:nvSpPr>
          <p:cNvPr id="101378" name="ZoneTexte 4">
            <a:extLst>
              <a:ext uri="{FF2B5EF4-FFF2-40B4-BE49-F238E27FC236}">
                <a16:creationId xmlns:a16="http://schemas.microsoft.com/office/drawing/2014/main" id="{699E97CA-FD74-4BE1-A8BF-58DDDFE15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1241425"/>
            <a:ext cx="3319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4000"/>
              <a:t>DM</a:t>
            </a:r>
            <a:r>
              <a:rPr lang="fr-CA" altLang="fr-FR" sz="2000"/>
              <a:t>2</a:t>
            </a:r>
            <a:r>
              <a:rPr lang="fr-CA" altLang="fr-FR" sz="4000"/>
              <a:t>:   </a:t>
            </a:r>
            <a:r>
              <a:rPr lang="fr-CA" altLang="fr-FR" sz="4000" b="1"/>
              <a:t>aGLP</a:t>
            </a:r>
            <a:r>
              <a:rPr lang="fr-CA" altLang="fr-FR" sz="2000" b="1"/>
              <a:t>1</a:t>
            </a:r>
            <a:r>
              <a:rPr lang="fr-CA" altLang="fr-FR" sz="4000" b="1"/>
              <a:t>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2EAB344-D96D-47F8-948C-FEFB16CDD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3" y="1944688"/>
            <a:ext cx="8891587" cy="47244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CA" sz="2400" dirty="0"/>
              <a:t>  </a:t>
            </a:r>
            <a:r>
              <a:rPr lang="fr-CA" sz="3600" b="1" dirty="0"/>
              <a:t>Leader:   </a:t>
            </a:r>
            <a:r>
              <a:rPr lang="fr-CA" sz="2000" dirty="0" err="1"/>
              <a:t>Liraglutide</a:t>
            </a:r>
            <a:r>
              <a:rPr lang="fr-CA" sz="2000" dirty="0"/>
              <a:t> (</a:t>
            </a:r>
            <a:r>
              <a:rPr lang="fr-CA" sz="2000" dirty="0" err="1"/>
              <a:t>Victoza</a:t>
            </a:r>
            <a:r>
              <a:rPr lang="fr-CA" sz="2000" dirty="0"/>
              <a:t>)</a:t>
            </a:r>
          </a:p>
          <a:p>
            <a:pPr marL="0" indent="0">
              <a:buFontTx/>
              <a:buNone/>
              <a:defRPr/>
            </a:pPr>
            <a:r>
              <a:rPr lang="fr-CA" sz="2400" dirty="0"/>
              <a:t>      </a:t>
            </a:r>
          </a:p>
          <a:p>
            <a:pPr marL="0" indent="0">
              <a:buFontTx/>
              <a:buNone/>
              <a:defRPr/>
            </a:pPr>
            <a:r>
              <a:rPr lang="fr-CA" sz="4000" b="1" dirty="0"/>
              <a:t>MACE:     HR 0.88,  </a:t>
            </a:r>
            <a:r>
              <a:rPr lang="fr-CA" sz="4000" b="1" i="1" dirty="0"/>
              <a:t>P</a:t>
            </a:r>
            <a:r>
              <a:rPr lang="fr-CA" sz="4000" b="1" dirty="0"/>
              <a:t>&lt;0.0001 </a:t>
            </a:r>
            <a:r>
              <a:rPr lang="fr-CA" sz="1400" dirty="0"/>
              <a:t>(95% CI 0.82–0.94),</a:t>
            </a:r>
          </a:p>
          <a:p>
            <a:pPr marL="0" indent="0">
              <a:buFontTx/>
              <a:buNone/>
              <a:defRPr/>
            </a:pPr>
            <a:r>
              <a:rPr lang="fr-CA" sz="1400" dirty="0"/>
              <a:t>                                        Décès CV: HR 0.88, (95% CI 0.81-0.96)</a:t>
            </a:r>
          </a:p>
          <a:p>
            <a:pPr marL="0" indent="0">
              <a:buFontTx/>
              <a:buNone/>
              <a:defRPr/>
            </a:pPr>
            <a:r>
              <a:rPr lang="fr-CA" sz="1400" dirty="0"/>
              <a:t>                                         ACV fatal/non fatal: HR 0.84, (95% CI 0.76-0.93)</a:t>
            </a:r>
          </a:p>
          <a:p>
            <a:pPr marL="0" indent="0">
              <a:buFontTx/>
              <a:buNone/>
              <a:defRPr/>
            </a:pPr>
            <a:r>
              <a:rPr lang="fr-CA" sz="1400" dirty="0"/>
              <a:t>                                         IM:  HR 0.91, 95% (CI 0.84-1.00) </a:t>
            </a:r>
          </a:p>
          <a:p>
            <a:pPr marL="0" indent="0">
              <a:buFontTx/>
              <a:buNone/>
              <a:defRPr/>
            </a:pPr>
            <a:endParaRPr lang="fr-CA" sz="800" dirty="0"/>
          </a:p>
          <a:p>
            <a:pPr marL="0" indent="0">
              <a:buFontTx/>
              <a:buNone/>
              <a:defRPr/>
            </a:pPr>
            <a:endParaRPr lang="fr-CA" sz="800" dirty="0"/>
          </a:p>
          <a:p>
            <a:pPr marL="0" indent="0">
              <a:buFontTx/>
              <a:buNone/>
              <a:defRPr/>
            </a:pPr>
            <a:endParaRPr lang="fr-CA" sz="800" dirty="0"/>
          </a:p>
          <a:p>
            <a:pPr marL="0" indent="0">
              <a:buFontTx/>
              <a:buNone/>
              <a:defRPr/>
            </a:pPr>
            <a:endParaRPr lang="fr-CA" sz="800" dirty="0"/>
          </a:p>
          <a:p>
            <a:pPr marL="0" indent="0">
              <a:buFontTx/>
              <a:buNone/>
              <a:defRPr/>
            </a:pPr>
            <a:endParaRPr lang="fr-CA" sz="1000" dirty="0"/>
          </a:p>
          <a:p>
            <a:pPr marL="0" indent="0">
              <a:buFontTx/>
              <a:buNone/>
              <a:defRPr/>
            </a:pPr>
            <a:endParaRPr lang="fr-CA" sz="1000" dirty="0"/>
          </a:p>
          <a:p>
            <a:pPr marL="0" indent="0">
              <a:buFontTx/>
              <a:buNone/>
              <a:defRPr/>
            </a:pPr>
            <a:endParaRPr lang="fr-CA" sz="1000" dirty="0"/>
          </a:p>
          <a:p>
            <a:pPr marL="0" indent="0">
              <a:buFontTx/>
              <a:buNone/>
              <a:defRPr/>
            </a:pPr>
            <a:endParaRPr lang="fr-CA" sz="1000" dirty="0"/>
          </a:p>
          <a:p>
            <a:pPr marL="0" indent="0">
              <a:buFontTx/>
              <a:buNone/>
              <a:defRPr/>
            </a:pPr>
            <a:r>
              <a:rPr lang="fr-CA" sz="1000" dirty="0"/>
              <a:t>               </a:t>
            </a:r>
          </a:p>
          <a:p>
            <a:pPr marL="0" indent="0">
              <a:buFontTx/>
              <a:buNone/>
              <a:defRPr/>
            </a:pPr>
            <a:r>
              <a:rPr lang="fr-CA" sz="1400" dirty="0"/>
              <a:t>                                                                                                         ESC: CCS guideline 0ct 2019</a:t>
            </a:r>
          </a:p>
          <a:p>
            <a:pPr marL="0" indent="0">
              <a:buFontTx/>
              <a:buNone/>
              <a:defRPr/>
            </a:pPr>
            <a:endParaRPr lang="fr-CA" sz="800" dirty="0"/>
          </a:p>
          <a:p>
            <a:pPr marL="0" indent="0">
              <a:buFontTx/>
              <a:buNone/>
              <a:defRPr/>
            </a:pPr>
            <a:r>
              <a:rPr lang="fr-CA" sz="800" dirty="0" err="1"/>
              <a:t>Cardiovascular</a:t>
            </a:r>
            <a:r>
              <a:rPr lang="fr-CA" sz="800" dirty="0"/>
              <a:t>, </a:t>
            </a:r>
            <a:r>
              <a:rPr lang="fr-CA" sz="800" dirty="0" err="1"/>
              <a:t>mortality</a:t>
            </a:r>
            <a:r>
              <a:rPr lang="fr-CA" sz="800" dirty="0"/>
              <a:t>, and </a:t>
            </a:r>
            <a:r>
              <a:rPr lang="fr-CA" sz="800" dirty="0" err="1"/>
              <a:t>kidney</a:t>
            </a:r>
            <a:r>
              <a:rPr lang="fr-CA" sz="800" dirty="0"/>
              <a:t> </a:t>
            </a:r>
            <a:r>
              <a:rPr lang="fr-CA" sz="800" dirty="0" err="1"/>
              <a:t>outcomes</a:t>
            </a:r>
            <a:r>
              <a:rPr lang="fr-CA" sz="800" dirty="0"/>
              <a:t> </a:t>
            </a:r>
            <a:r>
              <a:rPr lang="fr-CA" sz="800" dirty="0" err="1"/>
              <a:t>with</a:t>
            </a:r>
            <a:r>
              <a:rPr lang="fr-CA" sz="800" dirty="0"/>
              <a:t> GLP-1 </a:t>
            </a:r>
            <a:r>
              <a:rPr lang="fr-CA" sz="800" dirty="0" err="1"/>
              <a:t>receptor</a:t>
            </a:r>
            <a:r>
              <a:rPr lang="fr-CA" sz="800" dirty="0"/>
              <a:t> </a:t>
            </a:r>
            <a:r>
              <a:rPr lang="fr-CA" sz="800" dirty="0" err="1"/>
              <a:t>agonists</a:t>
            </a:r>
            <a:r>
              <a:rPr lang="fr-CA" sz="800" dirty="0"/>
              <a:t> in patients </a:t>
            </a:r>
            <a:r>
              <a:rPr lang="fr-CA" sz="800" dirty="0" err="1"/>
              <a:t>with</a:t>
            </a:r>
            <a:r>
              <a:rPr lang="fr-CA" sz="800" dirty="0"/>
              <a:t> type 2 </a:t>
            </a:r>
            <a:r>
              <a:rPr lang="fr-CA" sz="800" dirty="0" err="1"/>
              <a:t>diabetes</a:t>
            </a:r>
            <a:r>
              <a:rPr lang="fr-CA" sz="800" dirty="0"/>
              <a:t>: a </a:t>
            </a:r>
            <a:r>
              <a:rPr lang="fr-CA" sz="800" dirty="0" err="1"/>
              <a:t>systematic</a:t>
            </a:r>
            <a:r>
              <a:rPr lang="fr-CA" sz="800" dirty="0"/>
              <a:t> </a:t>
            </a:r>
            <a:r>
              <a:rPr lang="fr-CA" sz="800" dirty="0" err="1"/>
              <a:t>review</a:t>
            </a:r>
            <a:r>
              <a:rPr lang="fr-CA" sz="800" dirty="0"/>
              <a:t> and </a:t>
            </a:r>
            <a:r>
              <a:rPr lang="fr-CA" sz="800" dirty="0" err="1"/>
              <a:t>meta-analysis</a:t>
            </a:r>
            <a:r>
              <a:rPr lang="fr-CA" sz="800" dirty="0"/>
              <a:t> of </a:t>
            </a:r>
            <a:r>
              <a:rPr lang="fr-CA" sz="800" dirty="0" err="1"/>
              <a:t>cardiovascular</a:t>
            </a:r>
            <a:r>
              <a:rPr lang="fr-CA" sz="800" dirty="0"/>
              <a:t> </a:t>
            </a:r>
            <a:r>
              <a:rPr lang="fr-CA" sz="800" dirty="0" err="1"/>
              <a:t>outcome</a:t>
            </a:r>
            <a:r>
              <a:rPr lang="fr-CA" sz="800" dirty="0"/>
              <a:t> trials. </a:t>
            </a:r>
            <a:r>
              <a:rPr lang="fr-CA" sz="800" dirty="0">
                <a:hlinkClick r:id="rId4" tooltip="Correspondence information about the author Søren L Kristensen, MD "/>
              </a:rPr>
              <a:t>Søren L Kristensen, MD</a:t>
            </a:r>
            <a:r>
              <a:rPr lang="fr-CA" sz="800" dirty="0"/>
              <a:t> </a:t>
            </a:r>
            <a:r>
              <a:rPr lang="fr-CA" sz="800" cap="all" dirty="0"/>
              <a:t>|</a:t>
            </a:r>
            <a:r>
              <a:rPr lang="fr-CA" sz="800" cap="all" dirty="0">
                <a:hlinkClick r:id="rId5"/>
              </a:rPr>
              <a:t> VOLUME 7, ISSUE 10</a:t>
            </a:r>
            <a:r>
              <a:rPr lang="fr-CA" sz="800" cap="all" dirty="0"/>
              <a:t>, P776-785, OCTOBER 01, 2019</a:t>
            </a:r>
          </a:p>
          <a:p>
            <a:pPr marL="0" indent="0">
              <a:buFontTx/>
              <a:buNone/>
              <a:defRPr/>
            </a:pPr>
            <a:r>
              <a:rPr lang="fr-CA" sz="800" dirty="0"/>
              <a:t> Méta-analyse : </a:t>
            </a:r>
            <a:r>
              <a:rPr lang="fr-CA" sz="800" dirty="0">
                <a:hlinkClick r:id="rId6"/>
              </a:rPr>
              <a:t>ELIXA</a:t>
            </a:r>
            <a:r>
              <a:rPr lang="fr-CA" sz="800" dirty="0"/>
              <a:t>: </a:t>
            </a:r>
            <a:r>
              <a:rPr lang="fr-CA" sz="800" dirty="0" err="1"/>
              <a:t>lixisenatide</a:t>
            </a:r>
            <a:r>
              <a:rPr lang="fr-CA" sz="800" dirty="0"/>
              <a:t> (</a:t>
            </a:r>
            <a:r>
              <a:rPr lang="fr-CA" sz="800" dirty="0" err="1"/>
              <a:t>Adlyxin</a:t>
            </a:r>
            <a:r>
              <a:rPr lang="fr-CA" sz="800" dirty="0"/>
              <a:t>), </a:t>
            </a:r>
            <a:r>
              <a:rPr lang="fr-CA" sz="800" dirty="0">
                <a:hlinkClick r:id="rId7"/>
              </a:rPr>
              <a:t>LEADER</a:t>
            </a:r>
            <a:r>
              <a:rPr lang="fr-CA" sz="800" dirty="0"/>
              <a:t>: </a:t>
            </a:r>
            <a:r>
              <a:rPr lang="fr-CA" sz="800" dirty="0" err="1"/>
              <a:t>liraglutide</a:t>
            </a:r>
            <a:r>
              <a:rPr lang="fr-CA" sz="800" dirty="0"/>
              <a:t> (</a:t>
            </a:r>
            <a:r>
              <a:rPr lang="fr-CA" sz="800" dirty="0" err="1"/>
              <a:t>Victoza</a:t>
            </a:r>
            <a:r>
              <a:rPr lang="fr-CA" sz="800" dirty="0"/>
              <a:t>), </a:t>
            </a:r>
            <a:r>
              <a:rPr lang="fr-CA" sz="800" dirty="0">
                <a:hlinkClick r:id="rId8"/>
              </a:rPr>
              <a:t>SUSTAIN-6</a:t>
            </a:r>
            <a:r>
              <a:rPr lang="fr-CA" sz="800" dirty="0"/>
              <a:t>: </a:t>
            </a:r>
            <a:r>
              <a:rPr lang="fr-CA" sz="800" dirty="0" err="1"/>
              <a:t>inj</a:t>
            </a:r>
            <a:r>
              <a:rPr lang="fr-CA" sz="800" dirty="0"/>
              <a:t>. </a:t>
            </a:r>
            <a:r>
              <a:rPr lang="fr-CA" sz="800" dirty="0" err="1"/>
              <a:t>semaglutide</a:t>
            </a:r>
            <a:r>
              <a:rPr lang="fr-CA" sz="800" dirty="0"/>
              <a:t> (</a:t>
            </a:r>
            <a:r>
              <a:rPr lang="fr-CA" sz="800" dirty="0" err="1"/>
              <a:t>Ozempic</a:t>
            </a:r>
            <a:r>
              <a:rPr lang="fr-CA" sz="800" dirty="0"/>
              <a:t>), </a:t>
            </a:r>
            <a:r>
              <a:rPr lang="fr-CA" sz="800" dirty="0">
                <a:hlinkClick r:id="rId9"/>
              </a:rPr>
              <a:t>EXSCEL</a:t>
            </a:r>
            <a:r>
              <a:rPr lang="fr-CA" sz="800" dirty="0"/>
              <a:t>: </a:t>
            </a:r>
            <a:r>
              <a:rPr lang="fr-CA" sz="800" dirty="0" err="1"/>
              <a:t>exenatide</a:t>
            </a:r>
            <a:r>
              <a:rPr lang="fr-CA" sz="800" dirty="0"/>
              <a:t> (</a:t>
            </a:r>
            <a:r>
              <a:rPr lang="fr-CA" sz="800" dirty="0" err="1"/>
              <a:t>Byetta</a:t>
            </a:r>
            <a:r>
              <a:rPr lang="fr-CA" sz="800" dirty="0"/>
              <a:t>), </a:t>
            </a:r>
            <a:r>
              <a:rPr lang="fr-CA" sz="800" dirty="0">
                <a:hlinkClick r:id="rId10"/>
              </a:rPr>
              <a:t>Harmony Outcomes</a:t>
            </a:r>
            <a:r>
              <a:rPr lang="fr-CA" sz="800" dirty="0"/>
              <a:t>: </a:t>
            </a:r>
            <a:r>
              <a:rPr lang="fr-CA" sz="800" dirty="0" err="1"/>
              <a:t>albiglutide</a:t>
            </a:r>
            <a:r>
              <a:rPr lang="fr-CA" sz="800" dirty="0"/>
              <a:t> (</a:t>
            </a:r>
            <a:r>
              <a:rPr lang="fr-CA" sz="800" dirty="0" err="1"/>
              <a:t>Tanzeum</a:t>
            </a:r>
            <a:r>
              <a:rPr lang="fr-CA" sz="800" dirty="0"/>
              <a:t>), </a:t>
            </a:r>
            <a:r>
              <a:rPr lang="fr-CA" sz="800" dirty="0">
                <a:hlinkClick r:id="rId11"/>
              </a:rPr>
              <a:t>REWIND</a:t>
            </a:r>
            <a:r>
              <a:rPr lang="fr-CA" sz="800" dirty="0"/>
              <a:t>: </a:t>
            </a:r>
            <a:r>
              <a:rPr lang="fr-CA" sz="800" dirty="0" err="1"/>
              <a:t>dulaglutide</a:t>
            </a:r>
            <a:r>
              <a:rPr lang="fr-CA" sz="800" dirty="0"/>
              <a:t> (</a:t>
            </a:r>
            <a:r>
              <a:rPr lang="fr-CA" sz="800" dirty="0" err="1"/>
              <a:t>Trulicity</a:t>
            </a:r>
            <a:r>
              <a:rPr lang="fr-CA" sz="800" dirty="0"/>
              <a:t>) </a:t>
            </a:r>
            <a:r>
              <a:rPr lang="fr-CA" sz="800" dirty="0">
                <a:hlinkClick r:id="rId12"/>
              </a:rPr>
              <a:t>PIONEER 6</a:t>
            </a:r>
            <a:r>
              <a:rPr lang="fr-CA" sz="800" dirty="0"/>
              <a:t>: oral </a:t>
            </a:r>
            <a:r>
              <a:rPr lang="fr-CA" sz="800" dirty="0" err="1"/>
              <a:t>semaglutide</a:t>
            </a:r>
            <a:r>
              <a:rPr lang="fr-CA" sz="800" dirty="0"/>
              <a:t> (</a:t>
            </a:r>
            <a:r>
              <a:rPr lang="fr-CA" sz="800" dirty="0" err="1"/>
              <a:t>investigational</a:t>
            </a:r>
            <a:endParaRPr lang="fr-CA" sz="800" dirty="0"/>
          </a:p>
          <a:p>
            <a:pPr>
              <a:defRPr/>
            </a:pPr>
            <a:endParaRPr lang="fr-CA" sz="800" dirty="0"/>
          </a:p>
        </p:txBody>
      </p:sp>
      <p:sp>
        <p:nvSpPr>
          <p:cNvPr id="101380" name="Flèche vers le bas 6">
            <a:extLst>
              <a:ext uri="{FF2B5EF4-FFF2-40B4-BE49-F238E27FC236}">
                <a16:creationId xmlns:a16="http://schemas.microsoft.com/office/drawing/2014/main" id="{0CBEDA9F-BDDE-4ED7-9ADE-FA4B91822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232150"/>
            <a:ext cx="287337" cy="431800"/>
          </a:xfrm>
          <a:prstGeom prst="downArrow">
            <a:avLst>
              <a:gd name="adj1" fmla="val 50000"/>
              <a:gd name="adj2" fmla="val 50092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pic>
        <p:nvPicPr>
          <p:cNvPr id="101381" name="Image 8">
            <a:extLst>
              <a:ext uri="{FF2B5EF4-FFF2-40B4-BE49-F238E27FC236}">
                <a16:creationId xmlns:a16="http://schemas.microsoft.com/office/drawing/2014/main" id="{4EAEBECC-ABF4-4C41-A321-62F215264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4695825"/>
            <a:ext cx="8091488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re 1">
            <a:extLst>
              <a:ext uri="{FF2B5EF4-FFF2-40B4-BE49-F238E27FC236}">
                <a16:creationId xmlns:a16="http://schemas.microsoft.com/office/drawing/2014/main" id="{BA7C8C7D-F6B7-494D-B056-ED1C0AD1E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6938" y="2233613"/>
            <a:ext cx="8229600" cy="742950"/>
          </a:xfrm>
        </p:spPr>
        <p:txBody>
          <a:bodyPr/>
          <a:lstStyle/>
          <a:p>
            <a:r>
              <a:rPr lang="fr-FR" altLang="fr-FR" b="1">
                <a:solidFill>
                  <a:schemeClr val="tx1"/>
                </a:solidFill>
                <a:ea typeface="ＭＳ Ｐゴシック" panose="020B0600070205080204" pitchFamily="34" charset="-128"/>
              </a:rPr>
              <a:t>EMPA-REG</a:t>
            </a:r>
            <a:r>
              <a:rPr lang="fr-FR" altLang="fr-FR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1800">
                <a:solidFill>
                  <a:schemeClr val="tx1"/>
                </a:solidFill>
                <a:ea typeface="ＭＳ Ｐゴシック" panose="020B0600070205080204" pitchFamily="34" charset="-128"/>
              </a:rPr>
              <a:t>2015</a:t>
            </a:r>
          </a:p>
        </p:txBody>
      </p:sp>
      <p:pic>
        <p:nvPicPr>
          <p:cNvPr id="103426" name="Espace réservé du contenu 4">
            <a:extLst>
              <a:ext uri="{FF2B5EF4-FFF2-40B4-BE49-F238E27FC236}">
                <a16:creationId xmlns:a16="http://schemas.microsoft.com/office/drawing/2014/main" id="{34BFE637-9226-463D-A8B3-5F5FA81ED8E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038" y="3213100"/>
            <a:ext cx="4038600" cy="1968500"/>
          </a:xfrm>
        </p:spPr>
      </p:pic>
      <p:sp>
        <p:nvSpPr>
          <p:cNvPr id="110595" name="Content Placeholder 3">
            <a:extLst>
              <a:ext uri="{FF2B5EF4-FFF2-40B4-BE49-F238E27FC236}">
                <a16:creationId xmlns:a16="http://schemas.microsoft.com/office/drawing/2014/main" id="{34B08993-2C60-432C-817E-05276BE3D02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733925" y="3213100"/>
            <a:ext cx="4437063" cy="3538538"/>
          </a:xfrm>
        </p:spPr>
        <p:txBody>
          <a:bodyPr/>
          <a:lstStyle/>
          <a:p>
            <a:pPr>
              <a:defRPr/>
            </a:pPr>
            <a:r>
              <a:rPr lang="en-US" altLang="fr-FR" sz="2400" dirty="0">
                <a:ea typeface="ＭＳ Ｐゴシック" panose="020B0600070205080204" pitchFamily="34" charset="-128"/>
              </a:rPr>
              <a:t>7020 patients</a:t>
            </a:r>
          </a:p>
          <a:p>
            <a:pPr>
              <a:defRPr/>
            </a:pPr>
            <a:r>
              <a:rPr lang="fr-CA" altLang="fr-FR" sz="2400" dirty="0">
                <a:ea typeface="ＭＳ Ｐゴシック" panose="020B0600070205080204" pitchFamily="34" charset="-128"/>
              </a:rPr>
              <a:t>DB2 + MCAS ou MVAS</a:t>
            </a:r>
            <a:endParaRPr lang="en-US" altLang="fr-FR" sz="24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fr-FR" sz="2400" dirty="0" err="1">
                <a:ea typeface="ＭＳ Ｐゴシック" panose="020B0600070205080204" pitchFamily="34" charset="-128"/>
              </a:rPr>
              <a:t>Empagliflozine</a:t>
            </a:r>
            <a:r>
              <a:rPr lang="en-US" altLang="fr-FR" sz="2400" dirty="0">
                <a:ea typeface="ＭＳ Ｐゴシック" panose="020B0600070205080204" pitchFamily="34" charset="-128"/>
              </a:rPr>
              <a:t> </a:t>
            </a:r>
            <a:r>
              <a:rPr lang="en-US" altLang="fr-FR" sz="1400" dirty="0">
                <a:ea typeface="ＭＳ Ｐゴシック" panose="020B0600070205080204" pitchFamily="34" charset="-128"/>
              </a:rPr>
              <a:t>10 / 25mg vs placebo</a:t>
            </a:r>
          </a:p>
          <a:p>
            <a:pPr>
              <a:defRPr/>
            </a:pPr>
            <a:r>
              <a:rPr lang="en-US" altLang="fr-FR" sz="2400" dirty="0" err="1">
                <a:ea typeface="ＭＳ Ｐゴシック" panose="020B0600070205080204" pitchFamily="34" charset="-128"/>
              </a:rPr>
              <a:t>Suivi</a:t>
            </a:r>
            <a:r>
              <a:rPr lang="en-US" altLang="fr-FR" sz="2400" dirty="0">
                <a:ea typeface="ＭＳ Ｐゴシック" panose="020B0600070205080204" pitchFamily="34" charset="-128"/>
              </a:rPr>
              <a:t> </a:t>
            </a:r>
            <a:r>
              <a:rPr lang="en-US" altLang="fr-FR" sz="2400" dirty="0" err="1">
                <a:ea typeface="ＭＳ Ｐゴシック" panose="020B0600070205080204" pitchFamily="34" charset="-128"/>
              </a:rPr>
              <a:t>médian</a:t>
            </a:r>
            <a:r>
              <a:rPr lang="en-US" altLang="fr-FR" sz="2400" dirty="0">
                <a:ea typeface="ＭＳ Ｐゴシック" panose="020B0600070205080204" pitchFamily="34" charset="-128"/>
              </a:rPr>
              <a:t> 3.1 </a:t>
            </a:r>
            <a:r>
              <a:rPr lang="en-US" altLang="fr-FR" sz="2400" dirty="0" err="1">
                <a:ea typeface="ＭＳ Ｐゴシック" panose="020B0600070205080204" pitchFamily="34" charset="-128"/>
              </a:rPr>
              <a:t>ans</a:t>
            </a:r>
            <a:endParaRPr lang="en-US" altLang="fr-FR" sz="2400" dirty="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  <a:defRPr/>
            </a:pPr>
            <a:endParaRPr lang="en-US" altLang="fr-FR" sz="2400" dirty="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  <a:defRPr/>
            </a:pPr>
            <a:endParaRPr lang="en-US" altLang="fr-FR" sz="2400" dirty="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  <a:defRPr/>
            </a:pPr>
            <a:endParaRPr lang="en-US" altLang="fr-FR" sz="2400" dirty="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  <a:defRPr/>
            </a:pPr>
            <a:endParaRPr lang="en-US" altLang="fr-FR" sz="2400" dirty="0">
              <a:ea typeface="ＭＳ Ｐゴシック" panose="020B0600070205080204" pitchFamily="34" charset="-128"/>
            </a:endParaRPr>
          </a:p>
        </p:txBody>
      </p:sp>
      <p:pic>
        <p:nvPicPr>
          <p:cNvPr id="6" name="Rectangle 3">
            <a:extLst>
              <a:ext uri="{FF2B5EF4-FFF2-40B4-BE49-F238E27FC236}">
                <a16:creationId xmlns:a16="http://schemas.microsoft.com/office/drawing/2014/main" id="{68910509-525E-4BC0-8135-C6D1FEF1A44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5900"/>
            <a:ext cx="74676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9" name="ZoneTexte 6">
            <a:extLst>
              <a:ext uri="{FF2B5EF4-FFF2-40B4-BE49-F238E27FC236}">
                <a16:creationId xmlns:a16="http://schemas.microsoft.com/office/drawing/2014/main" id="{CEECC58C-63F4-447F-8983-C4C3C6C85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" y="1449388"/>
            <a:ext cx="35956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4400"/>
              <a:t>DM</a:t>
            </a:r>
            <a:r>
              <a:rPr lang="fr-CA" altLang="fr-FR" sz="2000"/>
              <a:t>2</a:t>
            </a:r>
            <a:r>
              <a:rPr lang="fr-CA" altLang="fr-FR" sz="4400"/>
              <a:t>: </a:t>
            </a:r>
            <a:r>
              <a:rPr lang="fr-CA" altLang="fr-FR" sz="4400" b="1"/>
              <a:t>i</a:t>
            </a:r>
            <a:r>
              <a:rPr lang="fr-FR" altLang="fr-FR" sz="4400" b="1"/>
              <a:t>SGLT</a:t>
            </a:r>
            <a:r>
              <a:rPr lang="fr-FR" altLang="fr-FR" sz="2000" b="1"/>
              <a:t>2</a:t>
            </a:r>
            <a:r>
              <a:rPr lang="fr-FR" altLang="fr-FR" sz="4400"/>
              <a:t> </a:t>
            </a:r>
            <a:r>
              <a:rPr lang="fr-CA" altLang="fr-FR" sz="4400" b="1"/>
              <a:t> </a:t>
            </a:r>
          </a:p>
        </p:txBody>
      </p:sp>
      <p:sp>
        <p:nvSpPr>
          <p:cNvPr id="103430" name="Rectangle 1">
            <a:extLst>
              <a:ext uri="{FF2B5EF4-FFF2-40B4-BE49-F238E27FC236}">
                <a16:creationId xmlns:a16="http://schemas.microsoft.com/office/drawing/2014/main" id="{E47C9D89-B23A-4655-8828-4B845C093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5418138"/>
            <a:ext cx="681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3600"/>
              <a:t>Issue prim: </a:t>
            </a:r>
            <a:r>
              <a:rPr lang="en-US" altLang="fr-FR" sz="3600" b="1"/>
              <a:t>MACE </a:t>
            </a:r>
            <a:r>
              <a:rPr lang="en-US" altLang="fr-FR" sz="2000"/>
              <a:t>(décès CV, IM, AVC)</a:t>
            </a:r>
            <a:endParaRPr lang="fr-CA" altLang="fr-FR" sz="2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57F6DA1-7187-46AF-962B-53616E282362}"/>
              </a:ext>
            </a:extLst>
          </p:cNvPr>
          <p:cNvGraphicFramePr>
            <a:graphicFrameLocks noGrp="1"/>
          </p:cNvGraphicFramePr>
          <p:nvPr/>
        </p:nvGraphicFramePr>
        <p:xfrm>
          <a:off x="-31750" y="1052513"/>
          <a:ext cx="8448675" cy="33401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312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7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7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845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15">
                <a:tc gridSpan="4">
                  <a:txBody>
                    <a:bodyPr/>
                    <a:lstStyle/>
                    <a:p>
                      <a:pPr marL="1087438" indent="-57150" algn="ctr">
                        <a:tabLst>
                          <a:tab pos="1030288" algn="l"/>
                        </a:tabLst>
                      </a:pPr>
                      <a:endParaRPr lang="en-GB" sz="1500" b="1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1087438" indent="530225" algn="ctr">
                        <a:tabLst>
                          <a:tab pos="1030288" algn="l"/>
                        </a:tabLst>
                      </a:pPr>
                      <a:r>
                        <a:rPr lang="en-GB" sz="1500" b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Patients</a:t>
                      </a:r>
                      <a:r>
                        <a:rPr lang="en-GB" sz="1500" b="1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with</a:t>
                      </a:r>
                      <a:r>
                        <a:rPr lang="en-GB" sz="1500" b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event (%) </a:t>
                      </a:r>
                      <a:endParaRPr lang="en-US" sz="1500" b="1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b="1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5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Empaglifloz</a:t>
                      </a:r>
                      <a:r>
                        <a:rPr lang="en-GB" sz="1500" b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algn="ctr"/>
                      <a:r>
                        <a:rPr lang="en-GB" sz="1500" b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(n=4687)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Placebo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(n=2333)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HR</a:t>
                      </a:r>
                      <a:endParaRPr lang="en-US" sz="1500" b="1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(95% CI)</a:t>
                      </a:r>
                      <a:endParaRPr lang="en-US" sz="1500" b="1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b="1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380">
                <a:tc>
                  <a:txBody>
                    <a:bodyPr/>
                    <a:lstStyle/>
                    <a:p>
                      <a:pPr marL="182563" indent="0">
                        <a:tabLst>
                          <a:tab pos="182563" algn="l"/>
                        </a:tabLst>
                      </a:pPr>
                      <a:r>
                        <a:rPr lang="en-US" sz="15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CV death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172</a:t>
                      </a:r>
                    </a:p>
                    <a:p>
                      <a:pPr algn="ctr"/>
                      <a:r>
                        <a:rPr lang="en-GB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400" b="1">
                          <a:solidFill>
                            <a:srgbClr val="C00000"/>
                          </a:solidFill>
                        </a:rPr>
                        <a:t>(3.7%)</a:t>
                      </a:r>
                      <a:endParaRPr lang="en-US" sz="2400" b="1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137 </a:t>
                      </a:r>
                      <a:r>
                        <a:rPr lang="en-US" sz="2400" b="1">
                          <a:solidFill>
                            <a:srgbClr val="C00000"/>
                          </a:solidFill>
                        </a:rPr>
                        <a:t>(5.9%)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0.62</a:t>
                      </a:r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(0.49, 0.77)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939">
                <a:tc>
                  <a:txBody>
                    <a:bodyPr/>
                    <a:lstStyle/>
                    <a:p>
                      <a:pPr marL="457200" indent="0">
                        <a:tabLst>
                          <a:tab pos="457200" algn="l"/>
                        </a:tabLst>
                      </a:pPr>
                      <a:r>
                        <a:rPr lang="en-US" sz="15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Sudden death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53 (1.1%)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38 (1.6%)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0.69</a:t>
                      </a:r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(0.45,</a:t>
                      </a:r>
                      <a:r>
                        <a:rPr lang="en-US" sz="15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1.04</a:t>
                      </a:r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216">
                <a:tc>
                  <a:txBody>
                    <a:bodyPr/>
                    <a:lstStyle/>
                    <a:p>
                      <a:pPr marL="447675" marR="0" indent="9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8275" algn="l"/>
                        </a:tabLst>
                        <a:defRPr/>
                      </a:pPr>
                      <a:r>
                        <a:rPr lang="en-GB" sz="1500" b="1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Worsening HF</a:t>
                      </a:r>
                    </a:p>
                    <a:p>
                      <a:pPr marL="447675" marR="0" indent="9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8275" algn="l"/>
                        </a:tabLst>
                        <a:defRPr/>
                      </a:pPr>
                      <a:r>
                        <a:rPr lang="en-GB" sz="15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or cardiogenic shock</a:t>
                      </a:r>
                    </a:p>
                  </a:txBody>
                  <a:tcPr marL="0" marR="0" marT="108001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14 (0.3%)</a:t>
                      </a:r>
                    </a:p>
                  </a:txBody>
                  <a:tcPr marL="0" marR="0" marT="108001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22 (0.9%)</a:t>
                      </a:r>
                    </a:p>
                  </a:txBody>
                  <a:tcPr marL="0" marR="0" marT="108001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0.32</a:t>
                      </a:r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108001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(0.16, 0.62)</a:t>
                      </a:r>
                    </a:p>
                  </a:txBody>
                  <a:tcPr marL="0" marR="0" marT="108001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10800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939">
                <a:tc>
                  <a:txBody>
                    <a:bodyPr/>
                    <a:lstStyle/>
                    <a:p>
                      <a:pPr marL="90488" indent="357188"/>
                      <a:r>
                        <a:rPr lang="en-GB" sz="150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Acute MI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15 (0.3%)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11 (0.5%)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0.68</a:t>
                      </a:r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(0.31, 1.48)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939">
                <a:tc>
                  <a:txBody>
                    <a:bodyPr/>
                    <a:lstStyle/>
                    <a:p>
                      <a:pPr marL="90488" marR="0" indent="357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Stroke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16 (0.3%)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11 (0.5%)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0.72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(0.33,</a:t>
                      </a:r>
                      <a:r>
                        <a:rPr lang="en-US" sz="15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1.55)</a:t>
                      </a:r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939">
                <a:tc>
                  <a:txBody>
                    <a:bodyPr/>
                    <a:lstStyle/>
                    <a:p>
                      <a:pPr marL="90488" marR="0" indent="357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  <a:r>
                        <a:rPr lang="en-US" sz="15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*</a:t>
                      </a:r>
                      <a:endParaRPr lang="en-GB" sz="1500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74 (1.6%)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55 (2.4%)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0.66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(0.47,</a:t>
                      </a:r>
                      <a:r>
                        <a:rPr lang="en-US" sz="15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0.94)</a:t>
                      </a:r>
                      <a:endParaRPr lang="en-US" sz="15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5519" name="Chart 19">
            <a:extLst>
              <a:ext uri="{FF2B5EF4-FFF2-40B4-BE49-F238E27FC236}">
                <a16:creationId xmlns:a16="http://schemas.microsoft.com/office/drawing/2014/main" id="{278F53A2-C4D4-494B-B2A9-7B1A7FDEADE6}"/>
              </a:ext>
            </a:extLst>
          </p:cNvPr>
          <p:cNvGraphicFramePr>
            <a:graphicFrameLocks/>
          </p:cNvGraphicFramePr>
          <p:nvPr/>
        </p:nvGraphicFramePr>
        <p:xfrm>
          <a:off x="5461000" y="1649413"/>
          <a:ext cx="3500438" cy="401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34" name="Graphique" r:id="rId4" imgW="3504910" imgH="4675246" progId="Excel.Chart.8">
                  <p:embed/>
                </p:oleObj>
              </mc:Choice>
              <mc:Fallback>
                <p:oleObj name="Graphique" r:id="rId4" imgW="3504910" imgH="4675246" progId="Excel.Chart.8">
                  <p:embed/>
                  <p:pic>
                    <p:nvPicPr>
                      <p:cNvPr id="0" name="Chart 1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0" y="1649413"/>
                        <a:ext cx="3500438" cy="401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8528" name="Title 5">
            <a:extLst>
              <a:ext uri="{FF2B5EF4-FFF2-40B4-BE49-F238E27FC236}">
                <a16:creationId xmlns:a16="http://schemas.microsoft.com/office/drawing/2014/main" id="{A3D9A5C4-86F4-4112-88AF-25FEF2110B5E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00" y="0"/>
            <a:ext cx="8648700" cy="889000"/>
          </a:xfrm>
        </p:spPr>
      </p:pic>
      <p:sp>
        <p:nvSpPr>
          <p:cNvPr id="105521" name="Slide Number Placeholder 3">
            <a:extLst>
              <a:ext uri="{FF2B5EF4-FFF2-40B4-BE49-F238E27FC236}">
                <a16:creationId xmlns:a16="http://schemas.microsoft.com/office/drawing/2014/main" id="{9270DADC-BCA3-4AE5-A7FD-F97D231EC4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08963" y="6475413"/>
            <a:ext cx="935037" cy="26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35E1398-7B80-4FF0-BAA1-2C543F6421E9}" type="slidenum">
              <a:rPr lang="en-GB" altLang="fr-FR" sz="14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GB" altLang="fr-FR" sz="1400">
              <a:solidFill>
                <a:srgbClr val="898989"/>
              </a:solidFill>
            </a:endParaRPr>
          </a:p>
        </p:txBody>
      </p:sp>
      <p:sp>
        <p:nvSpPr>
          <p:cNvPr id="105522" name="TextBox 12">
            <a:extLst>
              <a:ext uri="{FF2B5EF4-FFF2-40B4-BE49-F238E27FC236}">
                <a16:creationId xmlns:a16="http://schemas.microsoft.com/office/drawing/2014/main" id="{29D49F19-B92A-45DF-98A3-2B422E231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4489450"/>
            <a:ext cx="2195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>
            <a:spAutoFit/>
          </a:bodyPr>
          <a:lstStyle>
            <a:lvl1pPr defTabSz="457200"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fr-FR" sz="1400">
                <a:solidFill>
                  <a:srgbClr val="5A5A5A"/>
                </a:solidFill>
              </a:rPr>
              <a:t>Favors empagliflozin</a:t>
            </a:r>
          </a:p>
        </p:txBody>
      </p:sp>
      <p:sp>
        <p:nvSpPr>
          <p:cNvPr id="105523" name="TextBox 13">
            <a:extLst>
              <a:ext uri="{FF2B5EF4-FFF2-40B4-BE49-F238E27FC236}">
                <a16:creationId xmlns:a16="http://schemas.microsoft.com/office/drawing/2014/main" id="{9FE0573B-E0D6-4FE3-B920-A9FF186E3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50" y="4489450"/>
            <a:ext cx="2193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>
            <a:spAutoFit/>
          </a:bodyPr>
          <a:lstStyle>
            <a:lvl1pPr defTabSz="457200"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fr-FR" sz="1400"/>
              <a:t>F</a:t>
            </a:r>
            <a:r>
              <a:rPr lang="en-GB" altLang="fr-FR" sz="1400">
                <a:solidFill>
                  <a:schemeClr val="bg1"/>
                </a:solidFill>
              </a:rPr>
              <a:t>avors placebo</a:t>
            </a:r>
          </a:p>
        </p:txBody>
      </p:sp>
      <p:cxnSp>
        <p:nvCxnSpPr>
          <p:cNvPr id="105524" name="Straight Arrow Connector 14">
            <a:extLst>
              <a:ext uri="{FF2B5EF4-FFF2-40B4-BE49-F238E27FC236}">
                <a16:creationId xmlns:a16="http://schemas.microsoft.com/office/drawing/2014/main" id="{E291DDE8-BE9E-4CAF-9106-9AE52206CF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50200" y="4578350"/>
            <a:ext cx="1036638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25" name="Straight Arrow Connector 15">
            <a:extLst>
              <a:ext uri="{FF2B5EF4-FFF2-40B4-BE49-F238E27FC236}">
                <a16:creationId xmlns:a16="http://schemas.microsoft.com/office/drawing/2014/main" id="{B2207CEB-D81F-4D65-9D50-6DD802816E9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61075" y="4578350"/>
            <a:ext cx="1584325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26" name="Connecteur droit 2">
            <a:extLst>
              <a:ext uri="{FF2B5EF4-FFF2-40B4-BE49-F238E27FC236}">
                <a16:creationId xmlns:a16="http://schemas.microsoft.com/office/drawing/2014/main" id="{9749B4C4-E411-4F0B-8988-50D51ACD00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5288" y="3213100"/>
            <a:ext cx="1368425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27" name="Connecteur droit 14">
            <a:extLst>
              <a:ext uri="{FF2B5EF4-FFF2-40B4-BE49-F238E27FC236}">
                <a16:creationId xmlns:a16="http://schemas.microsoft.com/office/drawing/2014/main" id="{FB7944EA-2CB8-4BDD-A54F-872DF0B79D00}"/>
              </a:ext>
            </a:extLst>
          </p:cNvPr>
          <p:cNvCxnSpPr>
            <a:cxnSpLocks/>
          </p:cNvCxnSpPr>
          <p:nvPr/>
        </p:nvCxnSpPr>
        <p:spPr bwMode="auto">
          <a:xfrm>
            <a:off x="88900" y="2420938"/>
            <a:ext cx="8636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5528" name="ZoneTexte 3">
            <a:extLst>
              <a:ext uri="{FF2B5EF4-FFF2-40B4-BE49-F238E27FC236}">
                <a16:creationId xmlns:a16="http://schemas.microsoft.com/office/drawing/2014/main" id="{B0336E50-5860-4D11-958C-5BA0908B7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163" y="6546850"/>
            <a:ext cx="9245601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b="1"/>
              <a:t>2019 ESC Guidelines for the diagnosis and management of chronic coronary syndromes.             European Heart Journal (2019) 00, 1-71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/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1000"/>
          </a:p>
        </p:txBody>
      </p:sp>
      <p:pic>
        <p:nvPicPr>
          <p:cNvPr id="105529" name="Image 14">
            <a:extLst>
              <a:ext uri="{FF2B5EF4-FFF2-40B4-BE49-F238E27FC236}">
                <a16:creationId xmlns:a16="http://schemas.microsoft.com/office/drawing/2014/main" id="{07AD88C7-4264-4528-B235-02EC547DC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5373688"/>
            <a:ext cx="8208963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530" name="Rectangle 2">
            <a:extLst>
              <a:ext uri="{FF2B5EF4-FFF2-40B4-BE49-F238E27FC236}">
                <a16:creationId xmlns:a16="http://schemas.microsoft.com/office/drawing/2014/main" id="{92E03F46-76EE-4F86-A66B-3CCEA5C42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8" y="4787900"/>
            <a:ext cx="4784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800" b="1"/>
              <a:t>MACE : HR 0.86     P:0.04</a:t>
            </a:r>
            <a:endParaRPr lang="fr-CA" altLang="fr-FR" sz="2800"/>
          </a:p>
        </p:txBody>
      </p:sp>
      <p:cxnSp>
        <p:nvCxnSpPr>
          <p:cNvPr id="105531" name="Connecteur droit 4">
            <a:extLst>
              <a:ext uri="{FF2B5EF4-FFF2-40B4-BE49-F238E27FC236}">
                <a16:creationId xmlns:a16="http://schemas.microsoft.com/office/drawing/2014/main" id="{48FE0F1E-3177-4421-9E37-C22CC218DD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58888" y="6237288"/>
            <a:ext cx="3168650" cy="0"/>
          </a:xfrm>
          <a:prstGeom prst="line">
            <a:avLst/>
          </a:prstGeom>
          <a:noFill/>
          <a:ln w="57150" algn="ctr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32" name="Connecteur droit 18">
            <a:extLst>
              <a:ext uri="{FF2B5EF4-FFF2-40B4-BE49-F238E27FC236}">
                <a16:creationId xmlns:a16="http://schemas.microsoft.com/office/drawing/2014/main" id="{A302443C-EC16-489C-A367-6148D5B03221}"/>
              </a:ext>
            </a:extLst>
          </p:cNvPr>
          <p:cNvCxnSpPr>
            <a:cxnSpLocks/>
          </p:cNvCxnSpPr>
          <p:nvPr/>
        </p:nvCxnSpPr>
        <p:spPr bwMode="auto">
          <a:xfrm flipV="1">
            <a:off x="395288" y="6530975"/>
            <a:ext cx="2160587" cy="17463"/>
          </a:xfrm>
          <a:prstGeom prst="line">
            <a:avLst/>
          </a:prstGeom>
          <a:noFill/>
          <a:ln w="57150" algn="ctr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5533" name="Rectangle 1">
            <a:extLst>
              <a:ext uri="{FF2B5EF4-FFF2-40B4-BE49-F238E27FC236}">
                <a16:creationId xmlns:a16="http://schemas.microsoft.com/office/drawing/2014/main" id="{35B91394-4DF5-462D-A301-D1C7AA148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7588" y="4968875"/>
            <a:ext cx="1208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200"/>
              <a:t>(CI 0.74–0.99) </a:t>
            </a: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re 1">
            <a:extLst>
              <a:ext uri="{FF2B5EF4-FFF2-40B4-BE49-F238E27FC236}">
                <a16:creationId xmlns:a16="http://schemas.microsoft.com/office/drawing/2014/main" id="{558EBDBB-FAD7-474C-9A4C-4CD9982180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57300"/>
            <a:ext cx="8229600" cy="742950"/>
          </a:xfrm>
        </p:spPr>
        <p:txBody>
          <a:bodyPr/>
          <a:lstStyle/>
          <a:p>
            <a:r>
              <a:rPr lang="fr-FR" altLang="fr-FR">
                <a:solidFill>
                  <a:schemeClr val="tx1"/>
                </a:solidFill>
                <a:ea typeface="ＭＳ Ｐゴシック" panose="020B0600070205080204" pitchFamily="34" charset="-128"/>
              </a:rPr>
              <a:t>EMPA-REG</a:t>
            </a:r>
          </a:p>
        </p:txBody>
      </p:sp>
      <p:sp>
        <p:nvSpPr>
          <p:cNvPr id="114691" name="Content Placeholder 3">
            <a:extLst>
              <a:ext uri="{FF2B5EF4-FFF2-40B4-BE49-F238E27FC236}">
                <a16:creationId xmlns:a16="http://schemas.microsoft.com/office/drawing/2014/main" id="{7BF8F1A1-DA5E-4DFC-8EE8-2F34940082B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1968500"/>
            <a:ext cx="9144000" cy="35385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CA" altLang="fr-FR" sz="2400" b="1" dirty="0">
                <a:ea typeface="ＭＳ Ｐゴシック" panose="020B0600070205080204" pitchFamily="34" charset="-128"/>
              </a:rPr>
              <a:t>Insuffisance cardiaque</a:t>
            </a:r>
            <a:r>
              <a:rPr lang="fr-CA" altLang="fr-FR" sz="1800" b="1" dirty="0">
                <a:ea typeface="ＭＳ Ｐゴシック" panose="020B0600070205080204" pitchFamily="34" charset="-128"/>
              </a:rPr>
              <a:t>:  </a:t>
            </a:r>
            <a:r>
              <a:rPr lang="fr-CA" altLang="fr-FR" sz="1800" dirty="0">
                <a:ea typeface="ＭＳ Ｐゴシック" panose="020B0600070205080204" pitchFamily="34" charset="-128"/>
              </a:rPr>
              <a:t>9.9% groupe </a:t>
            </a:r>
            <a:r>
              <a:rPr lang="fr-CA" altLang="fr-FR" sz="1800" dirty="0" err="1">
                <a:ea typeface="ＭＳ Ｐゴシック" panose="020B0600070205080204" pitchFamily="34" charset="-128"/>
              </a:rPr>
              <a:t>Empagliflozine</a:t>
            </a:r>
            <a:r>
              <a:rPr lang="fr-CA" altLang="fr-FR" sz="1800" dirty="0">
                <a:ea typeface="ＭＳ Ｐゴシック" panose="020B0600070205080204" pitchFamily="34" charset="-128"/>
              </a:rPr>
              <a:t> 10.5% groupe Placebo</a:t>
            </a:r>
          </a:p>
          <a:p>
            <a:pPr marL="0" indent="0">
              <a:buFontTx/>
              <a:buNone/>
              <a:defRPr/>
            </a:pPr>
            <a:endParaRPr lang="en-US" altLang="fr-FR" sz="1800" dirty="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fr-CA" altLang="fr-FR" sz="4000" b="1" dirty="0" err="1">
                <a:ea typeface="ＭＳ Ｐゴシック" panose="020B0600070205080204" pitchFamily="34" charset="-128"/>
              </a:rPr>
              <a:t>Hospit</a:t>
            </a:r>
            <a:r>
              <a:rPr lang="fr-CA" altLang="fr-FR" sz="4000" b="1" dirty="0">
                <a:ea typeface="ＭＳ Ｐゴシック" panose="020B0600070205080204" pitchFamily="34" charset="-128"/>
              </a:rPr>
              <a:t>. IC </a:t>
            </a:r>
            <a:r>
              <a:rPr lang="fr-CA" altLang="fr-FR" sz="4000" dirty="0">
                <a:ea typeface="ＭＳ Ｐゴシック" panose="020B0600070205080204" pitchFamily="34" charset="-128"/>
              </a:rPr>
              <a:t>: </a:t>
            </a:r>
            <a:r>
              <a:rPr lang="fr-CA" altLang="fr-FR" sz="4000" b="1" dirty="0">
                <a:ea typeface="ＭＳ Ｐゴシック" panose="020B0600070205080204" pitchFamily="34" charset="-128"/>
              </a:rPr>
              <a:t>HR 0.65 </a:t>
            </a:r>
            <a:r>
              <a:rPr lang="fr-CA" altLang="fr-FR" sz="4000" dirty="0">
                <a:ea typeface="ＭＳ Ｐゴシック" panose="020B0600070205080204" pitchFamily="34" charset="-128"/>
              </a:rPr>
              <a:t>    </a:t>
            </a:r>
            <a:r>
              <a:rPr lang="fr-CA" altLang="fr-FR" sz="4000" b="1" dirty="0">
                <a:ea typeface="ＭＳ Ｐゴシック" panose="020B0600070205080204" pitchFamily="34" charset="-128"/>
              </a:rPr>
              <a:t>P=0.002 </a:t>
            </a:r>
            <a:r>
              <a:rPr lang="fr-CA" altLang="fr-FR" sz="1400" dirty="0">
                <a:ea typeface="ＭＳ Ｐゴシック" panose="020B0600070205080204" pitchFamily="34" charset="-128"/>
              </a:rPr>
              <a:t>(CI, 0.50–0.85)</a:t>
            </a:r>
          </a:p>
          <a:p>
            <a:pPr>
              <a:defRPr/>
            </a:pPr>
            <a:endParaRPr lang="fr-CA" altLang="fr-FR" sz="18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fr-FR" sz="1800" dirty="0">
              <a:ea typeface="ＭＳ Ｐゴシック" panose="020B0600070205080204" pitchFamily="34" charset="-128"/>
            </a:endParaRPr>
          </a:p>
        </p:txBody>
      </p:sp>
      <p:pic>
        <p:nvPicPr>
          <p:cNvPr id="107523" name="Espace réservé du contenu 5">
            <a:extLst>
              <a:ext uri="{FF2B5EF4-FFF2-40B4-BE49-F238E27FC236}">
                <a16:creationId xmlns:a16="http://schemas.microsoft.com/office/drawing/2014/main" id="{550A2C30-0DF3-4717-907F-5F576E68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3790950"/>
            <a:ext cx="858837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tangle 3">
            <a:extLst>
              <a:ext uri="{FF2B5EF4-FFF2-40B4-BE49-F238E27FC236}">
                <a16:creationId xmlns:a16="http://schemas.microsoft.com/office/drawing/2014/main" id="{CE8AB63B-DDD3-4C50-9F28-59AC7330250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5900"/>
            <a:ext cx="74676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5" name="Image 10">
            <a:extLst>
              <a:ext uri="{FF2B5EF4-FFF2-40B4-BE49-F238E27FC236}">
                <a16:creationId xmlns:a16="http://schemas.microsoft.com/office/drawing/2014/main" id="{52B05F28-E8AF-44B2-9EE7-D1C9C165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6381750"/>
            <a:ext cx="25336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7526" name="Connecteur droit 4">
            <a:extLst>
              <a:ext uri="{FF2B5EF4-FFF2-40B4-BE49-F238E27FC236}">
                <a16:creationId xmlns:a16="http://schemas.microsoft.com/office/drawing/2014/main" id="{BEFF0870-C7F3-4445-8825-82979F4B6501}"/>
              </a:ext>
            </a:extLst>
          </p:cNvPr>
          <p:cNvCxnSpPr>
            <a:cxnSpLocks/>
          </p:cNvCxnSpPr>
          <p:nvPr/>
        </p:nvCxnSpPr>
        <p:spPr bwMode="auto">
          <a:xfrm>
            <a:off x="790575" y="4797425"/>
            <a:ext cx="3095625" cy="0"/>
          </a:xfrm>
          <a:prstGeom prst="line">
            <a:avLst/>
          </a:prstGeom>
          <a:noFill/>
          <a:ln w="57150" algn="ctr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527" name="ZoneTexte 9">
            <a:extLst>
              <a:ext uri="{FF2B5EF4-FFF2-40B4-BE49-F238E27FC236}">
                <a16:creationId xmlns:a16="http://schemas.microsoft.com/office/drawing/2014/main" id="{B2D1BA61-C488-41E5-9596-0015B15B1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6399213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 b="1"/>
              <a:t>2017</a:t>
            </a:r>
          </a:p>
        </p:txBody>
      </p:sp>
      <p:sp>
        <p:nvSpPr>
          <p:cNvPr id="107528" name="Rectangle 11">
            <a:extLst>
              <a:ext uri="{FF2B5EF4-FFF2-40B4-BE49-F238E27FC236}">
                <a16:creationId xmlns:a16="http://schemas.microsoft.com/office/drawing/2014/main" id="{4B199755-950C-498C-B3F8-FE3290066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995863"/>
            <a:ext cx="8435975" cy="11699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fr-CA" altLang="fr-FR" sz="1800" b="1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fr-CA" altLang="fr-FR" sz="2400" b="1"/>
              <a:t>Empagliflozine:  EN179</a:t>
            </a:r>
            <a:r>
              <a:rPr lang="fr-CA" altLang="fr-FR" sz="2400"/>
              <a:t> </a:t>
            </a:r>
            <a:endParaRPr lang="fr-CA" altLang="fr-FR" sz="2400" b="1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fr-CA" altLang="fr-FR" sz="1800"/>
              <a:t>   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Traitement diabétiques avec </a:t>
            </a:r>
            <a:r>
              <a:rPr lang="fr-CA" altLang="fr-FR" sz="2400" b="1"/>
              <a:t>MCAS / MVAS </a:t>
            </a:r>
            <a:r>
              <a:rPr lang="fr-CA" altLang="fr-FR" sz="2400"/>
              <a:t>et</a:t>
            </a:r>
            <a:r>
              <a:rPr lang="fr-CA" altLang="fr-FR" sz="2400" b="1"/>
              <a:t> HBA1c ≥ 7%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Espace réservé du contenu 2">
            <a:extLst>
              <a:ext uri="{FF2B5EF4-FFF2-40B4-BE49-F238E27FC236}">
                <a16:creationId xmlns:a16="http://schemas.microsoft.com/office/drawing/2014/main" id="{CB435DD3-A7C4-41A8-9F78-FD33AC46E7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6525" y="2128838"/>
            <a:ext cx="8899525" cy="36576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</a:rPr>
              <a:t>             </a:t>
            </a:r>
          </a:p>
          <a:p>
            <a:pPr marL="0" indent="0"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</a:rPr>
              <a:t>            EMPA-REG 2015     </a:t>
            </a:r>
            <a:r>
              <a:rPr lang="fr-FR" altLang="fr-FR" sz="2000" b="1">
                <a:ea typeface="ＭＳ Ｐゴシック" panose="020B0600070205080204" pitchFamily="34" charset="-128"/>
              </a:rPr>
              <a:t>Empagliflozine</a:t>
            </a:r>
          </a:p>
          <a:p>
            <a:pPr marL="0" indent="0"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</a:rPr>
              <a:t>            CANVAS     2017     </a:t>
            </a:r>
            <a:r>
              <a:rPr lang="fr-FR" altLang="fr-FR" sz="2000" b="1">
                <a:ea typeface="ＭＳ Ｐゴシック" panose="020B0600070205080204" pitchFamily="34" charset="-128"/>
              </a:rPr>
              <a:t>Canagliflozine</a:t>
            </a:r>
          </a:p>
          <a:p>
            <a:pPr marL="0" indent="0"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</a:rPr>
              <a:t>            DECLARE   2019     </a:t>
            </a:r>
            <a:r>
              <a:rPr lang="fr-FR" altLang="fr-FR" sz="2000" b="1">
                <a:ea typeface="ＭＳ Ｐゴシック" panose="020B0600070205080204" pitchFamily="34" charset="-128"/>
              </a:rPr>
              <a:t>Dapagliflozine</a:t>
            </a:r>
          </a:p>
          <a:p>
            <a:pPr marL="457200" lvl="1" indent="0"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</a:rPr>
              <a:t>       CREDENCE 2019    </a:t>
            </a:r>
            <a:r>
              <a:rPr lang="fr-FR" altLang="fr-FR" sz="2000" b="1">
                <a:ea typeface="ＭＳ Ｐゴシック" panose="020B0600070205080204" pitchFamily="34" charset="-128"/>
              </a:rPr>
              <a:t>Canagliflozine  </a:t>
            </a:r>
            <a:r>
              <a:rPr lang="fr-FR" altLang="fr-FR" sz="2000">
                <a:ea typeface="ＭＳ Ｐゴシック" panose="020B0600070205080204" pitchFamily="34" charset="-128"/>
              </a:rPr>
              <a:t>(+ MACE/Rénal)</a:t>
            </a:r>
          </a:p>
          <a:p>
            <a:pPr marL="457200" lvl="1" indent="0">
              <a:buFontTx/>
              <a:buNone/>
            </a:pPr>
            <a:endParaRPr lang="fr-FR" altLang="fr-FR" sz="2400">
              <a:ea typeface="ＭＳ Ｐゴシック" panose="020B0600070205080204" pitchFamily="34" charset="-128"/>
            </a:endParaRPr>
          </a:p>
          <a:p>
            <a:pPr marL="457200" lvl="1" indent="0">
              <a:buFontTx/>
              <a:buNone/>
            </a:pPr>
            <a:r>
              <a:rPr lang="fr-FR" altLang="fr-FR" sz="4400" b="1">
                <a:ea typeface="ＭＳ Ｐゴシック" panose="020B0600070205080204" pitchFamily="34" charset="-128"/>
              </a:rPr>
              <a:t>Risque hospitalisation pour Insuffisance Cardiaque!</a:t>
            </a:r>
          </a:p>
          <a:p>
            <a:pPr marL="0" indent="0"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</a:rPr>
              <a:t>     </a:t>
            </a:r>
          </a:p>
        </p:txBody>
      </p:sp>
      <p:pic>
        <p:nvPicPr>
          <p:cNvPr id="4" name="Rectangle 3">
            <a:extLst>
              <a:ext uri="{FF2B5EF4-FFF2-40B4-BE49-F238E27FC236}">
                <a16:creationId xmlns:a16="http://schemas.microsoft.com/office/drawing/2014/main" id="{91C96A58-BF6F-485A-B549-78CD76EBC2D6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15900"/>
            <a:ext cx="7467600" cy="1104900"/>
          </a:xfrm>
        </p:spPr>
      </p:pic>
      <p:sp>
        <p:nvSpPr>
          <p:cNvPr id="109571" name="ZoneTexte 4">
            <a:extLst>
              <a:ext uri="{FF2B5EF4-FFF2-40B4-BE49-F238E27FC236}">
                <a16:creationId xmlns:a16="http://schemas.microsoft.com/office/drawing/2014/main" id="{15B4A8AE-29AB-452E-94C8-C893AB99E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84313"/>
            <a:ext cx="2974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3600" b="1"/>
              <a:t>DM</a:t>
            </a:r>
            <a:r>
              <a:rPr lang="fr-CA" altLang="fr-FR" sz="1800" b="1"/>
              <a:t>2:     </a:t>
            </a:r>
            <a:r>
              <a:rPr lang="fr-CA" altLang="fr-FR" b="1"/>
              <a:t>i</a:t>
            </a:r>
            <a:r>
              <a:rPr lang="fr-FR" altLang="fr-FR" b="1"/>
              <a:t>SGLT</a:t>
            </a:r>
            <a:r>
              <a:rPr lang="fr-FR" altLang="fr-FR" sz="2000" b="1"/>
              <a:t>2</a:t>
            </a:r>
            <a:r>
              <a:rPr lang="fr-FR" altLang="fr-FR"/>
              <a:t> </a:t>
            </a:r>
            <a:r>
              <a:rPr lang="fr-CA" altLang="fr-FR" b="1"/>
              <a:t> </a:t>
            </a:r>
          </a:p>
        </p:txBody>
      </p:sp>
      <p:sp>
        <p:nvSpPr>
          <p:cNvPr id="109572" name="Flèche vers le bas 1">
            <a:extLst>
              <a:ext uri="{FF2B5EF4-FFF2-40B4-BE49-F238E27FC236}">
                <a16:creationId xmlns:a16="http://schemas.microsoft.com/office/drawing/2014/main" id="{41DD0F39-6302-4E8F-870B-840A6F92B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4941888"/>
            <a:ext cx="177800" cy="646112"/>
          </a:xfrm>
          <a:prstGeom prst="downArrow">
            <a:avLst>
              <a:gd name="adj1" fmla="val 50000"/>
              <a:gd name="adj2" fmla="val 50084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>
            <a:extLst>
              <a:ext uri="{FF2B5EF4-FFF2-40B4-BE49-F238E27FC236}">
                <a16:creationId xmlns:a16="http://schemas.microsoft.com/office/drawing/2014/main" id="{CDBDA250-0BED-4B5F-9A5F-448E7B3A72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43075"/>
            <a:ext cx="8578850" cy="47815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CP: depuis 3 mois:</a:t>
            </a:r>
          </a:p>
          <a:p>
            <a:pPr eaLnBrk="1" hangingPunct="1"/>
            <a:r>
              <a:rPr lang="fr-CA" altLang="fr-FR" sz="24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3 épisodes dyspnée avec malaise rétro-sternal</a:t>
            </a:r>
          </a:p>
          <a:p>
            <a:pPr eaLnBrk="1" hangingPunct="1"/>
            <a:r>
              <a:rPr lang="fr-CA" altLang="fr-FR" sz="24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Monter escalier/ski de fond/sortir les déchets</a:t>
            </a:r>
          </a:p>
          <a:p>
            <a:pPr eaLnBrk="1" hangingPunct="1"/>
            <a:r>
              <a:rPr lang="fr-CA" altLang="fr-FR" sz="24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Durée: +/- 10 min.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fr-CA" altLang="fr-FR" sz="20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                   Habitudes: Tabac:</a:t>
            </a:r>
            <a:r>
              <a:rPr lang="fr-CA" altLang="fr-FR" sz="20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10 cig./die   Roh  Social ?!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Antécédents: DM2:  Metformin 500 bid      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                     Lipides: Atorvastatin 80mg HS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Allergies: Pénicilline – AAS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Revue systèmes:</a:t>
            </a:r>
            <a:r>
              <a:rPr lang="fr-CA" altLang="fr-FR" sz="24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       Pulm.:</a:t>
            </a:r>
            <a:r>
              <a:rPr lang="fr-CA" altLang="fr-FR" sz="24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 Dyspnée II/V + Toux 1 an</a:t>
            </a:r>
            <a:r>
              <a:rPr lang="fr-CA" altLang="fr-FR" sz="20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25602" name="Rectangle 2">
            <a:extLst>
              <a:ext uri="{FF2B5EF4-FFF2-40B4-BE49-F238E27FC236}">
                <a16:creationId xmlns:a16="http://schemas.microsoft.com/office/drawing/2014/main" id="{FAB75F90-7EC8-4EDF-9EFA-16ACA4983F5C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100" y="152400"/>
            <a:ext cx="7480300" cy="838200"/>
          </a:xfrm>
        </p:spPr>
      </p:pic>
      <p:sp>
        <p:nvSpPr>
          <p:cNvPr id="25603" name="Rectangle 1">
            <a:extLst>
              <a:ext uri="{FF2B5EF4-FFF2-40B4-BE49-F238E27FC236}">
                <a16:creationId xmlns:a16="http://schemas.microsoft.com/office/drawing/2014/main" id="{69ED28CC-0353-480B-AE69-C49B014CF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268413"/>
            <a:ext cx="3671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800" b="1">
                <a:latin typeface="Bookman Old Style" panose="02050604050505020204" pitchFamily="18" charset="0"/>
              </a:rPr>
              <a:t>JB Avocat 54 ans: </a:t>
            </a:r>
            <a:endParaRPr lang="fr-CA" altLang="fr-FR" sz="2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CC13DF-0ECD-4144-BCC0-8325C0947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14450"/>
            <a:ext cx="8820150" cy="47244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fr-FR" sz="4000" dirty="0"/>
          </a:p>
          <a:p>
            <a:pPr marL="0" indent="0">
              <a:buFontTx/>
              <a:buNone/>
              <a:defRPr/>
            </a:pPr>
            <a:endParaRPr lang="fr-FR" sz="4000" dirty="0"/>
          </a:p>
          <a:p>
            <a:pPr marL="0" indent="0">
              <a:buFontTx/>
              <a:buNone/>
              <a:defRPr/>
            </a:pPr>
            <a:r>
              <a:rPr lang="fr-FR" sz="4000" dirty="0"/>
              <a:t>Est-ce que les SGLT-2 sont sécuritaires et efficaces chez les patients atteints d’IC avec   </a:t>
            </a:r>
            <a:r>
              <a:rPr lang="fr-FR" sz="4000" dirty="0" err="1"/>
              <a:t>FeVG</a:t>
            </a:r>
            <a:r>
              <a:rPr lang="fr-FR" sz="4000" dirty="0"/>
              <a:t> </a:t>
            </a:r>
          </a:p>
          <a:p>
            <a:pPr marL="0" indent="0">
              <a:buFontTx/>
              <a:buNone/>
              <a:defRPr/>
            </a:pPr>
            <a:r>
              <a:rPr lang="fr-FR" sz="4000" dirty="0"/>
              <a:t>        </a:t>
            </a:r>
            <a:r>
              <a:rPr lang="fr-FR" sz="4800" b="1" dirty="0"/>
              <a:t>avec ou sans DM2?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4" name="Rectangle 3">
            <a:extLst>
              <a:ext uri="{FF2B5EF4-FFF2-40B4-BE49-F238E27FC236}">
                <a16:creationId xmlns:a16="http://schemas.microsoft.com/office/drawing/2014/main" id="{85DEAC28-4148-409E-A6D1-12CC45E421D8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5900"/>
            <a:ext cx="7467600" cy="1104900"/>
          </a:xfrm>
        </p:spPr>
      </p:pic>
      <p:sp>
        <p:nvSpPr>
          <p:cNvPr id="111619" name="Flèche vers le bas 4">
            <a:extLst>
              <a:ext uri="{FF2B5EF4-FFF2-40B4-BE49-F238E27FC236}">
                <a16:creationId xmlns:a16="http://schemas.microsoft.com/office/drawing/2014/main" id="{6A0F8C53-7376-4CC4-9C2E-E336A6B4E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300" y="4149725"/>
            <a:ext cx="271463" cy="500063"/>
          </a:xfrm>
          <a:prstGeom prst="downArrow">
            <a:avLst>
              <a:gd name="adj1" fmla="val 50000"/>
              <a:gd name="adj2" fmla="val 50155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Espace réservé du contenu 4">
            <a:extLst>
              <a:ext uri="{FF2B5EF4-FFF2-40B4-BE49-F238E27FC236}">
                <a16:creationId xmlns:a16="http://schemas.microsoft.com/office/drawing/2014/main" id="{316A54AB-18B2-455D-9411-20CEBA4218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844675"/>
            <a:ext cx="3816350" cy="2808288"/>
          </a:xfrm>
        </p:spPr>
      </p:pic>
      <p:sp>
        <p:nvSpPr>
          <p:cNvPr id="113666" name="ZoneTexte 1">
            <a:extLst>
              <a:ext uri="{FF2B5EF4-FFF2-40B4-BE49-F238E27FC236}">
                <a16:creationId xmlns:a16="http://schemas.microsoft.com/office/drawing/2014/main" id="{CF668CB0-4BC9-41AC-880F-C848EA14F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3068638"/>
            <a:ext cx="47148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4700 patients avec Ins. Cardiaque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3600" b="1"/>
              <a:t>48% non diabétique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2000"/>
          </a:p>
        </p:txBody>
      </p:sp>
      <p:sp>
        <p:nvSpPr>
          <p:cNvPr id="113667" name="Flèche vers le bas 2">
            <a:extLst>
              <a:ext uri="{FF2B5EF4-FFF2-40B4-BE49-F238E27FC236}">
                <a16:creationId xmlns:a16="http://schemas.microsoft.com/office/drawing/2014/main" id="{4EB8E5DD-1404-44CE-A513-B1C995050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973638"/>
            <a:ext cx="322263" cy="542925"/>
          </a:xfrm>
          <a:prstGeom prst="downArrow">
            <a:avLst>
              <a:gd name="adj1" fmla="val 50000"/>
              <a:gd name="adj2" fmla="val 50035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pic>
        <p:nvPicPr>
          <p:cNvPr id="6" name="Rectangle 3">
            <a:extLst>
              <a:ext uri="{FF2B5EF4-FFF2-40B4-BE49-F238E27FC236}">
                <a16:creationId xmlns:a16="http://schemas.microsoft.com/office/drawing/2014/main" id="{834ECBB1-53F7-4AB9-8BFB-E50871D1F827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15900"/>
            <a:ext cx="7467600" cy="1104900"/>
          </a:xfrm>
        </p:spPr>
      </p:pic>
      <p:sp>
        <p:nvSpPr>
          <p:cNvPr id="113669" name="ZoneTexte 3">
            <a:extLst>
              <a:ext uri="{FF2B5EF4-FFF2-40B4-BE49-F238E27FC236}">
                <a16:creationId xmlns:a16="http://schemas.microsoft.com/office/drawing/2014/main" id="{E4A8D466-E208-4FF8-941D-3181A1A1F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20800"/>
            <a:ext cx="2625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DAPA-HF:</a:t>
            </a:r>
          </a:p>
        </p:txBody>
      </p:sp>
      <p:sp>
        <p:nvSpPr>
          <p:cNvPr id="113670" name="ZoneTexte 6">
            <a:extLst>
              <a:ext uri="{FF2B5EF4-FFF2-40B4-BE49-F238E27FC236}">
                <a16:creationId xmlns:a16="http://schemas.microsoft.com/office/drawing/2014/main" id="{35B2C979-9B3D-48CD-BD18-F6667BC28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6021388"/>
            <a:ext cx="80279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fr-FR" sz="1000"/>
              <a:t>Issuess Secondaires: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fr-FR" sz="1000"/>
              <a:t>Composite hospitalisation IC ou décès cardiovasculaire, Nombre total hospitalisations IC et décès cardiovasculaire, Score Kansas City Cardiomoypathy Questionnaire à 8 mois, Composite détérioriation rénale (↓ DFG &gt;50%, IRC terminale, dialyse ou transplantation rénale, décès cause rénale), Décès toutes causes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1000"/>
          </a:p>
        </p:txBody>
      </p:sp>
      <p:sp>
        <p:nvSpPr>
          <p:cNvPr id="113671" name="Rectangle 1">
            <a:extLst>
              <a:ext uri="{FF2B5EF4-FFF2-40B4-BE49-F238E27FC236}">
                <a16:creationId xmlns:a16="http://schemas.microsoft.com/office/drawing/2014/main" id="{05C6C0F7-D45F-4A15-A566-A532C1411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3" y="4875213"/>
            <a:ext cx="9275762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</a:t>
            </a:r>
            <a:r>
              <a:rPr lang="fr-CA" altLang="fr-FR" sz="4000" b="1"/>
              <a:t>26%</a:t>
            </a:r>
            <a:r>
              <a:rPr lang="fr-CA" altLang="fr-FR" sz="4000"/>
              <a:t> </a:t>
            </a:r>
            <a:r>
              <a:rPr lang="fr-CA" altLang="fr-FR" b="1"/>
              <a:t>Décès CV, Hospit/Visite urgent IC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 b="1">
                <a:solidFill>
                  <a:srgbClr val="222222"/>
                </a:solidFill>
                <a:latin typeface="proxima_nova_rgregular"/>
              </a:rPr>
              <a:t>                              HR 0.74 </a:t>
            </a:r>
            <a:r>
              <a:rPr lang="fr-CA" altLang="fr-FR" sz="1000">
                <a:solidFill>
                  <a:srgbClr val="222222"/>
                </a:solidFill>
                <a:latin typeface="proxima_nova_rgregular"/>
              </a:rPr>
              <a:t>[95% confidence interval (CI), 0.65 - 0.85];   </a:t>
            </a:r>
            <a:r>
              <a:rPr lang="fr-CA" altLang="fr-FR" sz="2800" b="1" i="1">
                <a:solidFill>
                  <a:srgbClr val="222222"/>
                </a:solidFill>
                <a:latin typeface="proxima_nova_rgregular"/>
              </a:rPr>
              <a:t>P</a:t>
            </a:r>
            <a:r>
              <a:rPr lang="fr-CA" altLang="fr-FR" sz="2800" b="1">
                <a:solidFill>
                  <a:srgbClr val="222222"/>
                </a:solidFill>
                <a:latin typeface="proxima_nova_rgregular"/>
              </a:rPr>
              <a:t> = .00001</a:t>
            </a:r>
            <a:endParaRPr lang="fr-CA" altLang="fr-FR" sz="2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4">
            <a:extLst>
              <a:ext uri="{FF2B5EF4-FFF2-40B4-BE49-F238E27FC236}">
                <a16:creationId xmlns:a16="http://schemas.microsoft.com/office/drawing/2014/main" id="{1CF574DE-9DBB-4487-AAD4-E6111FF6A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2060575"/>
            <a:ext cx="8840787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/>
              <a:t>TA domicile +/- 135/80-85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             Considérer </a:t>
            </a:r>
            <a:r>
              <a:rPr lang="fr-CA" altLang="fr-FR" sz="4000" b="1"/>
              <a:t>IECA</a:t>
            </a:r>
            <a:r>
              <a:rPr lang="fr-CA" altLang="fr-FR" sz="2800"/>
              <a:t> (prot. Vasculaire)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/>
              <a:t>CT:4.3,  TG: 2.2,  HDL:0.8,   LDL:2.5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/>
              <a:t>            </a:t>
            </a:r>
            <a:r>
              <a:rPr lang="fr-CA" altLang="fr-FR" sz="2800"/>
              <a:t>Considérer ajout </a:t>
            </a:r>
            <a:r>
              <a:rPr lang="fr-CA" altLang="fr-FR" sz="4000" b="1"/>
              <a:t>Ezetimibe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/>
              <a:t>Glycémie:  GC:6.5 - 8.5    A1c:7.4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          </a:t>
            </a:r>
            <a:r>
              <a:rPr lang="fr-CA" altLang="fr-FR" sz="2800"/>
              <a:t>Considérer ajout </a:t>
            </a:r>
            <a:r>
              <a:rPr lang="fr-CA" altLang="fr-FR" sz="4000" b="1"/>
              <a:t>iSGLT2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                        </a:t>
            </a:r>
            <a:r>
              <a:rPr lang="fr-CA" altLang="fr-FR" sz="2400" b="1"/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 b="1"/>
              <a:t>  </a:t>
            </a:r>
            <a:endParaRPr lang="fr-CA" altLang="fr-FR" sz="2400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E88EEEED-2A30-40F3-A5D0-1C8DBA41D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0350"/>
            <a:ext cx="9144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>
                <a:solidFill>
                  <a:srgbClr val="FFFFF3"/>
                </a:solidFill>
                <a:latin typeface="Bookman Old Style" panose="02050604050505020204" pitchFamily="18" charset="0"/>
              </a:rPr>
              <a:t>JB Avocat 54: </a:t>
            </a:r>
            <a:r>
              <a:rPr lang="fr-CA" altLang="fr-FR" sz="4000" b="1">
                <a:solidFill>
                  <a:schemeClr val="bg1"/>
                </a:solidFill>
              </a:rPr>
              <a:t>Visite contrôle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         </a:t>
            </a:r>
          </a:p>
        </p:txBody>
      </p:sp>
      <p:sp>
        <p:nvSpPr>
          <p:cNvPr id="114691" name="Rectangle 1">
            <a:extLst>
              <a:ext uri="{FF2B5EF4-FFF2-40B4-BE49-F238E27FC236}">
                <a16:creationId xmlns:a16="http://schemas.microsoft.com/office/drawing/2014/main" id="{33DE7E64-4031-4AF8-8994-72264181F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1268413"/>
            <a:ext cx="8840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Visite contrôle: une seule DRS en montant 3 étages, durée 5 minutes</a:t>
            </a:r>
            <a:r>
              <a:rPr lang="fr-CA" altLang="fr-FR" sz="3600"/>
              <a:t>.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4">
            <a:extLst>
              <a:ext uri="{FF2B5EF4-FFF2-40B4-BE49-F238E27FC236}">
                <a16:creationId xmlns:a16="http://schemas.microsoft.com/office/drawing/2014/main" id="{84E0EAF3-BD63-4A89-BA24-E4F7176D7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1341438"/>
            <a:ext cx="8840787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/>
              <a:t>A présenté une DRS en montant 3 étages, durée 5 min.</a:t>
            </a:r>
            <a:endParaRPr lang="fr-CA" altLang="fr-FR" sz="20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b="1">
              <a:solidFill>
                <a:srgbClr val="000066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rgbClr val="000066"/>
                </a:solidFill>
              </a:rPr>
              <a:t>EE</a:t>
            </a:r>
            <a:r>
              <a:rPr lang="fr-CA" altLang="fr-FR">
                <a:solidFill>
                  <a:srgbClr val="000066"/>
                </a:solidFill>
              </a:rPr>
              <a:t>:    C</a:t>
            </a:r>
            <a:r>
              <a:rPr lang="fr-CA" altLang="fr-FR"/>
              <a:t>liniquement / électriquement </a:t>
            </a:r>
            <a:r>
              <a:rPr lang="fr-CA" altLang="fr-FR" sz="4000" b="1"/>
              <a:t>+</a:t>
            </a:r>
            <a:r>
              <a:rPr lang="fr-CA" altLang="fr-FR"/>
              <a:t>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/>
              <a:t>          Déviation </a:t>
            </a:r>
            <a:r>
              <a:rPr lang="fr-CA" altLang="fr-FR" b="1"/>
              <a:t>1mm</a:t>
            </a:r>
            <a:r>
              <a:rPr lang="fr-CA" altLang="fr-FR"/>
              <a:t> (inf.) </a:t>
            </a:r>
            <a:r>
              <a:rPr lang="fr-CA" altLang="fr-FR" b="1"/>
              <a:t>7 METS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/>
              <a:t>          Récupération </a:t>
            </a:r>
            <a:r>
              <a:rPr lang="fr-CA" altLang="fr-FR" b="1"/>
              <a:t>1min.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b="1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/>
              <a:t>Echo</a:t>
            </a:r>
            <a:r>
              <a:rPr lang="fr-CA" altLang="fr-FR"/>
              <a:t>: FeVG </a:t>
            </a:r>
            <a:r>
              <a:rPr lang="fr-CA" altLang="fr-FR" b="1"/>
              <a:t>55%</a:t>
            </a:r>
            <a:r>
              <a:rPr lang="fr-CA" altLang="fr-FR"/>
              <a:t>,  Sclérose A </a:t>
            </a:r>
            <a:r>
              <a:rPr lang="fr-CA" altLang="fr-FR" sz="2000"/>
              <a:t>(Gr. Max: 10)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                          </a:t>
            </a:r>
          </a:p>
        </p:txBody>
      </p:sp>
      <p:sp>
        <p:nvSpPr>
          <p:cNvPr id="157701" name="Rectangle 5">
            <a:extLst>
              <a:ext uri="{FF2B5EF4-FFF2-40B4-BE49-F238E27FC236}">
                <a16:creationId xmlns:a16="http://schemas.microsoft.com/office/drawing/2014/main" id="{2F4EBB1A-2214-4C19-91CC-06FB5538C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76" y="5589240"/>
            <a:ext cx="7416800" cy="1008062"/>
          </a:xfrm>
          <a:prstGeom prst="rect">
            <a:avLst/>
          </a:prstGeom>
          <a:solidFill>
            <a:srgbClr val="004A82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fr-CA" altLang="x-none" sz="3200" b="1" dirty="0">
                <a:solidFill>
                  <a:srgbClr val="FFFFFF"/>
                </a:solidFill>
              </a:rPr>
              <a:t> </a:t>
            </a:r>
            <a:r>
              <a:rPr lang="fr-CA" altLang="x-none" sz="5400" b="1" dirty="0">
                <a:solidFill>
                  <a:srgbClr val="FFFFFF"/>
                </a:solidFill>
              </a:rPr>
              <a:t>Revascularisation? </a:t>
            </a:r>
          </a:p>
        </p:txBody>
      </p:sp>
      <p:sp>
        <p:nvSpPr>
          <p:cNvPr id="116741" name="Rectangle 2">
            <a:extLst>
              <a:ext uri="{FF2B5EF4-FFF2-40B4-BE49-F238E27FC236}">
                <a16:creationId xmlns:a16="http://schemas.microsoft.com/office/drawing/2014/main" id="{9E545E05-F1D6-47E5-90B2-9158E7099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3675"/>
            <a:ext cx="9144000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>
                <a:solidFill>
                  <a:srgbClr val="FFFFF3"/>
                </a:solidFill>
                <a:latin typeface="Bookman Old Style" panose="02050604050505020204" pitchFamily="18" charset="0"/>
              </a:rPr>
              <a:t>JB Avocat 54: </a:t>
            </a:r>
            <a:r>
              <a:rPr lang="fr-CA" altLang="fr-FR" sz="4000" b="1">
                <a:solidFill>
                  <a:schemeClr val="bg1"/>
                </a:solidFill>
              </a:rPr>
              <a:t>Visite contrôle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    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Rectangle 2">
            <a:extLst>
              <a:ext uri="{FF2B5EF4-FFF2-40B4-BE49-F238E27FC236}">
                <a16:creationId xmlns:a16="http://schemas.microsoft.com/office/drawing/2014/main" id="{F2CB8036-8C81-4FE1-B5F9-C4DFC79D122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54000"/>
            <a:ext cx="92456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3C27D97-B2E5-4B0C-B3DF-5AE9EECF6E89}"/>
              </a:ext>
            </a:extLst>
          </p:cNvPr>
          <p:cNvSpPr txBox="1"/>
          <p:nvPr/>
        </p:nvSpPr>
        <p:spPr>
          <a:xfrm>
            <a:off x="-26988" y="1268413"/>
            <a:ext cx="8991601" cy="67405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CA" altLang="x-none" sz="3600" dirty="0">
                <a:solidFill>
                  <a:srgbClr val="000066"/>
                </a:solidFill>
              </a:rPr>
              <a:t>SCC: le traitement de </a:t>
            </a:r>
            <a:r>
              <a:rPr lang="fr-CA" altLang="x-none" sz="3600" b="1" dirty="0">
                <a:solidFill>
                  <a:srgbClr val="000066"/>
                </a:solidFill>
              </a:rPr>
              <a:t>revascularisation</a:t>
            </a:r>
          </a:p>
          <a:p>
            <a:pPr eaLnBrk="1" hangingPunct="1">
              <a:defRPr/>
            </a:pPr>
            <a:r>
              <a:rPr lang="fr-CA" altLang="x-none" dirty="0">
                <a:solidFill>
                  <a:srgbClr val="000066"/>
                </a:solidFill>
              </a:rPr>
              <a:t>(PTCA - PAC)  </a:t>
            </a:r>
            <a:r>
              <a:rPr lang="fr-CA" altLang="x-none" sz="3600" dirty="0">
                <a:solidFill>
                  <a:srgbClr val="000066"/>
                </a:solidFill>
              </a:rPr>
              <a:t>serait </a:t>
            </a:r>
            <a:r>
              <a:rPr lang="fr-CA" altLang="x-none" sz="3600" b="1" dirty="0">
                <a:solidFill>
                  <a:srgbClr val="000066"/>
                </a:solidFill>
              </a:rPr>
              <a:t>supérieur</a:t>
            </a:r>
            <a:r>
              <a:rPr lang="fr-CA" altLang="x-none" sz="3600" dirty="0">
                <a:solidFill>
                  <a:srgbClr val="000066"/>
                </a:solidFill>
              </a:rPr>
              <a:t> au </a:t>
            </a:r>
            <a:r>
              <a:rPr lang="fr-CA" altLang="x-none" sz="3600" b="1" dirty="0" err="1">
                <a:solidFill>
                  <a:srgbClr val="000066"/>
                </a:solidFill>
              </a:rPr>
              <a:t>Rx</a:t>
            </a:r>
            <a:r>
              <a:rPr lang="fr-CA" altLang="x-none" sz="3600" b="1" dirty="0">
                <a:solidFill>
                  <a:srgbClr val="000066"/>
                </a:solidFill>
              </a:rPr>
              <a:t> médical</a:t>
            </a:r>
            <a:r>
              <a:rPr lang="fr-CA" altLang="x-none" sz="3600" dirty="0">
                <a:solidFill>
                  <a:srgbClr val="000066"/>
                </a:solidFill>
              </a:rPr>
              <a:t> en améliorant:</a:t>
            </a:r>
          </a:p>
          <a:p>
            <a:pPr eaLnBrk="1" hangingPunct="1">
              <a:defRPr/>
            </a:pPr>
            <a:endParaRPr lang="fr-CA" altLang="x-none" sz="2800" dirty="0">
              <a:solidFill>
                <a:srgbClr val="000066"/>
              </a:solidFill>
            </a:endParaRPr>
          </a:p>
          <a:p>
            <a:pPr eaLnBrk="1" hangingPunct="1">
              <a:buFontTx/>
              <a:buAutoNum type="arabicParenR"/>
              <a:defRPr/>
            </a:pPr>
            <a:r>
              <a:rPr lang="fr-CA" altLang="x-none" sz="2800" dirty="0">
                <a:solidFill>
                  <a:srgbClr val="000066"/>
                </a:solidFill>
              </a:rPr>
              <a:t> La </a:t>
            </a:r>
            <a:r>
              <a:rPr lang="fr-CA" altLang="x-none" sz="3200" b="1" dirty="0">
                <a:solidFill>
                  <a:srgbClr val="000066"/>
                </a:solidFill>
              </a:rPr>
              <a:t>durée</a:t>
            </a:r>
            <a:r>
              <a:rPr lang="fr-CA" altLang="x-none" sz="2800" dirty="0">
                <a:solidFill>
                  <a:srgbClr val="000066"/>
                </a:solidFill>
              </a:rPr>
              <a:t> de vie…</a:t>
            </a:r>
          </a:p>
          <a:p>
            <a:pPr eaLnBrk="1" hangingPunct="1">
              <a:buFontTx/>
              <a:buAutoNum type="arabicParenR"/>
              <a:defRPr/>
            </a:pPr>
            <a:endParaRPr lang="fr-CA" altLang="x-none" sz="2800" dirty="0">
              <a:solidFill>
                <a:srgbClr val="000066"/>
              </a:solidFill>
            </a:endParaRPr>
          </a:p>
          <a:p>
            <a:pPr eaLnBrk="1" hangingPunct="1">
              <a:buFontTx/>
              <a:buAutoNum type="arabicParenR"/>
              <a:defRPr/>
            </a:pPr>
            <a:r>
              <a:rPr lang="fr-CA" altLang="x-none" sz="2800" dirty="0">
                <a:solidFill>
                  <a:srgbClr val="000066"/>
                </a:solidFill>
              </a:rPr>
              <a:t> La </a:t>
            </a:r>
            <a:r>
              <a:rPr lang="fr-CA" altLang="x-none" sz="3200" b="1" dirty="0">
                <a:solidFill>
                  <a:srgbClr val="000066"/>
                </a:solidFill>
              </a:rPr>
              <a:t>qualité</a:t>
            </a:r>
            <a:r>
              <a:rPr lang="fr-CA" altLang="x-none" sz="2800" dirty="0">
                <a:solidFill>
                  <a:srgbClr val="000066"/>
                </a:solidFill>
              </a:rPr>
              <a:t> de vie…</a:t>
            </a:r>
          </a:p>
          <a:p>
            <a:pPr eaLnBrk="1" hangingPunct="1">
              <a:buFontTx/>
              <a:buAutoNum type="arabicParenR"/>
              <a:defRPr/>
            </a:pPr>
            <a:endParaRPr lang="fr-CA" altLang="x-none" sz="2800" dirty="0">
              <a:solidFill>
                <a:srgbClr val="000066"/>
              </a:solidFill>
            </a:endParaRPr>
          </a:p>
          <a:p>
            <a:pPr eaLnBrk="1" hangingPunct="1">
              <a:buFontTx/>
              <a:buAutoNum type="arabicParenR"/>
              <a:defRPr/>
            </a:pPr>
            <a:r>
              <a:rPr lang="fr-CA" altLang="x-none" sz="2800" dirty="0">
                <a:solidFill>
                  <a:srgbClr val="000066"/>
                </a:solidFill>
              </a:rPr>
              <a:t> La durée </a:t>
            </a:r>
            <a:r>
              <a:rPr lang="fr-CA" altLang="x-none" sz="3200" b="1" dirty="0">
                <a:solidFill>
                  <a:srgbClr val="000066"/>
                </a:solidFill>
              </a:rPr>
              <a:t>et</a:t>
            </a:r>
            <a:r>
              <a:rPr lang="fr-CA" altLang="x-none" sz="2800" dirty="0">
                <a:solidFill>
                  <a:srgbClr val="000066"/>
                </a:solidFill>
              </a:rPr>
              <a:t> la qualité de vie…</a:t>
            </a:r>
          </a:p>
          <a:p>
            <a:pPr eaLnBrk="1" hangingPunct="1">
              <a:buFontTx/>
              <a:buAutoNum type="arabicParenR"/>
              <a:defRPr/>
            </a:pPr>
            <a:endParaRPr lang="fr-CA" altLang="x-none" sz="2800" dirty="0">
              <a:solidFill>
                <a:srgbClr val="000066"/>
              </a:solidFill>
            </a:endParaRPr>
          </a:p>
          <a:p>
            <a:pPr eaLnBrk="1" hangingPunct="1">
              <a:buFontTx/>
              <a:buAutoNum type="arabicParenR"/>
              <a:defRPr/>
            </a:pPr>
            <a:r>
              <a:rPr lang="fr-CA" altLang="x-none" sz="2800" dirty="0">
                <a:solidFill>
                  <a:srgbClr val="000066"/>
                </a:solidFill>
              </a:rPr>
              <a:t> Ne comporte </a:t>
            </a:r>
            <a:r>
              <a:rPr lang="fr-CA" altLang="x-none" sz="3200" b="1" dirty="0">
                <a:solidFill>
                  <a:srgbClr val="000066"/>
                </a:solidFill>
              </a:rPr>
              <a:t>aucun</a:t>
            </a:r>
            <a:r>
              <a:rPr lang="fr-CA" altLang="x-none" sz="2800" dirty="0">
                <a:solidFill>
                  <a:srgbClr val="000066"/>
                </a:solidFill>
              </a:rPr>
              <a:t> avantage…</a:t>
            </a:r>
          </a:p>
          <a:p>
            <a:pPr eaLnBrk="1" hangingPunct="1">
              <a:defRPr/>
            </a:pPr>
            <a:r>
              <a:rPr lang="fr-CA" altLang="x-none" sz="2800" dirty="0">
                <a:solidFill>
                  <a:srgbClr val="000066"/>
                </a:solidFill>
              </a:rPr>
              <a:t>                                                              </a:t>
            </a:r>
            <a:r>
              <a:rPr lang="fr-CA" altLang="x-none" sz="1200" dirty="0">
                <a:solidFill>
                  <a:srgbClr val="000066"/>
                </a:solidFill>
              </a:rPr>
              <a:t> </a:t>
            </a:r>
            <a:endParaRPr lang="fr-CA" altLang="x-none" sz="1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AutoNum type="arabicParenR"/>
              <a:defRPr/>
            </a:pPr>
            <a:endParaRPr lang="fr-CA" altLang="x-none" sz="2800" dirty="0">
              <a:solidFill>
                <a:srgbClr val="000066"/>
              </a:solidFill>
            </a:endParaRPr>
          </a:p>
          <a:p>
            <a:pPr eaLnBrk="1" hangingPunct="1">
              <a:buFontTx/>
              <a:buAutoNum type="arabicParenR"/>
              <a:defRPr/>
            </a:pPr>
            <a:endParaRPr lang="fr-CA" altLang="x-none" sz="28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Rectangle 2">
            <a:extLst>
              <a:ext uri="{FF2B5EF4-FFF2-40B4-BE49-F238E27FC236}">
                <a16:creationId xmlns:a16="http://schemas.microsoft.com/office/drawing/2014/main" id="{F724FA7A-4AFF-4CCE-841A-D4D4ED75E7D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01600"/>
            <a:ext cx="93472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4" name="Text Box 4">
            <a:extLst>
              <a:ext uri="{FF2B5EF4-FFF2-40B4-BE49-F238E27FC236}">
                <a16:creationId xmlns:a16="http://schemas.microsoft.com/office/drawing/2014/main" id="{4BA26836-F3B7-4723-BEE3-FAD171A49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8" y="2305050"/>
            <a:ext cx="65913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800">
                <a:latin typeface="Tahoma" panose="020B0604030504040204" pitchFamily="34" charset="0"/>
              </a:rPr>
              <a:t>1138 TMO: Rx pharmacologique intensif Anti Ischémique et FR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800">
                <a:latin typeface="Tahoma" panose="020B0604030504040204" pitchFamily="34" charset="0"/>
              </a:rPr>
              <a:t>                Changement d’habitudes de vie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800">
                <a:latin typeface="Tahoma" panose="020B0604030504040204" pitchFamily="34" charset="0"/>
              </a:rPr>
              <a:t>1149 TMO + Angioplastie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0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>
                <a:latin typeface="Tahoma" panose="020B0604030504040204" pitchFamily="34" charset="0"/>
              </a:rPr>
              <a:t> </a:t>
            </a:r>
            <a:endParaRPr lang="fr-CA" altLang="fr-FR" sz="4000" b="1">
              <a:latin typeface="Tahoma" panose="020B0604030504040204" pitchFamily="34" charset="0"/>
            </a:endParaRPr>
          </a:p>
        </p:txBody>
      </p:sp>
      <p:sp>
        <p:nvSpPr>
          <p:cNvPr id="120835" name="Rectangle 5">
            <a:extLst>
              <a:ext uri="{FF2B5EF4-FFF2-40B4-BE49-F238E27FC236}">
                <a16:creationId xmlns:a16="http://schemas.microsoft.com/office/drawing/2014/main" id="{53C7E6F5-F574-4E2C-993B-DFBEE1D2D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6372225"/>
            <a:ext cx="3697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800"/>
              <a:t>N ENGL J MED 356, 15 Avril 2007</a:t>
            </a:r>
          </a:p>
        </p:txBody>
      </p:sp>
      <p:sp>
        <p:nvSpPr>
          <p:cNvPr id="120836" name="Rectangle 1">
            <a:extLst>
              <a:ext uri="{FF2B5EF4-FFF2-40B4-BE49-F238E27FC236}">
                <a16:creationId xmlns:a16="http://schemas.microsoft.com/office/drawing/2014/main" id="{0FF45D07-F125-4AE1-AC03-8A740A561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3551238"/>
            <a:ext cx="79756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4400"/>
              <a:t>Rx médical optimal de SCC </a:t>
            </a:r>
            <a:r>
              <a:rPr lang="fr-CA" altLang="fr-FR" sz="4400" b="1"/>
              <a:t>avec ou sans </a:t>
            </a:r>
            <a:r>
              <a:rPr lang="fr-CA" altLang="fr-FR" sz="4400"/>
              <a:t>angioplastie. </a:t>
            </a:r>
          </a:p>
        </p:txBody>
      </p:sp>
      <p:sp>
        <p:nvSpPr>
          <p:cNvPr id="120837" name="Rectangle 2">
            <a:extLst>
              <a:ext uri="{FF2B5EF4-FFF2-40B4-BE49-F238E27FC236}">
                <a16:creationId xmlns:a16="http://schemas.microsoft.com/office/drawing/2014/main" id="{CAC8DE09-D8D9-40EA-AD5B-C28336C3A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5159375"/>
            <a:ext cx="7639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>
                <a:latin typeface="Tahoma" panose="020B0604030504040204" pitchFamily="34" charset="0"/>
              </a:rPr>
              <a:t>Point  Aboutissements  Primaire :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>
                <a:solidFill>
                  <a:srgbClr val="000066"/>
                </a:solidFill>
                <a:latin typeface="Tahoma" panose="020B0604030504040204" pitchFamily="34" charset="0"/>
              </a:rPr>
              <a:t>       </a:t>
            </a:r>
            <a:r>
              <a:rPr lang="fr-CA" altLang="fr-FR" sz="4400" b="1">
                <a:solidFill>
                  <a:srgbClr val="000066"/>
                </a:solidFill>
                <a:latin typeface="Tahoma" panose="020B0604030504040204" pitchFamily="34" charset="0"/>
              </a:rPr>
              <a:t>Mortalité totale  + IM</a:t>
            </a:r>
            <a:endParaRPr lang="fr-CA" altLang="fr-FR" sz="4400" b="1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Rectangle 2">
            <a:extLst>
              <a:ext uri="{FF2B5EF4-FFF2-40B4-BE49-F238E27FC236}">
                <a16:creationId xmlns:a16="http://schemas.microsoft.com/office/drawing/2014/main" id="{9B68A8D9-7993-4126-85DE-A5D7D6A90B7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38100"/>
            <a:ext cx="92329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Text Box 4">
            <a:extLst>
              <a:ext uri="{FF2B5EF4-FFF2-40B4-BE49-F238E27FC236}">
                <a16:creationId xmlns:a16="http://schemas.microsoft.com/office/drawing/2014/main" id="{D3E5D183-49B8-47FC-B841-854256459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989138"/>
            <a:ext cx="8070850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 b="1">
                <a:latin typeface="Tahoma" panose="020B0604030504040204" pitchFamily="34" charset="0"/>
              </a:rPr>
              <a:t>PARAMÈTRES:           TMO                TMO + PLASTIE          P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000" b="1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 b="1">
                <a:latin typeface="Tahoma" panose="020B0604030504040204" pitchFamily="34" charset="0"/>
              </a:rPr>
              <a:t>About. Perimaire:    18.5%                     19%                    0.62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000" b="1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 b="1">
                <a:latin typeface="Tahoma" panose="020B0604030504040204" pitchFamily="34" charset="0"/>
              </a:rPr>
              <a:t>Décès, IM, ACV        19.5%                      20%                   0.62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000" b="1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 b="1">
                <a:latin typeface="Tahoma" panose="020B0604030504040204" pitchFamily="34" charset="0"/>
              </a:rPr>
              <a:t>Hosp. SCA                 11.8%                     12.4%                 0.56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000" b="1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 b="1">
                <a:latin typeface="Tahoma" panose="020B0604030504040204" pitchFamily="34" charset="0"/>
              </a:rPr>
              <a:t>IM                              12.3%                     13.2%                 0.33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000" b="1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000" b="1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000" b="1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000" b="1">
              <a:latin typeface="Tahoma" panose="020B0604030504040204" pitchFamily="34" charset="0"/>
            </a:endParaRPr>
          </a:p>
        </p:txBody>
      </p:sp>
      <p:sp>
        <p:nvSpPr>
          <p:cNvPr id="122883" name="Rectangle 5">
            <a:extLst>
              <a:ext uri="{FF2B5EF4-FFF2-40B4-BE49-F238E27FC236}">
                <a16:creationId xmlns:a16="http://schemas.microsoft.com/office/drawing/2014/main" id="{4F828790-96CD-478D-A33E-D8CBB6399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6569075"/>
            <a:ext cx="2738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200"/>
              <a:t>N ENGL J MED 356, 15 Avril 12 2007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7A663C-9360-49EC-B3E1-B5FFED2B8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16654"/>
            <a:ext cx="9103335" cy="1763818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CA" altLang="x-none" sz="2800" b="1" dirty="0">
                <a:solidFill>
                  <a:srgbClr val="FFFFFF"/>
                </a:solidFill>
                <a:latin typeface="Tahoma" charset="0"/>
              </a:rPr>
              <a:t> Conclusion: </a:t>
            </a:r>
            <a:r>
              <a:rPr lang="fr-CA" altLang="x-none" dirty="0">
                <a:solidFill>
                  <a:srgbClr val="FFFFFF"/>
                </a:solidFill>
                <a:latin typeface="Tahoma" charset="0"/>
              </a:rPr>
              <a:t>Chez syndromes coronariens stables et </a:t>
            </a:r>
            <a:r>
              <a:rPr lang="fr-CA" altLang="x-none" dirty="0" err="1">
                <a:solidFill>
                  <a:srgbClr val="FFFFFF"/>
                </a:solidFill>
                <a:latin typeface="Tahoma" charset="0"/>
              </a:rPr>
              <a:t>Rx</a:t>
            </a:r>
            <a:r>
              <a:rPr lang="fr-CA" altLang="x-none" dirty="0">
                <a:solidFill>
                  <a:srgbClr val="FFFFFF"/>
                </a:solidFill>
                <a:latin typeface="Tahoma" charset="0"/>
              </a:rPr>
              <a:t> médical optimal,</a:t>
            </a:r>
            <a:endParaRPr lang="fr-CA" altLang="x-none" sz="2800" b="1" dirty="0">
              <a:solidFill>
                <a:srgbClr val="FFFFFF"/>
              </a:solidFill>
              <a:latin typeface="Tahoma" charset="0"/>
            </a:endParaRPr>
          </a:p>
          <a:p>
            <a:pPr eaLnBrk="1" hangingPunct="1">
              <a:defRPr/>
            </a:pPr>
            <a:r>
              <a:rPr lang="fr-CA" altLang="x-none" sz="2800" dirty="0">
                <a:solidFill>
                  <a:srgbClr val="FFFFFF"/>
                </a:solidFill>
                <a:latin typeface="Tahoma" charset="0"/>
              </a:rPr>
              <a:t> </a:t>
            </a:r>
            <a:r>
              <a:rPr lang="fr-CA" altLang="x-none" sz="2800" b="1" dirty="0">
                <a:solidFill>
                  <a:srgbClr val="FFFFFF"/>
                </a:solidFill>
                <a:latin typeface="Tahoma" charset="0"/>
              </a:rPr>
              <a:t>Revascularisation</a:t>
            </a:r>
            <a:r>
              <a:rPr lang="fr-CA" altLang="x-none" sz="2800" b="1" dirty="0">
                <a:solidFill>
                  <a:schemeClr val="bg1"/>
                </a:solidFill>
                <a:latin typeface="Tahoma" charset="0"/>
              </a:rPr>
              <a:t> ne diminue pas</a:t>
            </a:r>
            <a:r>
              <a:rPr lang="fr-CA" altLang="x-none" sz="2800" b="1" dirty="0">
                <a:solidFill>
                  <a:srgbClr val="FFFFFF"/>
                </a:solidFill>
                <a:latin typeface="Tahoma" charset="0"/>
              </a:rPr>
              <a:t> le risque </a:t>
            </a:r>
          </a:p>
          <a:p>
            <a:pPr eaLnBrk="1" hangingPunct="1">
              <a:defRPr/>
            </a:pPr>
            <a:r>
              <a:rPr lang="fr-CA" altLang="x-none" sz="2800" b="1" dirty="0">
                <a:solidFill>
                  <a:srgbClr val="FFFFFF"/>
                </a:solidFill>
                <a:latin typeface="Tahoma" charset="0"/>
              </a:rPr>
              <a:t> IM, Décès CV, Évènement CV.  </a:t>
            </a:r>
            <a:endParaRPr lang="fr-CA" altLang="x-none" sz="2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Rectangle 2">
            <a:extLst>
              <a:ext uri="{FF2B5EF4-FFF2-40B4-BE49-F238E27FC236}">
                <a16:creationId xmlns:a16="http://schemas.microsoft.com/office/drawing/2014/main" id="{D2E4D1A4-AAA7-466F-8555-3EC0DFE5EEB9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-101600"/>
            <a:ext cx="7924800" cy="1295400"/>
          </a:xfrm>
        </p:spPr>
      </p:pic>
      <p:sp>
        <p:nvSpPr>
          <p:cNvPr id="124930" name="Rectangle 3">
            <a:extLst>
              <a:ext uri="{FF2B5EF4-FFF2-40B4-BE49-F238E27FC236}">
                <a16:creationId xmlns:a16="http://schemas.microsoft.com/office/drawing/2014/main" id="{4CC77588-75DE-422E-9754-2FAA669C91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13" y="1773238"/>
            <a:ext cx="8229600" cy="39211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fr-FR">
              <a:ea typeface="ＭＳ Ｐゴシック" panose="020B060007020508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fr-FR">
              <a:ea typeface="ＭＳ Ｐゴシック" panose="020B060007020508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fr-FR">
              <a:ea typeface="ＭＳ Ｐゴシック" panose="020B060007020508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fr-FR">
              <a:ea typeface="ＭＳ Ｐゴシック" panose="020B0600070205080204" pitchFamily="34" charset="-128"/>
            </a:endParaRPr>
          </a:p>
        </p:txBody>
      </p:sp>
      <p:sp>
        <p:nvSpPr>
          <p:cNvPr id="124931" name="Freeform 4">
            <a:extLst>
              <a:ext uri="{FF2B5EF4-FFF2-40B4-BE49-F238E27FC236}">
                <a16:creationId xmlns:a16="http://schemas.microsoft.com/office/drawing/2014/main" id="{E6971D12-11D7-4FF0-A6B6-6967B34EC020}"/>
              </a:ext>
            </a:extLst>
          </p:cNvPr>
          <p:cNvSpPr>
            <a:spLocks/>
          </p:cNvSpPr>
          <p:nvPr/>
        </p:nvSpPr>
        <p:spPr bwMode="auto">
          <a:xfrm>
            <a:off x="2205038" y="2238375"/>
            <a:ext cx="1004887" cy="2992438"/>
          </a:xfrm>
          <a:custGeom>
            <a:avLst/>
            <a:gdLst>
              <a:gd name="T0" fmla="*/ 0 w 566"/>
              <a:gd name="T1" fmla="*/ 0 h 1554"/>
              <a:gd name="T2" fmla="*/ 2147483646 w 566"/>
              <a:gd name="T3" fmla="*/ 0 h 1554"/>
              <a:gd name="T4" fmla="*/ 2147483646 w 566"/>
              <a:gd name="T5" fmla="*/ 2147483646 h 1554"/>
              <a:gd name="T6" fmla="*/ 0 w 566"/>
              <a:gd name="T7" fmla="*/ 2147483646 h 1554"/>
              <a:gd name="T8" fmla="*/ 0 w 566"/>
              <a:gd name="T9" fmla="*/ 0 h 15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6" h="1554">
                <a:moveTo>
                  <a:pt x="0" y="0"/>
                </a:moveTo>
                <a:lnTo>
                  <a:pt x="565" y="0"/>
                </a:lnTo>
                <a:lnTo>
                  <a:pt x="565" y="1553"/>
                </a:lnTo>
                <a:lnTo>
                  <a:pt x="0" y="1553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24932" name="Freeform 5">
            <a:extLst>
              <a:ext uri="{FF2B5EF4-FFF2-40B4-BE49-F238E27FC236}">
                <a16:creationId xmlns:a16="http://schemas.microsoft.com/office/drawing/2014/main" id="{2B0CEEF1-962E-4B73-9A81-06864C2F2282}"/>
              </a:ext>
            </a:extLst>
          </p:cNvPr>
          <p:cNvSpPr>
            <a:spLocks/>
          </p:cNvSpPr>
          <p:nvPr/>
        </p:nvSpPr>
        <p:spPr bwMode="auto">
          <a:xfrm>
            <a:off x="3695700" y="4467225"/>
            <a:ext cx="995363" cy="762000"/>
          </a:xfrm>
          <a:custGeom>
            <a:avLst/>
            <a:gdLst>
              <a:gd name="T0" fmla="*/ 0 w 560"/>
              <a:gd name="T1" fmla="*/ 0 h 414"/>
              <a:gd name="T2" fmla="*/ 2147483646 w 560"/>
              <a:gd name="T3" fmla="*/ 0 h 414"/>
              <a:gd name="T4" fmla="*/ 2147483646 w 560"/>
              <a:gd name="T5" fmla="*/ 2147483646 h 414"/>
              <a:gd name="T6" fmla="*/ 0 w 560"/>
              <a:gd name="T7" fmla="*/ 2147483646 h 414"/>
              <a:gd name="T8" fmla="*/ 0 w 560"/>
              <a:gd name="T9" fmla="*/ 0 h 4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0" h="414">
                <a:moveTo>
                  <a:pt x="0" y="0"/>
                </a:moveTo>
                <a:lnTo>
                  <a:pt x="559" y="0"/>
                </a:lnTo>
                <a:lnTo>
                  <a:pt x="559" y="413"/>
                </a:lnTo>
                <a:lnTo>
                  <a:pt x="0" y="413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24933" name="Freeform 6">
            <a:extLst>
              <a:ext uri="{FF2B5EF4-FFF2-40B4-BE49-F238E27FC236}">
                <a16:creationId xmlns:a16="http://schemas.microsoft.com/office/drawing/2014/main" id="{0142B46F-D626-4E27-81B9-0A58D4A8A4DB}"/>
              </a:ext>
            </a:extLst>
          </p:cNvPr>
          <p:cNvSpPr>
            <a:spLocks/>
          </p:cNvSpPr>
          <p:nvPr/>
        </p:nvSpPr>
        <p:spPr bwMode="auto">
          <a:xfrm>
            <a:off x="5119688" y="4632325"/>
            <a:ext cx="984250" cy="609600"/>
          </a:xfrm>
          <a:custGeom>
            <a:avLst/>
            <a:gdLst>
              <a:gd name="T0" fmla="*/ 0 w 567"/>
              <a:gd name="T1" fmla="*/ 0 h 324"/>
              <a:gd name="T2" fmla="*/ 2147483646 w 567"/>
              <a:gd name="T3" fmla="*/ 0 h 324"/>
              <a:gd name="T4" fmla="*/ 2147483646 w 567"/>
              <a:gd name="T5" fmla="*/ 2147483646 h 324"/>
              <a:gd name="T6" fmla="*/ 0 w 567"/>
              <a:gd name="T7" fmla="*/ 2147483646 h 324"/>
              <a:gd name="T8" fmla="*/ 0 w 567"/>
              <a:gd name="T9" fmla="*/ 0 h 3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7" h="324">
                <a:moveTo>
                  <a:pt x="0" y="0"/>
                </a:moveTo>
                <a:lnTo>
                  <a:pt x="566" y="0"/>
                </a:lnTo>
                <a:lnTo>
                  <a:pt x="566" y="323"/>
                </a:lnTo>
                <a:lnTo>
                  <a:pt x="0" y="323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24934" name="Line 7">
            <a:extLst>
              <a:ext uri="{FF2B5EF4-FFF2-40B4-BE49-F238E27FC236}">
                <a16:creationId xmlns:a16="http://schemas.microsoft.com/office/drawing/2014/main" id="{9A0EB5D8-6ABD-4EFF-9927-CBDAEFE864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5254625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4935" name="Line 8">
            <a:extLst>
              <a:ext uri="{FF2B5EF4-FFF2-40B4-BE49-F238E27FC236}">
                <a16:creationId xmlns:a16="http://schemas.microsoft.com/office/drawing/2014/main" id="{E627F833-F095-4F62-8BA1-72160122EE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4818063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4936" name="Line 9">
            <a:extLst>
              <a:ext uri="{FF2B5EF4-FFF2-40B4-BE49-F238E27FC236}">
                <a16:creationId xmlns:a16="http://schemas.microsoft.com/office/drawing/2014/main" id="{27CDEE20-AB5B-4A99-B02E-C273111BC1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4370388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4937" name="Line 10">
            <a:extLst>
              <a:ext uri="{FF2B5EF4-FFF2-40B4-BE49-F238E27FC236}">
                <a16:creationId xmlns:a16="http://schemas.microsoft.com/office/drawing/2014/main" id="{937AA26F-75C5-4E09-8EAB-1B5B474E69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3932238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4938" name="Line 11">
            <a:extLst>
              <a:ext uri="{FF2B5EF4-FFF2-40B4-BE49-F238E27FC236}">
                <a16:creationId xmlns:a16="http://schemas.microsoft.com/office/drawing/2014/main" id="{9A18F101-2927-4F56-899B-5651CBE30D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3495675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4939" name="Line 12">
            <a:extLst>
              <a:ext uri="{FF2B5EF4-FFF2-40B4-BE49-F238E27FC236}">
                <a16:creationId xmlns:a16="http://schemas.microsoft.com/office/drawing/2014/main" id="{5535BFA3-826D-42FD-952A-AC2B82B887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3059113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4940" name="Line 13">
            <a:extLst>
              <a:ext uri="{FF2B5EF4-FFF2-40B4-BE49-F238E27FC236}">
                <a16:creationId xmlns:a16="http://schemas.microsoft.com/office/drawing/2014/main" id="{2EEC29A1-F4DF-4FDE-A40E-7C30F8DF9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2609850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4941" name="Line 14">
            <a:extLst>
              <a:ext uri="{FF2B5EF4-FFF2-40B4-BE49-F238E27FC236}">
                <a16:creationId xmlns:a16="http://schemas.microsoft.com/office/drawing/2014/main" id="{41647161-D994-47A4-8032-FDCB4CA84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2173288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4942" name="Line 15">
            <a:extLst>
              <a:ext uri="{FF2B5EF4-FFF2-40B4-BE49-F238E27FC236}">
                <a16:creationId xmlns:a16="http://schemas.microsoft.com/office/drawing/2014/main" id="{1B39E946-85DE-4F8E-86CC-4F379279A8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68475" y="5259388"/>
            <a:ext cx="0" cy="82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4943" name="Rectangle 16">
            <a:extLst>
              <a:ext uri="{FF2B5EF4-FFF2-40B4-BE49-F238E27FC236}">
                <a16:creationId xmlns:a16="http://schemas.microsoft.com/office/drawing/2014/main" id="{BF45A893-2A24-48B1-929D-C07B2FF87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183515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2000" b="1"/>
              <a:t>68 %</a:t>
            </a:r>
          </a:p>
        </p:txBody>
      </p:sp>
      <p:sp>
        <p:nvSpPr>
          <p:cNvPr id="124944" name="Rectangle 17">
            <a:extLst>
              <a:ext uri="{FF2B5EF4-FFF2-40B4-BE49-F238E27FC236}">
                <a16:creationId xmlns:a16="http://schemas.microsoft.com/office/drawing/2014/main" id="{E64DD608-198C-4A2D-93D5-A0808F222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4075113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2000" b="1"/>
              <a:t>18 %</a:t>
            </a:r>
          </a:p>
        </p:txBody>
      </p:sp>
      <p:sp>
        <p:nvSpPr>
          <p:cNvPr id="124945" name="Rectangle 18">
            <a:extLst>
              <a:ext uri="{FF2B5EF4-FFF2-40B4-BE49-F238E27FC236}">
                <a16:creationId xmlns:a16="http://schemas.microsoft.com/office/drawing/2014/main" id="{84CDA09F-6EBA-4834-B24E-31F441561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763" y="428625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2000" b="1"/>
              <a:t>14 %</a:t>
            </a:r>
          </a:p>
        </p:txBody>
      </p:sp>
      <p:sp>
        <p:nvSpPr>
          <p:cNvPr id="124946" name="Rectangle 19">
            <a:extLst>
              <a:ext uri="{FF2B5EF4-FFF2-40B4-BE49-F238E27FC236}">
                <a16:creationId xmlns:a16="http://schemas.microsoft.com/office/drawing/2014/main" id="{AC93F8E6-52CD-4B0C-A0A8-5368559EF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5" y="5078413"/>
            <a:ext cx="2762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300"/>
              <a:t>0</a:t>
            </a:r>
          </a:p>
        </p:txBody>
      </p:sp>
      <p:sp>
        <p:nvSpPr>
          <p:cNvPr id="124947" name="Rectangle 20">
            <a:extLst>
              <a:ext uri="{FF2B5EF4-FFF2-40B4-BE49-F238E27FC236}">
                <a16:creationId xmlns:a16="http://schemas.microsoft.com/office/drawing/2014/main" id="{AF873793-8CC1-449E-BBC9-6F8863958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8" y="4641850"/>
            <a:ext cx="3683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300"/>
              <a:t>10</a:t>
            </a:r>
          </a:p>
        </p:txBody>
      </p:sp>
      <p:sp>
        <p:nvSpPr>
          <p:cNvPr id="124948" name="Rectangle 21">
            <a:extLst>
              <a:ext uri="{FF2B5EF4-FFF2-40B4-BE49-F238E27FC236}">
                <a16:creationId xmlns:a16="http://schemas.microsoft.com/office/drawing/2014/main" id="{AD9025D8-9C56-4896-AE17-AFB180BCE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8" y="3767138"/>
            <a:ext cx="3683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300"/>
              <a:t>30</a:t>
            </a:r>
          </a:p>
        </p:txBody>
      </p:sp>
      <p:sp>
        <p:nvSpPr>
          <p:cNvPr id="124949" name="Rectangle 22">
            <a:extLst>
              <a:ext uri="{FF2B5EF4-FFF2-40B4-BE49-F238E27FC236}">
                <a16:creationId xmlns:a16="http://schemas.microsoft.com/office/drawing/2014/main" id="{4200767D-80E8-4103-9D2A-0DAB48856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8" y="2894013"/>
            <a:ext cx="3683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300"/>
              <a:t>50</a:t>
            </a:r>
          </a:p>
        </p:txBody>
      </p:sp>
      <p:sp>
        <p:nvSpPr>
          <p:cNvPr id="124950" name="Rectangle 23">
            <a:extLst>
              <a:ext uri="{FF2B5EF4-FFF2-40B4-BE49-F238E27FC236}">
                <a16:creationId xmlns:a16="http://schemas.microsoft.com/office/drawing/2014/main" id="{A9155C23-FCF7-41C5-B7A3-D25DC2C60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8" y="1997075"/>
            <a:ext cx="3683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300"/>
              <a:t>70</a:t>
            </a:r>
          </a:p>
        </p:txBody>
      </p:sp>
      <p:sp>
        <p:nvSpPr>
          <p:cNvPr id="124951" name="Rectangle 24">
            <a:extLst>
              <a:ext uri="{FF2B5EF4-FFF2-40B4-BE49-F238E27FC236}">
                <a16:creationId xmlns:a16="http://schemas.microsoft.com/office/drawing/2014/main" id="{214C34AC-8258-428B-AE47-9A4399F76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5384800"/>
            <a:ext cx="979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2000" b="1"/>
              <a:t>&lt; 50 %</a:t>
            </a:r>
          </a:p>
        </p:txBody>
      </p:sp>
      <p:sp>
        <p:nvSpPr>
          <p:cNvPr id="124952" name="Rectangle 25">
            <a:extLst>
              <a:ext uri="{FF2B5EF4-FFF2-40B4-BE49-F238E27FC236}">
                <a16:creationId xmlns:a16="http://schemas.microsoft.com/office/drawing/2014/main" id="{15FC3257-F067-46D7-8107-4E97DEF22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5429250"/>
            <a:ext cx="1620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2000" b="1"/>
              <a:t>50 % à 70 %</a:t>
            </a:r>
          </a:p>
        </p:txBody>
      </p:sp>
      <p:sp>
        <p:nvSpPr>
          <p:cNvPr id="124953" name="Rectangle 26">
            <a:extLst>
              <a:ext uri="{FF2B5EF4-FFF2-40B4-BE49-F238E27FC236}">
                <a16:creationId xmlns:a16="http://schemas.microsoft.com/office/drawing/2014/main" id="{DCDF10D1-989D-442D-A7EB-8A26AADA2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5888" y="5441950"/>
            <a:ext cx="979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2000" b="1"/>
              <a:t>&gt; 70</a:t>
            </a:r>
            <a:r>
              <a:rPr lang="en-US" altLang="fr-FR" sz="2000" b="1">
                <a:solidFill>
                  <a:schemeClr val="bg1"/>
                </a:solidFill>
              </a:rPr>
              <a:t> </a:t>
            </a:r>
            <a:r>
              <a:rPr lang="en-US" altLang="fr-FR" sz="2000" b="1"/>
              <a:t>%</a:t>
            </a:r>
          </a:p>
        </p:txBody>
      </p:sp>
      <p:sp>
        <p:nvSpPr>
          <p:cNvPr id="124954" name="Rectangle 27">
            <a:extLst>
              <a:ext uri="{FF2B5EF4-FFF2-40B4-BE49-F238E27FC236}">
                <a16:creationId xmlns:a16="http://schemas.microsoft.com/office/drawing/2014/main" id="{3F3E1BD4-6BEE-425D-81AB-531885609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5867400"/>
            <a:ext cx="180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2000" b="1"/>
              <a:t>% de sténose</a:t>
            </a:r>
          </a:p>
        </p:txBody>
      </p:sp>
      <p:sp>
        <p:nvSpPr>
          <p:cNvPr id="124955" name="Rectangle 28">
            <a:extLst>
              <a:ext uri="{FF2B5EF4-FFF2-40B4-BE49-F238E27FC236}">
                <a16:creationId xmlns:a16="http://schemas.microsoft.com/office/drawing/2014/main" id="{D683434E-8FC5-4159-A63F-8D33F754815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72257" y="3358356"/>
            <a:ext cx="1719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2000" b="1"/>
              <a:t>Infarctus (%)</a:t>
            </a:r>
          </a:p>
        </p:txBody>
      </p:sp>
      <p:sp>
        <p:nvSpPr>
          <p:cNvPr id="124956" name="Rectangle 29">
            <a:extLst>
              <a:ext uri="{FF2B5EF4-FFF2-40B4-BE49-F238E27FC236}">
                <a16:creationId xmlns:a16="http://schemas.microsoft.com/office/drawing/2014/main" id="{CEF5F697-FE39-4550-8982-272677E44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1228725"/>
            <a:ext cx="5842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marL="457200" indent="-457200"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fr-FR" sz="1200"/>
              <a:t>Falk E, Shah PK, Fuster V: Coronary plaque disruption. Circulation 1995;92:657–71</a:t>
            </a:r>
            <a:r>
              <a:rPr lang="en-US" altLang="fr-FR" sz="900"/>
              <a:t>.</a:t>
            </a:r>
          </a:p>
        </p:txBody>
      </p:sp>
      <p:sp>
        <p:nvSpPr>
          <p:cNvPr id="124957" name="Freeform 30">
            <a:extLst>
              <a:ext uri="{FF2B5EF4-FFF2-40B4-BE49-F238E27FC236}">
                <a16:creationId xmlns:a16="http://schemas.microsoft.com/office/drawing/2014/main" id="{3A02C62B-48D6-4E09-B5A9-BCAC6A74C810}"/>
              </a:ext>
            </a:extLst>
          </p:cNvPr>
          <p:cNvSpPr>
            <a:spLocks/>
          </p:cNvSpPr>
          <p:nvPr/>
        </p:nvSpPr>
        <p:spPr bwMode="auto">
          <a:xfrm>
            <a:off x="1771650" y="1778000"/>
            <a:ext cx="4248150" cy="3479800"/>
          </a:xfrm>
          <a:custGeom>
            <a:avLst/>
            <a:gdLst>
              <a:gd name="T0" fmla="*/ 0 w 4576"/>
              <a:gd name="T1" fmla="*/ 0 h 2192"/>
              <a:gd name="T2" fmla="*/ 0 w 4576"/>
              <a:gd name="T3" fmla="*/ 2147483646 h 2192"/>
              <a:gd name="T4" fmla="*/ 2147483646 w 4576"/>
              <a:gd name="T5" fmla="*/ 2147483646 h 2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76" h="2192">
                <a:moveTo>
                  <a:pt x="0" y="0"/>
                </a:moveTo>
                <a:lnTo>
                  <a:pt x="0" y="2192"/>
                </a:lnTo>
                <a:lnTo>
                  <a:pt x="4576" y="2192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4958" name="Text Box 31">
            <a:extLst>
              <a:ext uri="{FF2B5EF4-FFF2-40B4-BE49-F238E27FC236}">
                <a16:creationId xmlns:a16="http://schemas.microsoft.com/office/drawing/2014/main" id="{2A50651C-9654-4888-A771-CCC1E22F9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6207125"/>
            <a:ext cx="912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fr-CA" altLang="fr-FR" sz="2800" b="1">
                <a:latin typeface="Verdana" panose="020B0604030504040204" pitchFamily="34" charset="0"/>
              </a:rPr>
              <a:t>Majorité IM: sténose </a:t>
            </a:r>
            <a:r>
              <a:rPr lang="fr-CA" altLang="fr-FR" sz="2400" b="1">
                <a:latin typeface="Verdana" panose="020B0604030504040204" pitchFamily="34" charset="0"/>
              </a:rPr>
              <a:t>légère asympt.</a:t>
            </a:r>
            <a:r>
              <a:rPr lang="fr-CA" altLang="fr-FR" sz="2800" b="1">
                <a:latin typeface="Verdana" panose="020B0604030504040204" pitchFamily="34" charset="0"/>
              </a:rPr>
              <a:t>!!</a:t>
            </a:r>
            <a:endParaRPr lang="fr-CA" altLang="fr-FR" sz="2800">
              <a:latin typeface="Times New Roman" panose="02020603050405020304" pitchFamily="18" charset="0"/>
            </a:endParaRPr>
          </a:p>
        </p:txBody>
      </p:sp>
      <p:pic>
        <p:nvPicPr>
          <p:cNvPr id="124959" name="Picture 32" descr="PLAQ1">
            <a:extLst>
              <a:ext uri="{FF2B5EF4-FFF2-40B4-BE49-F238E27FC236}">
                <a16:creationId xmlns:a16="http://schemas.microsoft.com/office/drawing/2014/main" id="{34A6D88B-5121-4317-96BA-D4324315F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3334" r="8333" b="4445"/>
          <a:stretch>
            <a:fillRect/>
          </a:stretch>
        </p:blipFill>
        <p:spPr bwMode="auto">
          <a:xfrm>
            <a:off x="6400800" y="2619375"/>
            <a:ext cx="1928813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5038E52B-FE9C-4A34-A072-662CB368D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9750" y="3990975"/>
            <a:ext cx="91440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3600" b="1">
                <a:latin typeface="Bookman Old Style" panose="02050604050505020204" pitchFamily="18" charset="0"/>
              </a:rPr>
              <a:t>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3600" b="1">
                <a:latin typeface="Bookman Old Style" panose="02050604050505020204" pitchFamily="18" charset="0"/>
              </a:rPr>
              <a:t>    2 Moyens</a:t>
            </a:r>
            <a:r>
              <a:rPr lang="fr-CA" altLang="fr-FR" b="1">
                <a:latin typeface="Bookman Old Style" panose="02050604050505020204" pitchFamily="18" charset="0"/>
              </a:rPr>
              <a:t>: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latin typeface="Bookman Old Style" panose="02050604050505020204" pitchFamily="18" charset="0"/>
              </a:rPr>
              <a:t>         Rx Médical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latin typeface="Bookman Old Style" panose="02050604050505020204" pitchFamily="18" charset="0"/>
              </a:rPr>
              <a:t>         Rx Revascularisation: PTCA/P</a:t>
            </a:r>
            <a:r>
              <a:rPr lang="en-US" altLang="fr-FR" b="1">
                <a:latin typeface="Bookman Old Style" panose="02050604050505020204" pitchFamily="18" charset="0"/>
              </a:rPr>
              <a:t>AC</a:t>
            </a:r>
            <a:endParaRPr lang="fr-CA" altLang="fr-FR" b="1">
              <a:latin typeface="Bookman Old Style" panose="02050604050505020204" pitchFamily="18" charset="0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6E4E25C8-1435-4DF9-B420-025D5BEA0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9750" y="2420938"/>
            <a:ext cx="8804275" cy="16303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CA" altLang="x-none" sz="3200" b="1" dirty="0">
                <a:latin typeface="Bookman Old Style" charset="0"/>
              </a:rPr>
              <a:t>    </a:t>
            </a:r>
            <a:r>
              <a:rPr lang="fr-CA" altLang="x-none" sz="3600" b="1" dirty="0">
                <a:latin typeface="Bookman Old Style" charset="0"/>
              </a:rPr>
              <a:t>2 Objectifs</a:t>
            </a:r>
            <a:r>
              <a:rPr lang="fr-CA" altLang="x-none" sz="3200" b="1" dirty="0">
                <a:latin typeface="Bookman Old Style" charset="0"/>
              </a:rPr>
              <a:t>: </a:t>
            </a:r>
          </a:p>
          <a:p>
            <a:pPr eaLnBrk="1" hangingPunct="1">
              <a:defRPr/>
            </a:pPr>
            <a:r>
              <a:rPr lang="fr-CA" altLang="x-none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charset="0"/>
              </a:rPr>
              <a:t>         </a:t>
            </a:r>
            <a:r>
              <a:rPr lang="fr-CA" altLang="x-none" sz="3200" b="1" dirty="0">
                <a:latin typeface="Bookman Old Style" charset="0"/>
              </a:rPr>
              <a:t>Qualité</a:t>
            </a:r>
            <a:r>
              <a:rPr lang="fr-CA" altLang="x-none" sz="3200" dirty="0">
                <a:latin typeface="Bookman Old Style" charset="0"/>
              </a:rPr>
              <a:t> vie:   symptômes</a:t>
            </a:r>
          </a:p>
          <a:p>
            <a:pPr eaLnBrk="1" hangingPunct="1">
              <a:defRPr/>
            </a:pPr>
            <a:r>
              <a:rPr lang="fr-CA" altLang="x-none" sz="3200" dirty="0">
                <a:latin typeface="Bookman Old Style" charset="0"/>
              </a:rPr>
              <a:t>          </a:t>
            </a:r>
            <a:r>
              <a:rPr lang="fr-CA" altLang="x-none" sz="3200" b="1" dirty="0">
                <a:latin typeface="Bookman Old Style" charset="0"/>
              </a:rPr>
              <a:t>Durée</a:t>
            </a:r>
            <a:r>
              <a:rPr lang="fr-CA" altLang="x-none" sz="3200" dirty="0">
                <a:latin typeface="Bookman Old Style" charset="0"/>
              </a:rPr>
              <a:t> vie:     mortalité</a:t>
            </a:r>
          </a:p>
        </p:txBody>
      </p:sp>
      <p:pic>
        <p:nvPicPr>
          <p:cNvPr id="55300" name="Rectangle 4">
            <a:extLst>
              <a:ext uri="{FF2B5EF4-FFF2-40B4-BE49-F238E27FC236}">
                <a16:creationId xmlns:a16="http://schemas.microsoft.com/office/drawing/2014/main" id="{FF0EAE88-C2E1-43DF-B5B2-2BA2E56F96A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"/>
            <a:ext cx="5486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0" name="AutoShape 6">
            <a:extLst>
              <a:ext uri="{FF2B5EF4-FFF2-40B4-BE49-F238E27FC236}">
                <a16:creationId xmlns:a16="http://schemas.microsoft.com/office/drawing/2014/main" id="{D3805B53-B8F7-42B4-B1C7-3B364AD1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068638"/>
            <a:ext cx="88900" cy="304800"/>
          </a:xfrm>
          <a:prstGeom prst="downArrow">
            <a:avLst>
              <a:gd name="adj1" fmla="val 50000"/>
              <a:gd name="adj2" fmla="val 85714"/>
            </a:avLst>
          </a:prstGeom>
          <a:solidFill>
            <a:schemeClr val="tx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fr-FR" sz="2000"/>
          </a:p>
        </p:txBody>
      </p:sp>
      <p:sp>
        <p:nvSpPr>
          <p:cNvPr id="126981" name="AutoShape 7">
            <a:extLst>
              <a:ext uri="{FF2B5EF4-FFF2-40B4-BE49-F238E27FC236}">
                <a16:creationId xmlns:a16="http://schemas.microsoft.com/office/drawing/2014/main" id="{146B69FE-2A0D-4164-B748-866EECAC5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571875"/>
            <a:ext cx="88900" cy="304800"/>
          </a:xfrm>
          <a:prstGeom prst="downArrow">
            <a:avLst>
              <a:gd name="adj1" fmla="val 50000"/>
              <a:gd name="adj2" fmla="val 85714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fr-FR" sz="2000"/>
          </a:p>
        </p:txBody>
      </p:sp>
      <p:sp>
        <p:nvSpPr>
          <p:cNvPr id="126982" name="ZoneTexte 1">
            <a:extLst>
              <a:ext uri="{FF2B5EF4-FFF2-40B4-BE49-F238E27FC236}">
                <a16:creationId xmlns:a16="http://schemas.microsoft.com/office/drawing/2014/main" id="{85ECC54F-4520-4FA2-8565-0A0B5EA24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975" y="1535113"/>
            <a:ext cx="103330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Discuter, avec le patient, la philosophie du traitement: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Rectangle 2">
            <a:extLst>
              <a:ext uri="{FF2B5EF4-FFF2-40B4-BE49-F238E27FC236}">
                <a16:creationId xmlns:a16="http://schemas.microsoft.com/office/drawing/2014/main" id="{28D4D048-2A8E-4BC0-A9DB-019E19AF0DFF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" y="0"/>
            <a:ext cx="8966200" cy="1143000"/>
          </a:xfrm>
        </p:spPr>
      </p:pic>
      <p:sp>
        <p:nvSpPr>
          <p:cNvPr id="129026" name="Rectangle 3">
            <a:extLst>
              <a:ext uri="{FF2B5EF4-FFF2-40B4-BE49-F238E27FC236}">
                <a16:creationId xmlns:a16="http://schemas.microsoft.com/office/drawing/2014/main" id="{D13DF8BA-D4ED-4517-87DE-165679DE2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100" y="1757363"/>
            <a:ext cx="7002463" cy="344011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fr-FR" sz="2000">
              <a:solidFill>
                <a:srgbClr val="000066"/>
              </a:solidFill>
            </a:endParaRPr>
          </a:p>
        </p:txBody>
      </p:sp>
      <p:grpSp>
        <p:nvGrpSpPr>
          <p:cNvPr id="129027" name="Group 4">
            <a:extLst>
              <a:ext uri="{FF2B5EF4-FFF2-40B4-BE49-F238E27FC236}">
                <a16:creationId xmlns:a16="http://schemas.microsoft.com/office/drawing/2014/main" id="{C3AF3CD5-E71F-46F0-A874-95C21279B4AA}"/>
              </a:ext>
            </a:extLst>
          </p:cNvPr>
          <p:cNvGrpSpPr>
            <a:grpSpLocks/>
          </p:cNvGrpSpPr>
          <p:nvPr/>
        </p:nvGrpSpPr>
        <p:grpSpPr bwMode="auto">
          <a:xfrm>
            <a:off x="1395413" y="1844675"/>
            <a:ext cx="6572250" cy="3349625"/>
            <a:chOff x="836" y="1111"/>
            <a:chExt cx="4140" cy="2110"/>
          </a:xfrm>
        </p:grpSpPr>
        <p:sp>
          <p:nvSpPr>
            <p:cNvPr id="129058" name="Rectangle 5">
              <a:extLst>
                <a:ext uri="{FF2B5EF4-FFF2-40B4-BE49-F238E27FC236}">
                  <a16:creationId xmlns:a16="http://schemas.microsoft.com/office/drawing/2014/main" id="{42EA0621-F0A5-4C07-98A2-866628BB3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1118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59" name="Rectangle 6">
              <a:extLst>
                <a:ext uri="{FF2B5EF4-FFF2-40B4-BE49-F238E27FC236}">
                  <a16:creationId xmlns:a16="http://schemas.microsoft.com/office/drawing/2014/main" id="{A69FB2E1-2B10-439B-AF15-0F18F3E58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" y="1111"/>
              <a:ext cx="1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M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60" name="Rectangle 7">
              <a:extLst>
                <a:ext uri="{FF2B5EF4-FFF2-40B4-BE49-F238E27FC236}">
                  <a16:creationId xmlns:a16="http://schemas.microsoft.com/office/drawing/2014/main" id="{B51D2B78-DA30-46ED-AF56-0FAF61E3A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" y="1111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É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61" name="Rectangle 8">
              <a:extLst>
                <a:ext uri="{FF2B5EF4-FFF2-40B4-BE49-F238E27FC236}">
                  <a16:creationId xmlns:a16="http://schemas.microsoft.com/office/drawing/2014/main" id="{B824BA4A-8A28-4852-ADC5-672D7884D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2" y="1111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D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62" name="Rectangle 9">
              <a:extLst>
                <a:ext uri="{FF2B5EF4-FFF2-40B4-BE49-F238E27FC236}">
                  <a16:creationId xmlns:a16="http://schemas.microsoft.com/office/drawing/2014/main" id="{DB579855-668C-4073-BB40-43A793BCD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I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63" name="Rectangle 10">
              <a:extLst>
                <a:ext uri="{FF2B5EF4-FFF2-40B4-BE49-F238E27FC236}">
                  <a16:creationId xmlns:a16="http://schemas.microsoft.com/office/drawing/2014/main" id="{33372D34-867D-4524-BC81-5ED6E3E4C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1111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C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64" name="Rectangle 11">
              <a:extLst>
                <a:ext uri="{FF2B5EF4-FFF2-40B4-BE49-F238E27FC236}">
                  <a16:creationId xmlns:a16="http://schemas.microsoft.com/office/drawing/2014/main" id="{58C9887E-2DBC-4F94-8DC3-286AC0BE9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3" y="1111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A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65" name="Rectangle 12">
              <a:extLst>
                <a:ext uri="{FF2B5EF4-FFF2-40B4-BE49-F238E27FC236}">
                  <a16:creationId xmlns:a16="http://schemas.microsoft.com/office/drawing/2014/main" id="{6748A89C-86CD-49CE-8784-E768C2EA2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1111"/>
              <a:ext cx="1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L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66" name="Rectangle 13">
              <a:extLst>
                <a:ext uri="{FF2B5EF4-FFF2-40B4-BE49-F238E27FC236}">
                  <a16:creationId xmlns:a16="http://schemas.microsoft.com/office/drawing/2014/main" id="{6F83F022-456A-4D6F-828D-0F12B3196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7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67" name="Rectangle 14">
              <a:extLst>
                <a:ext uri="{FF2B5EF4-FFF2-40B4-BE49-F238E27FC236}">
                  <a16:creationId xmlns:a16="http://schemas.microsoft.com/office/drawing/2014/main" id="{71D875F9-52AC-4A00-A8A7-41433FE22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68" name="Rectangle 15">
              <a:extLst>
                <a:ext uri="{FF2B5EF4-FFF2-40B4-BE49-F238E27FC236}">
                  <a16:creationId xmlns:a16="http://schemas.microsoft.com/office/drawing/2014/main" id="{2D05725D-9971-465A-8F26-4BF049290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69" name="Rectangle 16">
              <a:extLst>
                <a:ext uri="{FF2B5EF4-FFF2-40B4-BE49-F238E27FC236}">
                  <a16:creationId xmlns:a16="http://schemas.microsoft.com/office/drawing/2014/main" id="{4D663D1A-A1AB-42B2-90B4-687E4D282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3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70" name="Rectangle 17">
              <a:extLst>
                <a:ext uri="{FF2B5EF4-FFF2-40B4-BE49-F238E27FC236}">
                  <a16:creationId xmlns:a16="http://schemas.microsoft.com/office/drawing/2014/main" id="{E9E35701-8D91-4456-994D-E52CCAFE8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7" y="1111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P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71" name="Rectangle 18">
              <a:extLst>
                <a:ext uri="{FF2B5EF4-FFF2-40B4-BE49-F238E27FC236}">
                  <a16:creationId xmlns:a16="http://schemas.microsoft.com/office/drawing/2014/main" id="{FF386F38-8C79-40A6-80E5-D7A1BAE0E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" y="1111"/>
              <a:ext cx="1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T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72" name="Rectangle 19">
              <a:extLst>
                <a:ext uri="{FF2B5EF4-FFF2-40B4-BE49-F238E27FC236}">
                  <a16:creationId xmlns:a16="http://schemas.microsoft.com/office/drawing/2014/main" id="{7900D2B1-8CCB-4340-8CD2-13E436342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1" y="1111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C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73" name="Rectangle 20">
              <a:extLst>
                <a:ext uri="{FF2B5EF4-FFF2-40B4-BE49-F238E27FC236}">
                  <a16:creationId xmlns:a16="http://schemas.microsoft.com/office/drawing/2014/main" id="{42920F72-D256-43B1-A90A-3A09AF398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3" y="1111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A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74" name="Rectangle 21">
              <a:extLst>
                <a:ext uri="{FF2B5EF4-FFF2-40B4-BE49-F238E27FC236}">
                  <a16:creationId xmlns:a16="http://schemas.microsoft.com/office/drawing/2014/main" id="{187B7A78-F028-4DF4-898A-FC1EF5C7A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2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75" name="Rectangle 22">
              <a:extLst>
                <a:ext uri="{FF2B5EF4-FFF2-40B4-BE49-F238E27FC236}">
                  <a16:creationId xmlns:a16="http://schemas.microsoft.com/office/drawing/2014/main" id="{B6B2B18C-C5F5-4EF2-9BB7-8F74D8695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76" name="Rectangle 23">
              <a:extLst>
                <a:ext uri="{FF2B5EF4-FFF2-40B4-BE49-F238E27FC236}">
                  <a16:creationId xmlns:a16="http://schemas.microsoft.com/office/drawing/2014/main" id="{5A8AA523-28F0-4FB5-86D1-F61C8D7FA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8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77" name="Rectangle 24">
              <a:extLst>
                <a:ext uri="{FF2B5EF4-FFF2-40B4-BE49-F238E27FC236}">
                  <a16:creationId xmlns:a16="http://schemas.microsoft.com/office/drawing/2014/main" id="{FBC7C986-53E4-49ED-AEB0-E8C0CBB9F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4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78" name="Rectangle 25">
              <a:extLst>
                <a:ext uri="{FF2B5EF4-FFF2-40B4-BE49-F238E27FC236}">
                  <a16:creationId xmlns:a16="http://schemas.microsoft.com/office/drawing/2014/main" id="{E452FD5F-2995-4B14-90BE-1850AFFF2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79" name="Rectangle 26">
              <a:extLst>
                <a:ext uri="{FF2B5EF4-FFF2-40B4-BE49-F238E27FC236}">
                  <a16:creationId xmlns:a16="http://schemas.microsoft.com/office/drawing/2014/main" id="{71F86E4E-AC71-4461-9675-9E4B5EFD0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2" y="1111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P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80" name="Rectangle 27">
              <a:extLst>
                <a:ext uri="{FF2B5EF4-FFF2-40B4-BE49-F238E27FC236}">
                  <a16:creationId xmlns:a16="http://schemas.microsoft.com/office/drawing/2014/main" id="{DFD51483-C15E-4E1A-8B94-CF58E06E4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8" y="1111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A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81" name="Rectangle 28">
              <a:extLst>
                <a:ext uri="{FF2B5EF4-FFF2-40B4-BE49-F238E27FC236}">
                  <a16:creationId xmlns:a16="http://schemas.microsoft.com/office/drawing/2014/main" id="{393B70AD-AB3B-4904-A305-99A9C2965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1111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C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82" name="Rectangle 29">
              <a:extLst>
                <a:ext uri="{FF2B5EF4-FFF2-40B4-BE49-F238E27FC236}">
                  <a16:creationId xmlns:a16="http://schemas.microsoft.com/office/drawing/2014/main" id="{AA51932B-4F79-4FD7-8A21-C1C8125B4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83" name="Rectangle 30">
              <a:extLst>
                <a:ext uri="{FF2B5EF4-FFF2-40B4-BE49-F238E27FC236}">
                  <a16:creationId xmlns:a16="http://schemas.microsoft.com/office/drawing/2014/main" id="{167BA2DB-0637-4A34-8C1C-4E1EA2644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84" name="Rectangle 31">
              <a:extLst>
                <a:ext uri="{FF2B5EF4-FFF2-40B4-BE49-F238E27FC236}">
                  <a16:creationId xmlns:a16="http://schemas.microsoft.com/office/drawing/2014/main" id="{1923E6F5-DA19-4C1C-B0FF-658879AFD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" y="1489"/>
              <a:ext cx="16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Q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85" name="Rectangle 32">
              <a:extLst>
                <a:ext uri="{FF2B5EF4-FFF2-40B4-BE49-F238E27FC236}">
                  <a16:creationId xmlns:a16="http://schemas.microsoft.com/office/drawing/2014/main" id="{3EC21109-373F-4ACF-88BF-18788F448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" y="1489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U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86" name="Rectangle 33">
              <a:extLst>
                <a:ext uri="{FF2B5EF4-FFF2-40B4-BE49-F238E27FC236}">
                  <a16:creationId xmlns:a16="http://schemas.microsoft.com/office/drawing/2014/main" id="{B9A86B51-0E95-4C6F-AD43-B29E68E14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" y="1489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A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87" name="Rectangle 34">
              <a:extLst>
                <a:ext uri="{FF2B5EF4-FFF2-40B4-BE49-F238E27FC236}">
                  <a16:creationId xmlns:a16="http://schemas.microsoft.com/office/drawing/2014/main" id="{655A981D-57E5-41A1-8DE9-1FCA950A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6" y="1489"/>
              <a:ext cx="1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L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88" name="Rectangle 35">
              <a:extLst>
                <a:ext uri="{FF2B5EF4-FFF2-40B4-BE49-F238E27FC236}">
                  <a16:creationId xmlns:a16="http://schemas.microsoft.com/office/drawing/2014/main" id="{3C396E1E-6533-4C8C-846C-68952DD73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I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89" name="Rectangle 36">
              <a:extLst>
                <a:ext uri="{FF2B5EF4-FFF2-40B4-BE49-F238E27FC236}">
                  <a16:creationId xmlns:a16="http://schemas.microsoft.com/office/drawing/2014/main" id="{A0CA3E8C-72C6-4435-A1F4-ABD4A9717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" y="1489"/>
              <a:ext cx="1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T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90" name="Rectangle 37">
              <a:extLst>
                <a:ext uri="{FF2B5EF4-FFF2-40B4-BE49-F238E27FC236}">
                  <a16:creationId xmlns:a16="http://schemas.microsoft.com/office/drawing/2014/main" id="{818BE5E7-A2B2-4F11-949D-AC9F8C7D7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8" y="1489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É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91" name="Rectangle 38">
              <a:extLst>
                <a:ext uri="{FF2B5EF4-FFF2-40B4-BE49-F238E27FC236}">
                  <a16:creationId xmlns:a16="http://schemas.microsoft.com/office/drawing/2014/main" id="{56E76E26-CD3A-44EE-9030-0A5CC2376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92" name="Rectangle 39">
              <a:extLst>
                <a:ext uri="{FF2B5EF4-FFF2-40B4-BE49-F238E27FC236}">
                  <a16:creationId xmlns:a16="http://schemas.microsoft.com/office/drawing/2014/main" id="{BF6C4C34-6763-44E3-8248-23C605735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1725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93" name="Rectangle 40">
              <a:extLst>
                <a:ext uri="{FF2B5EF4-FFF2-40B4-BE49-F238E27FC236}">
                  <a16:creationId xmlns:a16="http://schemas.microsoft.com/office/drawing/2014/main" id="{190F27AF-540C-4E66-814E-FAB5D20A7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" y="1725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94" name="Rectangle 41">
              <a:extLst>
                <a:ext uri="{FF2B5EF4-FFF2-40B4-BE49-F238E27FC236}">
                  <a16:creationId xmlns:a16="http://schemas.microsoft.com/office/drawing/2014/main" id="{EF8B8CE1-98E2-4586-BC36-9A5F1AA0B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" y="1725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95" name="Rectangle 42">
              <a:extLst>
                <a:ext uri="{FF2B5EF4-FFF2-40B4-BE49-F238E27FC236}">
                  <a16:creationId xmlns:a16="http://schemas.microsoft.com/office/drawing/2014/main" id="{ED1F4DDD-CC08-453C-BA3F-47D61EB62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1725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96" name="Rectangle 43">
              <a:extLst>
                <a:ext uri="{FF2B5EF4-FFF2-40B4-BE49-F238E27FC236}">
                  <a16:creationId xmlns:a16="http://schemas.microsoft.com/office/drawing/2014/main" id="{A714BEDB-545C-40C7-A909-993C53F0F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" y="1725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V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97" name="Rectangle 44">
              <a:extLst>
                <a:ext uri="{FF2B5EF4-FFF2-40B4-BE49-F238E27FC236}">
                  <a16:creationId xmlns:a16="http://schemas.microsoft.com/office/drawing/2014/main" id="{7EEB1A1B-3837-46D5-8854-88E3273A4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" y="1725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I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98" name="Rectangle 45">
              <a:extLst>
                <a:ext uri="{FF2B5EF4-FFF2-40B4-BE49-F238E27FC236}">
                  <a16:creationId xmlns:a16="http://schemas.microsoft.com/office/drawing/2014/main" id="{A8B116B2-2BC2-49AA-AAB5-F11F56045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725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E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099" name="Rectangle 46">
              <a:extLst>
                <a:ext uri="{FF2B5EF4-FFF2-40B4-BE49-F238E27FC236}">
                  <a16:creationId xmlns:a16="http://schemas.microsoft.com/office/drawing/2014/main" id="{FA7088F3-F21F-4EF5-B0D4-E19F8B560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" y="1725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00" name="Rectangle 47">
              <a:extLst>
                <a:ext uri="{FF2B5EF4-FFF2-40B4-BE49-F238E27FC236}">
                  <a16:creationId xmlns:a16="http://schemas.microsoft.com/office/drawing/2014/main" id="{7033D6B6-81D7-49A0-8205-7D9BEC84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1977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01" name="Rectangle 48">
              <a:extLst>
                <a:ext uri="{FF2B5EF4-FFF2-40B4-BE49-F238E27FC236}">
                  <a16:creationId xmlns:a16="http://schemas.microsoft.com/office/drawing/2014/main" id="{3329BFAF-97A1-4827-93B4-88A51E956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" y="1977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02" name="Rectangle 49">
              <a:extLst>
                <a:ext uri="{FF2B5EF4-FFF2-40B4-BE49-F238E27FC236}">
                  <a16:creationId xmlns:a16="http://schemas.microsoft.com/office/drawing/2014/main" id="{27C502F3-A532-4B8C-9C07-E9B052804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1977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03" name="Rectangle 50">
              <a:extLst>
                <a:ext uri="{FF2B5EF4-FFF2-40B4-BE49-F238E27FC236}">
                  <a16:creationId xmlns:a16="http://schemas.microsoft.com/office/drawing/2014/main" id="{7DB270B0-6F64-4049-848F-9A547E65D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" y="1977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04" name="Rectangle 51">
              <a:extLst>
                <a:ext uri="{FF2B5EF4-FFF2-40B4-BE49-F238E27FC236}">
                  <a16:creationId xmlns:a16="http://schemas.microsoft.com/office/drawing/2014/main" id="{849B62A8-A54A-40B5-9B13-773D9CBBA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" y="1977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CA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05" name="Rectangle 57">
              <a:extLst>
                <a:ext uri="{FF2B5EF4-FFF2-40B4-BE49-F238E27FC236}">
                  <a16:creationId xmlns:a16="http://schemas.microsoft.com/office/drawing/2014/main" id="{8997DA96-3165-46AB-B65A-A5226232C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0" y="1977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CA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06" name="Rectangle 61">
              <a:extLst>
                <a:ext uri="{FF2B5EF4-FFF2-40B4-BE49-F238E27FC236}">
                  <a16:creationId xmlns:a16="http://schemas.microsoft.com/office/drawing/2014/main" id="{DB470992-C304-4C51-B88D-E89D2EDAA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1977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CA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07" name="Rectangle 62">
              <a:extLst>
                <a:ext uri="{FF2B5EF4-FFF2-40B4-BE49-F238E27FC236}">
                  <a16:creationId xmlns:a16="http://schemas.microsoft.com/office/drawing/2014/main" id="{908F228B-3529-47A4-A6EA-8D7214B60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" y="1977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CA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08" name="Rectangle 63">
              <a:extLst>
                <a:ext uri="{FF2B5EF4-FFF2-40B4-BE49-F238E27FC236}">
                  <a16:creationId xmlns:a16="http://schemas.microsoft.com/office/drawing/2014/main" id="{4371A204-2A34-4B29-804B-018949B27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2" y="1977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09" name="Rectangle 64">
              <a:extLst>
                <a:ext uri="{FF2B5EF4-FFF2-40B4-BE49-F238E27FC236}">
                  <a16:creationId xmlns:a16="http://schemas.microsoft.com/office/drawing/2014/main" id="{467F610C-2AC2-4775-8DC7-0E35E438D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10" name="Rectangle 65">
              <a:extLst>
                <a:ext uri="{FF2B5EF4-FFF2-40B4-BE49-F238E27FC236}">
                  <a16:creationId xmlns:a16="http://schemas.microsoft.com/office/drawing/2014/main" id="{9B7CC429-CCFA-46B4-97AD-7FADED0A5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11" name="Rectangle 66">
              <a:extLst>
                <a:ext uri="{FF2B5EF4-FFF2-40B4-BE49-F238E27FC236}">
                  <a16:creationId xmlns:a16="http://schemas.microsoft.com/office/drawing/2014/main" id="{A60FAA6E-0020-4994-8A99-BFC8D967B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2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12" name="Rectangle 67">
              <a:extLst>
                <a:ext uri="{FF2B5EF4-FFF2-40B4-BE49-F238E27FC236}">
                  <a16:creationId xmlns:a16="http://schemas.microsoft.com/office/drawing/2014/main" id="{2951B80E-B7D9-468C-B419-B86D9F3AD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13" name="Rectangle 68">
              <a:extLst>
                <a:ext uri="{FF2B5EF4-FFF2-40B4-BE49-F238E27FC236}">
                  <a16:creationId xmlns:a16="http://schemas.microsoft.com/office/drawing/2014/main" id="{9E6D6990-61F6-4EB5-BFF5-459E7F581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14" name="Rectangle 69">
              <a:extLst>
                <a:ext uri="{FF2B5EF4-FFF2-40B4-BE49-F238E27FC236}">
                  <a16:creationId xmlns:a16="http://schemas.microsoft.com/office/drawing/2014/main" id="{81C89981-2803-4D36-A246-D50FDCEF3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0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15" name="Rectangle 70">
              <a:extLst>
                <a:ext uri="{FF2B5EF4-FFF2-40B4-BE49-F238E27FC236}">
                  <a16:creationId xmlns:a16="http://schemas.microsoft.com/office/drawing/2014/main" id="{7E6DA477-E1EE-4764-BC1E-1279E4969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16" name="Rectangle 71">
              <a:extLst>
                <a:ext uri="{FF2B5EF4-FFF2-40B4-BE49-F238E27FC236}">
                  <a16:creationId xmlns:a16="http://schemas.microsoft.com/office/drawing/2014/main" id="{D17CB058-EFE5-432F-8A23-75C4CDBAA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17" name="Rectangle 72">
              <a:extLst>
                <a:ext uri="{FF2B5EF4-FFF2-40B4-BE49-F238E27FC236}">
                  <a16:creationId xmlns:a16="http://schemas.microsoft.com/office/drawing/2014/main" id="{75D956BF-BFF9-4E92-8E04-EEDCCAF29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18" name="Rectangle 73">
              <a:extLst>
                <a:ext uri="{FF2B5EF4-FFF2-40B4-BE49-F238E27FC236}">
                  <a16:creationId xmlns:a16="http://schemas.microsoft.com/office/drawing/2014/main" id="{B8060285-D364-4DE3-8B8E-3952FB425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2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19" name="Rectangle 74">
              <a:extLst>
                <a:ext uri="{FF2B5EF4-FFF2-40B4-BE49-F238E27FC236}">
                  <a16:creationId xmlns:a16="http://schemas.microsoft.com/office/drawing/2014/main" id="{75EA27EC-74D0-4E96-91AC-4175EA927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20" name="Rectangle 75">
              <a:extLst>
                <a:ext uri="{FF2B5EF4-FFF2-40B4-BE49-F238E27FC236}">
                  <a16:creationId xmlns:a16="http://schemas.microsoft.com/office/drawing/2014/main" id="{3128954F-E86B-4A1F-90E6-D058548AC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21" name="Rectangle 76">
              <a:extLst>
                <a:ext uri="{FF2B5EF4-FFF2-40B4-BE49-F238E27FC236}">
                  <a16:creationId xmlns:a16="http://schemas.microsoft.com/office/drawing/2014/main" id="{AC08D5E9-72C3-4BB3-B1CE-45FEF1805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0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22" name="Rectangle 77">
              <a:extLst>
                <a:ext uri="{FF2B5EF4-FFF2-40B4-BE49-F238E27FC236}">
                  <a16:creationId xmlns:a16="http://schemas.microsoft.com/office/drawing/2014/main" id="{E180852C-3DDB-456B-A5C8-601E50E27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7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23" name="Rectangle 78">
              <a:extLst>
                <a:ext uri="{FF2B5EF4-FFF2-40B4-BE49-F238E27FC236}">
                  <a16:creationId xmlns:a16="http://schemas.microsoft.com/office/drawing/2014/main" id="{4BBB1CE2-D43B-429D-9172-9849DEFF7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7" y="1819"/>
              <a:ext cx="283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8800" b="1" baseline="40000">
                  <a:solidFill>
                    <a:srgbClr val="000066"/>
                  </a:solidFill>
                  <a:latin typeface="Bookman Old Style" panose="02050604050505020204" pitchFamily="18" charset="0"/>
                  <a:sym typeface="Monotype Sorts" charset="2"/>
                </a:rPr>
                <a:t>+</a:t>
              </a:r>
              <a:endParaRPr lang="en-US" altLang="fr-FR" sz="8800" b="1" baseline="40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24" name="Rectangle 79">
              <a:extLst>
                <a:ext uri="{FF2B5EF4-FFF2-40B4-BE49-F238E27FC236}">
                  <a16:creationId xmlns:a16="http://schemas.microsoft.com/office/drawing/2014/main" id="{699870B4-5699-40EF-8492-AF4D2F46C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7" y="1756"/>
              <a:ext cx="8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40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25" name="Rectangle 80">
              <a:extLst>
                <a:ext uri="{FF2B5EF4-FFF2-40B4-BE49-F238E27FC236}">
                  <a16:creationId xmlns:a16="http://schemas.microsoft.com/office/drawing/2014/main" id="{EF22A2B3-FE2A-47B4-997F-4336CAB81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1394"/>
              <a:ext cx="8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40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26" name="Rectangle 81">
              <a:extLst>
                <a:ext uri="{FF2B5EF4-FFF2-40B4-BE49-F238E27FC236}">
                  <a16:creationId xmlns:a16="http://schemas.microsoft.com/office/drawing/2014/main" id="{37E989D1-4841-4E62-BA30-DF6E7D361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9" y="1394"/>
              <a:ext cx="8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40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27" name="Rectangle 82">
              <a:extLst>
                <a:ext uri="{FF2B5EF4-FFF2-40B4-BE49-F238E27FC236}">
                  <a16:creationId xmlns:a16="http://schemas.microsoft.com/office/drawing/2014/main" id="{8AB4D429-56E4-435B-9CD1-6EBBD408F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7" y="1394"/>
              <a:ext cx="8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40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28" name="Rectangle 83">
              <a:extLst>
                <a:ext uri="{FF2B5EF4-FFF2-40B4-BE49-F238E27FC236}">
                  <a16:creationId xmlns:a16="http://schemas.microsoft.com/office/drawing/2014/main" id="{493E1D32-65A9-4F87-B75B-CB3B34F18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5" y="1394"/>
              <a:ext cx="8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40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29" name="Rectangle 84">
              <a:extLst>
                <a:ext uri="{FF2B5EF4-FFF2-40B4-BE49-F238E27FC236}">
                  <a16:creationId xmlns:a16="http://schemas.microsoft.com/office/drawing/2014/main" id="{4C41A0BC-DC38-4DE5-9D64-C712FEE66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30" name="Rectangle 85">
              <a:extLst>
                <a:ext uri="{FF2B5EF4-FFF2-40B4-BE49-F238E27FC236}">
                  <a16:creationId xmlns:a16="http://schemas.microsoft.com/office/drawing/2014/main" id="{12111B02-74A6-4441-8105-BECCD7F2E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31" name="Rectangle 86">
              <a:extLst>
                <a:ext uri="{FF2B5EF4-FFF2-40B4-BE49-F238E27FC236}">
                  <a16:creationId xmlns:a16="http://schemas.microsoft.com/office/drawing/2014/main" id="{D043B284-EC36-4957-B56D-D88E103F4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32" name="Rectangle 87">
              <a:extLst>
                <a:ext uri="{FF2B5EF4-FFF2-40B4-BE49-F238E27FC236}">
                  <a16:creationId xmlns:a16="http://schemas.microsoft.com/office/drawing/2014/main" id="{3D982CEA-BA37-4216-A8DF-775E51F4F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3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33" name="Rectangle 88">
              <a:extLst>
                <a:ext uri="{FF2B5EF4-FFF2-40B4-BE49-F238E27FC236}">
                  <a16:creationId xmlns:a16="http://schemas.microsoft.com/office/drawing/2014/main" id="{380ED2EC-DDDD-4B64-862B-29969DAE4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9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34" name="Rectangle 89">
              <a:extLst>
                <a:ext uri="{FF2B5EF4-FFF2-40B4-BE49-F238E27FC236}">
                  <a16:creationId xmlns:a16="http://schemas.microsoft.com/office/drawing/2014/main" id="{97F67E81-FEE7-4221-8984-599D47E43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35" name="Rectangle 90">
              <a:extLst>
                <a:ext uri="{FF2B5EF4-FFF2-40B4-BE49-F238E27FC236}">
                  <a16:creationId xmlns:a16="http://schemas.microsoft.com/office/drawing/2014/main" id="{40453BD9-D975-437F-8072-8ED7D95B1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36" name="Rectangle 91">
              <a:extLst>
                <a:ext uri="{FF2B5EF4-FFF2-40B4-BE49-F238E27FC236}">
                  <a16:creationId xmlns:a16="http://schemas.microsoft.com/office/drawing/2014/main" id="{FE87C192-27B4-464C-B5F0-37C7EB9F4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" y="1819"/>
              <a:ext cx="283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8800" b="1" baseline="40000">
                  <a:solidFill>
                    <a:srgbClr val="000066"/>
                  </a:solidFill>
                  <a:latin typeface="Bookman Old Style" panose="02050604050505020204" pitchFamily="18" charset="0"/>
                  <a:sym typeface="Monotype Sorts" charset="2"/>
                </a:rPr>
                <a:t>+</a:t>
              </a:r>
            </a:p>
          </p:txBody>
        </p:sp>
        <p:sp>
          <p:nvSpPr>
            <p:cNvPr id="129137" name="Rectangle 92">
              <a:extLst>
                <a:ext uri="{FF2B5EF4-FFF2-40B4-BE49-F238E27FC236}">
                  <a16:creationId xmlns:a16="http://schemas.microsoft.com/office/drawing/2014/main" id="{FAE874D5-34D5-40D9-A8D7-0F73E90C8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3" y="1875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38" name="Rectangle 93">
              <a:extLst>
                <a:ext uri="{FF2B5EF4-FFF2-40B4-BE49-F238E27FC236}">
                  <a16:creationId xmlns:a16="http://schemas.microsoft.com/office/drawing/2014/main" id="{A6D2EC45-BE37-4638-81D7-F2FECFE43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211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39" name="Rectangle 94">
              <a:extLst>
                <a:ext uri="{FF2B5EF4-FFF2-40B4-BE49-F238E27FC236}">
                  <a16:creationId xmlns:a16="http://schemas.microsoft.com/office/drawing/2014/main" id="{A0F0F672-D7D1-4A59-B572-C02A04A4A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" y="148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40" name="Rectangle 95">
              <a:extLst>
                <a:ext uri="{FF2B5EF4-FFF2-40B4-BE49-F238E27FC236}">
                  <a16:creationId xmlns:a16="http://schemas.microsoft.com/office/drawing/2014/main" id="{A09901AA-0591-49E7-8068-159D32454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" y="1844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41" name="Rectangle 96">
              <a:extLst>
                <a:ext uri="{FF2B5EF4-FFF2-40B4-BE49-F238E27FC236}">
                  <a16:creationId xmlns:a16="http://schemas.microsoft.com/office/drawing/2014/main" id="{66427B14-E7F0-412F-BC17-F6ACA7AA3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1844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42" name="Rectangle 97">
              <a:extLst>
                <a:ext uri="{FF2B5EF4-FFF2-40B4-BE49-F238E27FC236}">
                  <a16:creationId xmlns:a16="http://schemas.microsoft.com/office/drawing/2014/main" id="{8A6D4967-5EDA-4589-8F93-66D3FB1C3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8" y="1844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43" name="Rectangle 98">
              <a:extLst>
                <a:ext uri="{FF2B5EF4-FFF2-40B4-BE49-F238E27FC236}">
                  <a16:creationId xmlns:a16="http://schemas.microsoft.com/office/drawing/2014/main" id="{379214E1-DEDF-4E5C-861F-6F4B90DBE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1844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44" name="Rectangle 99">
              <a:extLst>
                <a:ext uri="{FF2B5EF4-FFF2-40B4-BE49-F238E27FC236}">
                  <a16:creationId xmlns:a16="http://schemas.microsoft.com/office/drawing/2014/main" id="{C74762FD-A386-4848-8737-6CBBB7F88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4" y="1844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45" name="Rectangle 100">
              <a:extLst>
                <a:ext uri="{FF2B5EF4-FFF2-40B4-BE49-F238E27FC236}">
                  <a16:creationId xmlns:a16="http://schemas.microsoft.com/office/drawing/2014/main" id="{49AF0EF5-A2F5-4E4D-9F4A-B5248336B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2" y="1844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46" name="Rectangle 101">
              <a:extLst>
                <a:ext uri="{FF2B5EF4-FFF2-40B4-BE49-F238E27FC236}">
                  <a16:creationId xmlns:a16="http://schemas.microsoft.com/office/drawing/2014/main" id="{705D816A-9508-4F2C-A000-D593A64DE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4" y="1788"/>
              <a:ext cx="283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8800" b="1" baseline="40000">
                  <a:solidFill>
                    <a:srgbClr val="000066"/>
                  </a:solidFill>
                  <a:latin typeface="Bookman Old Style" panose="02050604050505020204" pitchFamily="18" charset="0"/>
                  <a:sym typeface="Monotype Sorts" charset="2"/>
                </a:rPr>
                <a:t>+</a:t>
              </a:r>
            </a:p>
          </p:txBody>
        </p:sp>
        <p:sp>
          <p:nvSpPr>
            <p:cNvPr id="129147" name="Rectangle 102">
              <a:extLst>
                <a:ext uri="{FF2B5EF4-FFF2-40B4-BE49-F238E27FC236}">
                  <a16:creationId xmlns:a16="http://schemas.microsoft.com/office/drawing/2014/main" id="{FD963CB9-AF83-495A-85F2-D2EB111F1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1796"/>
              <a:ext cx="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30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48" name="Rectangle 103">
              <a:extLst>
                <a:ext uri="{FF2B5EF4-FFF2-40B4-BE49-F238E27FC236}">
                  <a16:creationId xmlns:a16="http://schemas.microsoft.com/office/drawing/2014/main" id="{E8AC298A-1D01-45B0-9866-B4CFD4EA0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49" name="Rectangle 104">
              <a:extLst>
                <a:ext uri="{FF2B5EF4-FFF2-40B4-BE49-F238E27FC236}">
                  <a16:creationId xmlns:a16="http://schemas.microsoft.com/office/drawing/2014/main" id="{FA749857-1B52-439A-B385-DDD55DC26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50" name="Rectangle 105">
              <a:extLst>
                <a:ext uri="{FF2B5EF4-FFF2-40B4-BE49-F238E27FC236}">
                  <a16:creationId xmlns:a16="http://schemas.microsoft.com/office/drawing/2014/main" id="{0E9D6391-3D52-4D1D-B241-B04FBF362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" y="2356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D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51" name="Rectangle 106">
              <a:extLst>
                <a:ext uri="{FF2B5EF4-FFF2-40B4-BE49-F238E27FC236}">
                  <a16:creationId xmlns:a16="http://schemas.microsoft.com/office/drawing/2014/main" id="{28929752-3FC9-476E-A541-F9097E40E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2356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U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52" name="Rectangle 107">
              <a:extLst>
                <a:ext uri="{FF2B5EF4-FFF2-40B4-BE49-F238E27FC236}">
                  <a16:creationId xmlns:a16="http://schemas.microsoft.com/office/drawing/2014/main" id="{51CE6534-FF43-4FAF-A329-9FCCC9EC5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2356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R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53" name="Rectangle 108">
              <a:extLst>
                <a:ext uri="{FF2B5EF4-FFF2-40B4-BE49-F238E27FC236}">
                  <a16:creationId xmlns:a16="http://schemas.microsoft.com/office/drawing/2014/main" id="{D065EA3D-393C-4005-B27A-BA05EBC6A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4" y="2356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É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54" name="Rectangle 109">
              <a:extLst>
                <a:ext uri="{FF2B5EF4-FFF2-40B4-BE49-F238E27FC236}">
                  <a16:creationId xmlns:a16="http://schemas.microsoft.com/office/drawing/2014/main" id="{95964103-7F57-4D50-A8F6-8B8BB4F77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" y="2356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E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55" name="Rectangle 110">
              <a:extLst>
                <a:ext uri="{FF2B5EF4-FFF2-40B4-BE49-F238E27FC236}">
                  <a16:creationId xmlns:a16="http://schemas.microsoft.com/office/drawing/2014/main" id="{9267DB1C-9B89-4E57-B746-DA04A9F4E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56" name="Rectangle 111">
              <a:extLst>
                <a:ext uri="{FF2B5EF4-FFF2-40B4-BE49-F238E27FC236}">
                  <a16:creationId xmlns:a16="http://schemas.microsoft.com/office/drawing/2014/main" id="{F944946B-DD2D-4ED7-B866-CBDA8ED32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57" name="Rectangle 112">
              <a:extLst>
                <a:ext uri="{FF2B5EF4-FFF2-40B4-BE49-F238E27FC236}">
                  <a16:creationId xmlns:a16="http://schemas.microsoft.com/office/drawing/2014/main" id="{267845CF-5CA9-42A9-94E3-9CED7BF14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58" name="Rectangle 113">
              <a:extLst>
                <a:ext uri="{FF2B5EF4-FFF2-40B4-BE49-F238E27FC236}">
                  <a16:creationId xmlns:a16="http://schemas.microsoft.com/office/drawing/2014/main" id="{2D594F00-9E97-4A8B-B704-C86F3A28A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59" name="Rectangle 114">
              <a:extLst>
                <a:ext uri="{FF2B5EF4-FFF2-40B4-BE49-F238E27FC236}">
                  <a16:creationId xmlns:a16="http://schemas.microsoft.com/office/drawing/2014/main" id="{8F4CD321-CBE4-489E-8F68-CFC235D7A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60" name="Rectangle 115">
              <a:extLst>
                <a:ext uri="{FF2B5EF4-FFF2-40B4-BE49-F238E27FC236}">
                  <a16:creationId xmlns:a16="http://schemas.microsoft.com/office/drawing/2014/main" id="{20F6C0A0-FEF0-4C4A-B1A6-93E1DFCD1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61" name="Rectangle 116">
              <a:extLst>
                <a:ext uri="{FF2B5EF4-FFF2-40B4-BE49-F238E27FC236}">
                  <a16:creationId xmlns:a16="http://schemas.microsoft.com/office/drawing/2014/main" id="{DCB1D258-8678-4E0D-A96F-0FE19D76D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62" name="Rectangle 117">
              <a:extLst>
                <a:ext uri="{FF2B5EF4-FFF2-40B4-BE49-F238E27FC236}">
                  <a16:creationId xmlns:a16="http://schemas.microsoft.com/office/drawing/2014/main" id="{E608413D-863A-47F0-9A22-9DFDF9616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2600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V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63" name="Rectangle 118">
              <a:extLst>
                <a:ext uri="{FF2B5EF4-FFF2-40B4-BE49-F238E27FC236}">
                  <a16:creationId xmlns:a16="http://schemas.microsoft.com/office/drawing/2014/main" id="{712B682F-DE4D-4975-9D92-8F9206E74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I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64" name="Rectangle 119">
              <a:extLst>
                <a:ext uri="{FF2B5EF4-FFF2-40B4-BE49-F238E27FC236}">
                  <a16:creationId xmlns:a16="http://schemas.microsoft.com/office/drawing/2014/main" id="{694AB09C-10F6-43DC-805B-8299D7E96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" y="2600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E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65" name="Rectangle 120">
              <a:extLst>
                <a:ext uri="{FF2B5EF4-FFF2-40B4-BE49-F238E27FC236}">
                  <a16:creationId xmlns:a16="http://schemas.microsoft.com/office/drawing/2014/main" id="{241E197D-5C48-46C3-B099-38276C9FA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2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66" name="Rectangle 121">
              <a:extLst>
                <a:ext uri="{FF2B5EF4-FFF2-40B4-BE49-F238E27FC236}">
                  <a16:creationId xmlns:a16="http://schemas.microsoft.com/office/drawing/2014/main" id="{A1A2EDD8-173B-45F0-89CD-F2D7BB281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2844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67" name="Rectangle 122">
              <a:extLst>
                <a:ext uri="{FF2B5EF4-FFF2-40B4-BE49-F238E27FC236}">
                  <a16:creationId xmlns:a16="http://schemas.microsoft.com/office/drawing/2014/main" id="{A13D2A2B-7105-4D84-8A86-99DF9F911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" y="2844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68" name="Rectangle 123">
              <a:extLst>
                <a:ext uri="{FF2B5EF4-FFF2-40B4-BE49-F238E27FC236}">
                  <a16:creationId xmlns:a16="http://schemas.microsoft.com/office/drawing/2014/main" id="{9B20C0F5-4EEC-4C74-98B5-947951D9D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2844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69" name="Rectangle 124">
              <a:extLst>
                <a:ext uri="{FF2B5EF4-FFF2-40B4-BE49-F238E27FC236}">
                  <a16:creationId xmlns:a16="http://schemas.microsoft.com/office/drawing/2014/main" id="{1FFBC2E3-62D6-4F78-A1E2-4D7884DD1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" y="2844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70" name="Rectangle 125">
              <a:extLst>
                <a:ext uri="{FF2B5EF4-FFF2-40B4-BE49-F238E27FC236}">
                  <a16:creationId xmlns:a16="http://schemas.microsoft.com/office/drawing/2014/main" id="{366C33D1-6224-468D-96A8-0D8FE4168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" y="2844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71" name="Rectangle 134">
              <a:extLst>
                <a:ext uri="{FF2B5EF4-FFF2-40B4-BE49-F238E27FC236}">
                  <a16:creationId xmlns:a16="http://schemas.microsoft.com/office/drawing/2014/main" id="{2BDC160A-0241-4299-88F8-31D3E5587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0" y="2844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CA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72" name="Rectangle 138">
              <a:extLst>
                <a:ext uri="{FF2B5EF4-FFF2-40B4-BE49-F238E27FC236}">
                  <a16:creationId xmlns:a16="http://schemas.microsoft.com/office/drawing/2014/main" id="{8E36EAB1-B675-4481-A318-EA752E8FE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" y="2844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73" name="Rectangle 139">
              <a:extLst>
                <a:ext uri="{FF2B5EF4-FFF2-40B4-BE49-F238E27FC236}">
                  <a16:creationId xmlns:a16="http://schemas.microsoft.com/office/drawing/2014/main" id="{8A49ED5D-1B17-4D93-90DA-FFEF320AF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74" name="Rectangle 140">
              <a:extLst>
                <a:ext uri="{FF2B5EF4-FFF2-40B4-BE49-F238E27FC236}">
                  <a16:creationId xmlns:a16="http://schemas.microsoft.com/office/drawing/2014/main" id="{E64A12A4-8DD8-400F-A40C-F66B463B4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75" name="Rectangle 141">
              <a:extLst>
                <a:ext uri="{FF2B5EF4-FFF2-40B4-BE49-F238E27FC236}">
                  <a16:creationId xmlns:a16="http://schemas.microsoft.com/office/drawing/2014/main" id="{048DFBCA-9355-4451-BF52-0C718D2CF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76" name="Rectangle 142">
              <a:extLst>
                <a:ext uri="{FF2B5EF4-FFF2-40B4-BE49-F238E27FC236}">
                  <a16:creationId xmlns:a16="http://schemas.microsoft.com/office/drawing/2014/main" id="{ACD1DA5A-3428-4733-9B8D-180E988E3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77" name="Rectangle 143">
              <a:extLst>
                <a:ext uri="{FF2B5EF4-FFF2-40B4-BE49-F238E27FC236}">
                  <a16:creationId xmlns:a16="http://schemas.microsoft.com/office/drawing/2014/main" id="{592BE79F-E6EC-476D-A6C9-15A8A63B9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78" name="Rectangle 144">
              <a:extLst>
                <a:ext uri="{FF2B5EF4-FFF2-40B4-BE49-F238E27FC236}">
                  <a16:creationId xmlns:a16="http://schemas.microsoft.com/office/drawing/2014/main" id="{B60D6C54-8D5C-412E-BBA5-9B235A399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0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79" name="Rectangle 145">
              <a:extLst>
                <a:ext uri="{FF2B5EF4-FFF2-40B4-BE49-F238E27FC236}">
                  <a16:creationId xmlns:a16="http://schemas.microsoft.com/office/drawing/2014/main" id="{1CAAE632-9AE2-401E-8014-F9E43FAA1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8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80" name="Rectangle 146">
              <a:extLst>
                <a:ext uri="{FF2B5EF4-FFF2-40B4-BE49-F238E27FC236}">
                  <a16:creationId xmlns:a16="http://schemas.microsoft.com/office/drawing/2014/main" id="{F7F8814A-FF49-449C-A6BE-6AE108093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9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81" name="Rectangle 147">
              <a:extLst>
                <a:ext uri="{FF2B5EF4-FFF2-40B4-BE49-F238E27FC236}">
                  <a16:creationId xmlns:a16="http://schemas.microsoft.com/office/drawing/2014/main" id="{0E0C1101-028D-42F6-BFB7-61F400963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82" name="Rectangle 148">
              <a:extLst>
                <a:ext uri="{FF2B5EF4-FFF2-40B4-BE49-F238E27FC236}">
                  <a16:creationId xmlns:a16="http://schemas.microsoft.com/office/drawing/2014/main" id="{D61FD1D2-7876-429C-8F3C-2CB4856CA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83" name="Rectangle 149">
              <a:extLst>
                <a:ext uri="{FF2B5EF4-FFF2-40B4-BE49-F238E27FC236}">
                  <a16:creationId xmlns:a16="http://schemas.microsoft.com/office/drawing/2014/main" id="{9A39AD09-7F05-43A3-B70F-38933EF3F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84" name="Rectangle 150">
              <a:extLst>
                <a:ext uri="{FF2B5EF4-FFF2-40B4-BE49-F238E27FC236}">
                  <a16:creationId xmlns:a16="http://schemas.microsoft.com/office/drawing/2014/main" id="{4358EFF2-F7AF-4B2C-B70F-3F244E6E7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85" name="Rectangle 151">
              <a:extLst>
                <a:ext uri="{FF2B5EF4-FFF2-40B4-BE49-F238E27FC236}">
                  <a16:creationId xmlns:a16="http://schemas.microsoft.com/office/drawing/2014/main" id="{DB29DE28-EA69-4983-BFC7-566AA9593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86" name="Rectangle 152">
              <a:extLst>
                <a:ext uri="{FF2B5EF4-FFF2-40B4-BE49-F238E27FC236}">
                  <a16:creationId xmlns:a16="http://schemas.microsoft.com/office/drawing/2014/main" id="{E3B5CD0D-B7C2-4A90-AA70-378657CC5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0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87" name="Rectangle 153">
              <a:extLst>
                <a:ext uri="{FF2B5EF4-FFF2-40B4-BE49-F238E27FC236}">
                  <a16:creationId xmlns:a16="http://schemas.microsoft.com/office/drawing/2014/main" id="{81618D51-E414-4E11-8D05-8088BBA33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8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88" name="Rectangle 154">
              <a:extLst>
                <a:ext uri="{FF2B5EF4-FFF2-40B4-BE49-F238E27FC236}">
                  <a16:creationId xmlns:a16="http://schemas.microsoft.com/office/drawing/2014/main" id="{DF4F1E0B-BC2A-47FA-A71A-4704F144B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7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89" name="Rectangle 155">
              <a:extLst>
                <a:ext uri="{FF2B5EF4-FFF2-40B4-BE49-F238E27FC236}">
                  <a16:creationId xmlns:a16="http://schemas.microsoft.com/office/drawing/2014/main" id="{070C7948-B69F-481D-8FDB-BA366D39DC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7" y="2655"/>
              <a:ext cx="283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8800" b="1" baseline="30000">
                  <a:solidFill>
                    <a:srgbClr val="000066"/>
                  </a:solidFill>
                  <a:latin typeface="Bookman Old Style" panose="02050604050505020204" pitchFamily="18" charset="0"/>
                  <a:sym typeface="Monotype Sorts" charset="2"/>
                </a:rPr>
                <a:t>+</a:t>
              </a:r>
            </a:p>
          </p:txBody>
        </p:sp>
        <p:sp>
          <p:nvSpPr>
            <p:cNvPr id="129190" name="Rectangle 156">
              <a:extLst>
                <a:ext uri="{FF2B5EF4-FFF2-40B4-BE49-F238E27FC236}">
                  <a16:creationId xmlns:a16="http://schemas.microsoft.com/office/drawing/2014/main" id="{6905DB6F-07E6-45FC-9DE6-C2F91F8D6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7" y="2687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91" name="Rectangle 157">
              <a:extLst>
                <a:ext uri="{FF2B5EF4-FFF2-40B4-BE49-F238E27FC236}">
                  <a16:creationId xmlns:a16="http://schemas.microsoft.com/office/drawing/2014/main" id="{7A64832F-8996-4988-BC14-7B4A76E11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92" name="Rectangle 158">
              <a:extLst>
                <a:ext uri="{FF2B5EF4-FFF2-40B4-BE49-F238E27FC236}">
                  <a16:creationId xmlns:a16="http://schemas.microsoft.com/office/drawing/2014/main" id="{B2C33DF0-A13D-4D82-91B8-AB319E014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93" name="Rectangle 159">
              <a:extLst>
                <a:ext uri="{FF2B5EF4-FFF2-40B4-BE49-F238E27FC236}">
                  <a16:creationId xmlns:a16="http://schemas.microsoft.com/office/drawing/2014/main" id="{20C36E57-1D77-45AB-A0A5-D48C33F78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3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94" name="Rectangle 160">
              <a:extLst>
                <a:ext uri="{FF2B5EF4-FFF2-40B4-BE49-F238E27FC236}">
                  <a16:creationId xmlns:a16="http://schemas.microsoft.com/office/drawing/2014/main" id="{C5D3DFF9-B34D-4885-B0B7-3CB99FD88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9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95" name="Rectangle 161">
              <a:extLst>
                <a:ext uri="{FF2B5EF4-FFF2-40B4-BE49-F238E27FC236}">
                  <a16:creationId xmlns:a16="http://schemas.microsoft.com/office/drawing/2014/main" id="{7DE8EC14-1CFA-498B-BD07-BDAC17775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96" name="Rectangle 162">
              <a:extLst>
                <a:ext uri="{FF2B5EF4-FFF2-40B4-BE49-F238E27FC236}">
                  <a16:creationId xmlns:a16="http://schemas.microsoft.com/office/drawing/2014/main" id="{DE9A41E9-180A-4BFB-9C88-4BE8F11F9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97" name="Rectangle 163">
              <a:extLst>
                <a:ext uri="{FF2B5EF4-FFF2-40B4-BE49-F238E27FC236}">
                  <a16:creationId xmlns:a16="http://schemas.microsoft.com/office/drawing/2014/main" id="{AE1BBEB4-2459-4A8F-A2AA-A1263AEC9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98" name="Rectangle 164">
              <a:extLst>
                <a:ext uri="{FF2B5EF4-FFF2-40B4-BE49-F238E27FC236}">
                  <a16:creationId xmlns:a16="http://schemas.microsoft.com/office/drawing/2014/main" id="{D69290FF-1BAC-45E6-82D8-AA98E7B0E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2592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199" name="Rectangle 165">
              <a:extLst>
                <a:ext uri="{FF2B5EF4-FFF2-40B4-BE49-F238E27FC236}">
                  <a16:creationId xmlns:a16="http://schemas.microsoft.com/office/drawing/2014/main" id="{397A1C87-1D77-4D25-9845-01C6F69A2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2592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00" name="Rectangle 166">
              <a:extLst>
                <a:ext uri="{FF2B5EF4-FFF2-40B4-BE49-F238E27FC236}">
                  <a16:creationId xmlns:a16="http://schemas.microsoft.com/office/drawing/2014/main" id="{B389212D-987C-4ADA-AD86-24C9F47AA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3" y="2592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01" name="Rectangle 167">
              <a:extLst>
                <a:ext uri="{FF2B5EF4-FFF2-40B4-BE49-F238E27FC236}">
                  <a16:creationId xmlns:a16="http://schemas.microsoft.com/office/drawing/2014/main" id="{ACFDDC13-B821-4D99-90A9-D48585301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9" y="2592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02" name="Rectangle 168">
              <a:extLst>
                <a:ext uri="{FF2B5EF4-FFF2-40B4-BE49-F238E27FC236}">
                  <a16:creationId xmlns:a16="http://schemas.microsoft.com/office/drawing/2014/main" id="{E4AF94E8-A5C6-4966-A0DE-B51C1E848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592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03" name="Rectangle 169">
              <a:extLst>
                <a:ext uri="{FF2B5EF4-FFF2-40B4-BE49-F238E27FC236}">
                  <a16:creationId xmlns:a16="http://schemas.microsoft.com/office/drawing/2014/main" id="{59DE5F3E-9B2E-4A79-9F07-E0B2E957F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" y="2592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04" name="Rectangle 170">
              <a:extLst>
                <a:ext uri="{FF2B5EF4-FFF2-40B4-BE49-F238E27FC236}">
                  <a16:creationId xmlns:a16="http://schemas.microsoft.com/office/drawing/2014/main" id="{63D0B853-1A48-437D-AC1F-D93179787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369"/>
              <a:ext cx="399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4400" b="1" baseline="10000">
                  <a:solidFill>
                    <a:srgbClr val="000066"/>
                  </a:solidFill>
                  <a:latin typeface="Bookman Old Style" panose="02050604050505020204" pitchFamily="18" charset="0"/>
                </a:rPr>
                <a:t>O </a:t>
              </a:r>
              <a:r>
                <a:rPr lang="en-US" altLang="fr-FR" sz="4400" baseline="10000">
                  <a:solidFill>
                    <a:srgbClr val="000066"/>
                  </a:solidFill>
                  <a:latin typeface="Bookman Old Style" panose="02050604050505020204" pitchFamily="18" charset="0"/>
                </a:rPr>
                <a:t>?</a:t>
              </a:r>
            </a:p>
          </p:txBody>
        </p:sp>
        <p:sp>
          <p:nvSpPr>
            <p:cNvPr id="129205" name="Rectangle 171">
              <a:extLst>
                <a:ext uri="{FF2B5EF4-FFF2-40B4-BE49-F238E27FC236}">
                  <a16:creationId xmlns:a16="http://schemas.microsoft.com/office/drawing/2014/main" id="{931FFFF8-F0D5-4FB0-B89D-EE6C57E69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592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06" name="Rectangle 174">
              <a:extLst>
                <a:ext uri="{FF2B5EF4-FFF2-40B4-BE49-F238E27FC236}">
                  <a16:creationId xmlns:a16="http://schemas.microsoft.com/office/drawing/2014/main" id="{2EEBDCFF-1DA0-42B5-B004-D62858B4B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4" y="237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07" name="Rectangle 179">
              <a:extLst>
                <a:ext uri="{FF2B5EF4-FFF2-40B4-BE49-F238E27FC236}">
                  <a16:creationId xmlns:a16="http://schemas.microsoft.com/office/drawing/2014/main" id="{A54FD94F-0354-4630-A4BA-568A3E65C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" y="237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08" name="Rectangle 182">
              <a:extLst>
                <a:ext uri="{FF2B5EF4-FFF2-40B4-BE49-F238E27FC236}">
                  <a16:creationId xmlns:a16="http://schemas.microsoft.com/office/drawing/2014/main" id="{8CE85739-C90C-4917-8A3A-5312CE7B1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" y="263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09" name="Rectangle 188">
              <a:extLst>
                <a:ext uri="{FF2B5EF4-FFF2-40B4-BE49-F238E27FC236}">
                  <a16:creationId xmlns:a16="http://schemas.microsoft.com/office/drawing/2014/main" id="{FB9F1E00-E935-4749-8F4E-5EE88584C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" y="263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10" name="Rectangle 189">
              <a:extLst>
                <a:ext uri="{FF2B5EF4-FFF2-40B4-BE49-F238E27FC236}">
                  <a16:creationId xmlns:a16="http://schemas.microsoft.com/office/drawing/2014/main" id="{C22064F9-C498-449C-B1B6-151D70DF1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11" name="Rectangle 190">
              <a:extLst>
                <a:ext uri="{FF2B5EF4-FFF2-40B4-BE49-F238E27FC236}">
                  <a16:creationId xmlns:a16="http://schemas.microsoft.com/office/drawing/2014/main" id="{16A53B8C-7841-4CAB-87DE-3A41AA029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12" name="Rectangle 191">
              <a:extLst>
                <a:ext uri="{FF2B5EF4-FFF2-40B4-BE49-F238E27FC236}">
                  <a16:creationId xmlns:a16="http://schemas.microsoft.com/office/drawing/2014/main" id="{0C184D4D-0B16-4896-8FD1-5F263F2FB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6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13" name="Rectangle 192">
              <a:extLst>
                <a:ext uri="{FF2B5EF4-FFF2-40B4-BE49-F238E27FC236}">
                  <a16:creationId xmlns:a16="http://schemas.microsoft.com/office/drawing/2014/main" id="{26272F98-51D4-4AEB-B209-3DEC66607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8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14" name="Rectangle 193">
              <a:extLst>
                <a:ext uri="{FF2B5EF4-FFF2-40B4-BE49-F238E27FC236}">
                  <a16:creationId xmlns:a16="http://schemas.microsoft.com/office/drawing/2014/main" id="{4B609753-5095-4BF3-8E73-7C2E190E8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0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15" name="Rectangle 194">
              <a:extLst>
                <a:ext uri="{FF2B5EF4-FFF2-40B4-BE49-F238E27FC236}">
                  <a16:creationId xmlns:a16="http://schemas.microsoft.com/office/drawing/2014/main" id="{10A1E530-076F-4F3B-B25A-854FCB09C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16" name="Rectangle 195">
              <a:extLst>
                <a:ext uri="{FF2B5EF4-FFF2-40B4-BE49-F238E27FC236}">
                  <a16:creationId xmlns:a16="http://schemas.microsoft.com/office/drawing/2014/main" id="{344A3463-D74B-4B4B-817C-A09243BEC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4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17" name="Rectangle 197">
              <a:extLst>
                <a:ext uri="{FF2B5EF4-FFF2-40B4-BE49-F238E27FC236}">
                  <a16:creationId xmlns:a16="http://schemas.microsoft.com/office/drawing/2014/main" id="{8843407D-03A8-4E8C-9DDF-EE82CE35B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6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.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18" name="Rectangle 199">
              <a:extLst>
                <a:ext uri="{FF2B5EF4-FFF2-40B4-BE49-F238E27FC236}">
                  <a16:creationId xmlns:a16="http://schemas.microsoft.com/office/drawing/2014/main" id="{35D50F92-B520-4AB4-8095-A47B9BF08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4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.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9219" name="Rectangle 201">
              <a:extLst>
                <a:ext uri="{FF2B5EF4-FFF2-40B4-BE49-F238E27FC236}">
                  <a16:creationId xmlns:a16="http://schemas.microsoft.com/office/drawing/2014/main" id="{4B507E80-8BE7-4CCD-ACD7-19176AB09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129028" name="Rectangle 205">
            <a:extLst>
              <a:ext uri="{FF2B5EF4-FFF2-40B4-BE49-F238E27FC236}">
                <a16:creationId xmlns:a16="http://schemas.microsoft.com/office/drawing/2014/main" id="{5AFB7C4E-A03E-411E-A26F-0ECBCD395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925" y="4565650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29" name="Rectangle 206">
            <a:extLst>
              <a:ext uri="{FF2B5EF4-FFF2-40B4-BE49-F238E27FC236}">
                <a16:creationId xmlns:a16="http://schemas.microsoft.com/office/drawing/2014/main" id="{6461EBA4-CC6E-4ECD-805E-CF8046188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5425" y="4565650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30" name="Rectangle 207">
            <a:extLst>
              <a:ext uri="{FF2B5EF4-FFF2-40B4-BE49-F238E27FC236}">
                <a16:creationId xmlns:a16="http://schemas.microsoft.com/office/drawing/2014/main" id="{CA92F9C1-E290-4D68-AE9C-649966B89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425" y="4803775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31" name="Rectangle 208">
            <a:extLst>
              <a:ext uri="{FF2B5EF4-FFF2-40B4-BE49-F238E27FC236}">
                <a16:creationId xmlns:a16="http://schemas.microsoft.com/office/drawing/2014/main" id="{02C5B8DC-BA0E-4873-A5B8-13E74E29B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9225" y="4803775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32" name="Rectangle 209">
            <a:extLst>
              <a:ext uri="{FF2B5EF4-FFF2-40B4-BE49-F238E27FC236}">
                <a16:creationId xmlns:a16="http://schemas.microsoft.com/office/drawing/2014/main" id="{DDAE60CD-DBFA-4DC6-9A28-9DC020ACE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025" y="4803775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33" name="Rectangle 210">
            <a:extLst>
              <a:ext uri="{FF2B5EF4-FFF2-40B4-BE49-F238E27FC236}">
                <a16:creationId xmlns:a16="http://schemas.microsoft.com/office/drawing/2014/main" id="{53B706AD-95F6-4720-A3BD-3C31057F2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4803775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34" name="Rectangle 211">
            <a:extLst>
              <a:ext uri="{FF2B5EF4-FFF2-40B4-BE49-F238E27FC236}">
                <a16:creationId xmlns:a16="http://schemas.microsoft.com/office/drawing/2014/main" id="{A3B5D3E5-877B-4C88-89E4-8CB71E992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25" y="4803775"/>
            <a:ext cx="203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2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35" name="Rectangle 212">
            <a:extLst>
              <a:ext uri="{FF2B5EF4-FFF2-40B4-BE49-F238E27FC236}">
                <a16:creationId xmlns:a16="http://schemas.microsoft.com/office/drawing/2014/main" id="{2BA7C761-CEA2-4AF7-811C-B0F00B6D7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5925" y="4803775"/>
            <a:ext cx="228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V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36" name="Rectangle 213">
            <a:extLst>
              <a:ext uri="{FF2B5EF4-FFF2-40B4-BE49-F238E27FC236}">
                <a16:creationId xmlns:a16="http://schemas.microsoft.com/office/drawing/2014/main" id="{678BF062-6388-4BB1-923C-991B50ECB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25" y="4803775"/>
            <a:ext cx="228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X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37" name="Rectangle 214">
            <a:extLst>
              <a:ext uri="{FF2B5EF4-FFF2-40B4-BE49-F238E27FC236}">
                <a16:creationId xmlns:a16="http://schemas.microsoft.com/office/drawing/2014/main" id="{775B1DD9-EB0A-4D0E-9A6B-7BD6443A5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5325" y="4803775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38" name="Rectangle 215">
            <a:extLst>
              <a:ext uri="{FF2B5EF4-FFF2-40B4-BE49-F238E27FC236}">
                <a16:creationId xmlns:a16="http://schemas.microsoft.com/office/drawing/2014/main" id="{0966BAAA-7565-4470-AAF5-A89B63373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925" y="4852988"/>
            <a:ext cx="1778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100">
                <a:solidFill>
                  <a:srgbClr val="FFFFFF"/>
                </a:solidFill>
              </a:rPr>
              <a:t>A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39" name="Rectangle 216">
            <a:extLst>
              <a:ext uri="{FF2B5EF4-FFF2-40B4-BE49-F238E27FC236}">
                <a16:creationId xmlns:a16="http://schemas.microsoft.com/office/drawing/2014/main" id="{DB1C017B-FFBA-4AC7-8778-E4FBAFF9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4852988"/>
            <a:ext cx="1778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100">
                <a:solidFill>
                  <a:srgbClr val="FFFFFF"/>
                </a:solidFill>
              </a:rPr>
              <a:t>V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40" name="Rectangle 217">
            <a:extLst>
              <a:ext uri="{FF2B5EF4-FFF2-40B4-BE49-F238E27FC236}">
                <a16:creationId xmlns:a16="http://schemas.microsoft.com/office/drawing/2014/main" id="{FD307EFB-5A04-4A05-BF1C-3C1FF10E6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4725" y="4852988"/>
            <a:ext cx="152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100">
                <a:solidFill>
                  <a:srgbClr val="FFFFFF"/>
                </a:solidFill>
              </a:rPr>
              <a:t>E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41" name="Rectangle 218">
            <a:extLst>
              <a:ext uri="{FF2B5EF4-FFF2-40B4-BE49-F238E27FC236}">
                <a16:creationId xmlns:a16="http://schemas.microsoft.com/office/drawing/2014/main" id="{4E944B83-3392-4B08-8554-21C3CEF18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25" y="4852988"/>
            <a:ext cx="1651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100">
                <a:solidFill>
                  <a:srgbClr val="FFFFFF"/>
                </a:solidFill>
              </a:rPr>
              <a:t>C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42" name="Rectangle 219">
            <a:extLst>
              <a:ext uri="{FF2B5EF4-FFF2-40B4-BE49-F238E27FC236}">
                <a16:creationId xmlns:a16="http://schemas.microsoft.com/office/drawing/2014/main" id="{8D1A6DDC-A039-464E-8FFC-11F521977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4803775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43" name="Rectangle 220">
            <a:extLst>
              <a:ext uri="{FF2B5EF4-FFF2-40B4-BE49-F238E27FC236}">
                <a16:creationId xmlns:a16="http://schemas.microsoft.com/office/drawing/2014/main" id="{4E976129-53E9-41C4-81D0-A72302D34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25" y="4803775"/>
            <a:ext cx="127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I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44" name="Rectangle 221">
            <a:extLst>
              <a:ext uri="{FF2B5EF4-FFF2-40B4-BE49-F238E27FC236}">
                <a16:creationId xmlns:a16="http://schemas.microsoft.com/office/drawing/2014/main" id="{7B35B966-C3B2-4F67-A7F6-81173D90F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4925" y="4803775"/>
            <a:ext cx="228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V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45" name="Rectangle 222">
            <a:extLst>
              <a:ext uri="{FF2B5EF4-FFF2-40B4-BE49-F238E27FC236}">
                <a16:creationId xmlns:a16="http://schemas.microsoft.com/office/drawing/2014/main" id="{6377E954-052C-431F-ABC8-38E277487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625" y="4803775"/>
            <a:ext cx="228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A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46" name="Rectangle 223">
            <a:extLst>
              <a:ext uri="{FF2B5EF4-FFF2-40B4-BE49-F238E27FC236}">
                <a16:creationId xmlns:a16="http://schemas.microsoft.com/office/drawing/2014/main" id="{8B2E8BD7-4BC0-4909-8E32-C61DB8122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4803775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47" name="Rectangle 224">
            <a:extLst>
              <a:ext uri="{FF2B5EF4-FFF2-40B4-BE49-F238E27FC236}">
                <a16:creationId xmlns:a16="http://schemas.microsoft.com/office/drawing/2014/main" id="{B598781F-436E-4C2D-B9A4-8BE318111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950" y="4902200"/>
            <a:ext cx="101600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200">
                <a:solidFill>
                  <a:srgbClr val="000000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48" name="Rectangle 225">
            <a:extLst>
              <a:ext uri="{FF2B5EF4-FFF2-40B4-BE49-F238E27FC236}">
                <a16:creationId xmlns:a16="http://schemas.microsoft.com/office/drawing/2014/main" id="{05714D17-213F-4379-BE1A-2C8D03C9E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950" y="5040313"/>
            <a:ext cx="101600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49" name="Line 226">
            <a:extLst>
              <a:ext uri="{FF2B5EF4-FFF2-40B4-BE49-F238E27FC236}">
                <a16:creationId xmlns:a16="http://schemas.microsoft.com/office/drawing/2014/main" id="{E2EDC14D-7C96-4262-89F8-B58937498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228850"/>
            <a:ext cx="7019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9050" name="Line 227">
            <a:extLst>
              <a:ext uri="{FF2B5EF4-FFF2-40B4-BE49-F238E27FC236}">
                <a16:creationId xmlns:a16="http://schemas.microsoft.com/office/drawing/2014/main" id="{3904C171-56C9-497B-93A9-C548E3445C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3532188"/>
            <a:ext cx="70294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9051" name="Line 228">
            <a:extLst>
              <a:ext uri="{FF2B5EF4-FFF2-40B4-BE49-F238E27FC236}">
                <a16:creationId xmlns:a16="http://schemas.microsoft.com/office/drawing/2014/main" id="{AE52E40A-CA56-4D7B-B885-96E9FC7801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1754188"/>
            <a:ext cx="0" cy="3452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9052" name="Line 229">
            <a:extLst>
              <a:ext uri="{FF2B5EF4-FFF2-40B4-BE49-F238E27FC236}">
                <a16:creationId xmlns:a16="http://schemas.microsoft.com/office/drawing/2014/main" id="{18F90A1A-602B-41AA-9342-B0242A1D22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754188"/>
            <a:ext cx="0" cy="34655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9053" name="Line 230">
            <a:extLst>
              <a:ext uri="{FF2B5EF4-FFF2-40B4-BE49-F238E27FC236}">
                <a16:creationId xmlns:a16="http://schemas.microsoft.com/office/drawing/2014/main" id="{7E59299A-F3E4-426D-91FD-102852DE2C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02375" y="1766888"/>
            <a:ext cx="1588" cy="348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43594" name="Text Box 234">
            <a:extLst>
              <a:ext uri="{FF2B5EF4-FFF2-40B4-BE49-F238E27FC236}">
                <a16:creationId xmlns:a16="http://schemas.microsoft.com/office/drawing/2014/main" id="{D203972C-E9DC-4623-B6A5-28978DBA5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5432425"/>
            <a:ext cx="8804275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CA" altLang="x-none" sz="2400" b="1" dirty="0">
                <a:latin typeface="Bookman Old Style" charset="0"/>
              </a:rPr>
              <a:t>               Angor stable</a:t>
            </a:r>
            <a:r>
              <a:rPr lang="fr-CA" altLang="x-none" sz="2400" dirty="0">
                <a:latin typeface="Bookman Old Style" charset="0"/>
              </a:rPr>
              <a:t>:  </a:t>
            </a:r>
            <a:r>
              <a:rPr lang="fr-CA" altLang="x-none" sz="2400" b="1" dirty="0">
                <a:latin typeface="Bookman Old Style" charset="0"/>
              </a:rPr>
              <a:t>Revascularisation</a:t>
            </a:r>
          </a:p>
          <a:p>
            <a:pPr eaLnBrk="1" hangingPunct="1">
              <a:defRPr/>
            </a:pPr>
            <a:r>
              <a:rPr lang="fr-CA" altLang="x-none" sz="2400" b="1" dirty="0">
                <a:latin typeface="Bookman Old Style" charset="0"/>
              </a:rPr>
              <a:t>Qualité vie:</a:t>
            </a:r>
            <a:r>
              <a:rPr lang="fr-CA" altLang="x-none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charset="0"/>
              </a:rPr>
              <a:t> </a:t>
            </a:r>
            <a:r>
              <a:rPr lang="fr-CA" altLang="x-none" sz="2400" dirty="0">
                <a:latin typeface="Bookman Old Style" charset="0"/>
              </a:rPr>
              <a:t>NYHA III/IV  malgré </a:t>
            </a:r>
            <a:r>
              <a:rPr lang="fr-CA" altLang="x-none" sz="2400" dirty="0" err="1">
                <a:latin typeface="Bookman Old Style" charset="0"/>
              </a:rPr>
              <a:t>Rx</a:t>
            </a:r>
            <a:r>
              <a:rPr lang="fr-CA" altLang="x-none" sz="2400" dirty="0">
                <a:latin typeface="Bookman Old Style" charset="0"/>
              </a:rPr>
              <a:t> méd. optimal</a:t>
            </a:r>
          </a:p>
          <a:p>
            <a:pPr eaLnBrk="1" hangingPunct="1">
              <a:defRPr/>
            </a:pPr>
            <a:r>
              <a:rPr lang="fr-CA" altLang="x-none" sz="2400" b="1" dirty="0">
                <a:latin typeface="Bookman Old Style" charset="0"/>
              </a:rPr>
              <a:t>Durée vie: </a:t>
            </a:r>
            <a:r>
              <a:rPr lang="fr-CA" altLang="x-none" sz="2400" dirty="0">
                <a:latin typeface="Bookman Old Style" charset="0"/>
              </a:rPr>
              <a:t>mauvais pronostic </a:t>
            </a:r>
            <a:r>
              <a:rPr lang="fr-CA" altLang="x-none" dirty="0">
                <a:latin typeface="Bookman Old Style" charset="0"/>
              </a:rPr>
              <a:t>(EE, Imagerie MIBI </a:t>
            </a:r>
            <a:r>
              <a:rPr lang="fr-CA" altLang="x-none" dirty="0" err="1">
                <a:latin typeface="Bookman Old Style" charset="0"/>
              </a:rPr>
              <a:t>Echo</a:t>
            </a:r>
            <a:r>
              <a:rPr lang="fr-CA" altLang="x-none" dirty="0">
                <a:latin typeface="Bookman Old Style" charset="0"/>
              </a:rPr>
              <a:t>)</a:t>
            </a:r>
          </a:p>
        </p:txBody>
      </p:sp>
      <p:sp>
        <p:nvSpPr>
          <p:cNvPr id="129055" name="Text Box 232">
            <a:extLst>
              <a:ext uri="{FF2B5EF4-FFF2-40B4-BE49-F238E27FC236}">
                <a16:creationId xmlns:a16="http://schemas.microsoft.com/office/drawing/2014/main" id="{9B35E260-B92C-46BB-A787-B7A7F6DB1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292600"/>
            <a:ext cx="2193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 b="1">
                <a:solidFill>
                  <a:srgbClr val="000066"/>
                </a:solidFill>
                <a:latin typeface="Bookman Old Style" panose="02050604050505020204" pitchFamily="18" charset="0"/>
                <a:sym typeface="Monotype Sorts" charset="2"/>
              </a:rPr>
              <a:t> +~ 30 %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 b="1">
                <a:solidFill>
                  <a:srgbClr val="000066"/>
                </a:solidFill>
                <a:latin typeface="Bookman Old Style" panose="02050604050505020204" pitchFamily="18" charset="0"/>
                <a:sym typeface="Monotype Sorts" charset="2"/>
              </a:rPr>
              <a:t>       TC – 3 Vx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 b="1">
                <a:solidFill>
                  <a:srgbClr val="000066"/>
                </a:solidFill>
                <a:latin typeface="Bookman Old Style" panose="02050604050505020204" pitchFamily="18" charset="0"/>
                <a:sym typeface="Monotype Sorts" charset="2"/>
              </a:rPr>
              <a:t>       2 Vx + IVA</a:t>
            </a:r>
            <a:endParaRPr lang="en-US" altLang="fr-FR" sz="1600" b="1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9056" name="Text Box 233">
            <a:extLst>
              <a:ext uri="{FF2B5EF4-FFF2-40B4-BE49-F238E27FC236}">
                <a16:creationId xmlns:a16="http://schemas.microsoft.com/office/drawing/2014/main" id="{30931EE0-2ED1-471A-8724-3F3291A62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1713" y="3716338"/>
            <a:ext cx="182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>
                <a:solidFill>
                  <a:srgbClr val="000066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       </a:t>
            </a:r>
            <a:r>
              <a:rPr lang="en-US" altLang="fr-FR" sz="2800">
                <a:solidFill>
                  <a:srgbClr val="000066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?</a:t>
            </a:r>
            <a:r>
              <a:rPr lang="en-US" altLang="fr-FR">
                <a:solidFill>
                  <a:srgbClr val="000066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 </a:t>
            </a:r>
            <a:endParaRPr lang="en-US" altLang="fr-FR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29057" name="Connecteur droit 2">
            <a:extLst>
              <a:ext uri="{FF2B5EF4-FFF2-40B4-BE49-F238E27FC236}">
                <a16:creationId xmlns:a16="http://schemas.microsoft.com/office/drawing/2014/main" id="{828484FD-06CE-4422-B90C-E3275556EE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32350" y="4292600"/>
            <a:ext cx="333375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9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ED874F37-7534-4CAF-83B6-A027D8A58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sz="4000" b="1">
                <a:solidFill>
                  <a:srgbClr val="FFFFF3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 </a:t>
            </a:r>
            <a:endParaRPr lang="fr-CA" altLang="fr-FR" sz="3200" b="1">
              <a:solidFill>
                <a:srgbClr val="FFFFF3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46473839-574B-4EAE-A7C4-0743A659C8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7813" y="1371600"/>
            <a:ext cx="82296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Revue systèmes: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       Pulm.: Dyspnée II/V + Toux 1 an</a:t>
            </a: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fr-CA" altLang="fr-FR" sz="2800">
              <a:solidFill>
                <a:srgbClr val="000066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Examen:  </a:t>
            </a: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RC 68  146/92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Poumons: 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Cœur: B1-B2 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          SS II/VI  PSG (Max 2 EID) B</a:t>
            </a:r>
            <a:r>
              <a:rPr lang="fr-CA" altLang="fr-FR" sz="1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2</a:t>
            </a: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A: 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Abdomen: N   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Vasculaire carotides et membres inférieurs:</a:t>
            </a:r>
            <a:r>
              <a:rPr lang="fr-CA" altLang="fr-FR" sz="2800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 N</a:t>
            </a:r>
            <a:endParaRPr lang="fr-CA" altLang="fr-FR" sz="2800">
              <a:solidFill>
                <a:srgbClr val="000066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Text Box 4">
            <a:extLst>
              <a:ext uri="{FF2B5EF4-FFF2-40B4-BE49-F238E27FC236}">
                <a16:creationId xmlns:a16="http://schemas.microsoft.com/office/drawing/2014/main" id="{8489A579-FA22-445E-A675-270ADF242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5732463"/>
            <a:ext cx="73818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CA" altLang="fr-FR" sz="4400" b="1">
                <a:latin typeface="Bookman Old Style" panose="02050604050505020204" pitchFamily="18" charset="0"/>
              </a:rPr>
              <a:t>Opinion - Conduite?</a:t>
            </a:r>
            <a:r>
              <a:rPr lang="fr-CA" altLang="fr-FR" sz="4400" b="1">
                <a:solidFill>
                  <a:srgbClr val="FFFFDF"/>
                </a:solidFill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6" name="Rectangle 2">
            <a:extLst>
              <a:ext uri="{FF2B5EF4-FFF2-40B4-BE49-F238E27FC236}">
                <a16:creationId xmlns:a16="http://schemas.microsoft.com/office/drawing/2014/main" id="{73AED0FC-E609-4F4E-8198-316555B7C27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52400"/>
            <a:ext cx="74803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>
            <a:extLst>
              <a:ext uri="{FF2B5EF4-FFF2-40B4-BE49-F238E27FC236}">
                <a16:creationId xmlns:a16="http://schemas.microsoft.com/office/drawing/2014/main" id="{F521C29F-2573-4C3C-A98F-B0C7BCBBCD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" y="620713"/>
            <a:ext cx="8964613" cy="1143000"/>
          </a:xfrm>
        </p:spPr>
        <p:txBody>
          <a:bodyPr/>
          <a:lstStyle/>
          <a:p>
            <a:pPr eaLnBrk="1" hangingPunct="1"/>
            <a:br>
              <a:rPr lang="fr-CA" altLang="fr-FR" sz="4800" b="1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</a:br>
            <a:br>
              <a:rPr lang="fr-CA" altLang="fr-FR" sz="4800" b="1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</a:br>
            <a:r>
              <a:rPr lang="fr-CA" altLang="fr-FR" sz="4000" b="1">
                <a:solidFill>
                  <a:srgbClr val="000066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Rx médical vs revascularisation?</a:t>
            </a:r>
          </a:p>
        </p:txBody>
      </p:sp>
      <p:sp>
        <p:nvSpPr>
          <p:cNvPr id="163842" name="Rectangle 3">
            <a:extLst>
              <a:ext uri="{FF2B5EF4-FFF2-40B4-BE49-F238E27FC236}">
                <a16:creationId xmlns:a16="http://schemas.microsoft.com/office/drawing/2014/main" id="{A8EDB2A3-2130-4208-9130-406AB17D56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25654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fr-CA" altLang="fr-FR" b="1" u="sng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Décision</a:t>
            </a:r>
            <a:r>
              <a:rPr lang="fr-CA" altLang="fr-FR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: </a:t>
            </a:r>
            <a:r>
              <a:rPr lang="fr-CA" altLang="fr-FR" b="1" dirty="0" err="1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Rx</a:t>
            </a:r>
            <a:r>
              <a:rPr lang="fr-CA" altLang="fr-FR" b="1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médical</a:t>
            </a:r>
          </a:p>
          <a:p>
            <a:pPr marL="0" indent="0" eaLnBrk="1" hangingPunct="1">
              <a:buFontTx/>
              <a:buNone/>
              <a:defRPr/>
            </a:pPr>
            <a:r>
              <a:rPr lang="fr-CA" altLang="fr-FR" sz="2000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                 </a:t>
            </a:r>
            <a:r>
              <a:rPr lang="fr-CA" altLang="fr-FR" sz="2000" b="1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peu ou pas de symptômes</a:t>
            </a:r>
          </a:p>
          <a:p>
            <a:pPr marL="0" indent="0" eaLnBrk="1" hangingPunct="1">
              <a:buFontTx/>
              <a:buNone/>
              <a:defRPr/>
            </a:pPr>
            <a:r>
              <a:rPr lang="fr-CA" altLang="fr-FR" sz="2000" b="1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                 pas de mauvais pronostic</a:t>
            </a:r>
          </a:p>
          <a:p>
            <a:pPr marL="0" indent="0" eaLnBrk="1" hangingPunct="1">
              <a:buFontTx/>
              <a:buNone/>
              <a:defRPr/>
            </a:pPr>
            <a:endParaRPr lang="fr-CA" altLang="fr-FR" sz="2000" dirty="0"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fr-CA" altLang="fr-FR" b="1" u="sng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Expliquer</a:t>
            </a:r>
            <a:r>
              <a:rPr lang="fr-CA" altLang="fr-FR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: pourquoi</a:t>
            </a:r>
          </a:p>
          <a:p>
            <a:pPr eaLnBrk="1" hangingPunct="1">
              <a:defRPr/>
            </a:pPr>
            <a:endParaRPr lang="fr-CA" altLang="fr-FR" dirty="0"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fr-CA" altLang="fr-FR" b="1" u="sng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Informer</a:t>
            </a:r>
            <a:r>
              <a:rPr lang="fr-CA" altLang="fr-FR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: consulter si changement                        		</a:t>
            </a:r>
            <a:r>
              <a:rPr lang="en-US" altLang="fr-FR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    du pattern de l</a:t>
            </a:r>
            <a:r>
              <a:rPr lang="en-US" altLang="fr-CA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’</a:t>
            </a:r>
            <a:r>
              <a:rPr lang="fr-CA" altLang="ja-JP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angine </a:t>
            </a:r>
            <a:endParaRPr lang="fr-CA" altLang="fr-FR" dirty="0"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31075" name="Rectangle 1">
            <a:extLst>
              <a:ext uri="{FF2B5EF4-FFF2-40B4-BE49-F238E27FC236}">
                <a16:creationId xmlns:a16="http://schemas.microsoft.com/office/drawing/2014/main" id="{E2E62F66-F7C2-453A-8CE8-0CCD9FC63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71463"/>
            <a:ext cx="3470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3600" b="1">
                <a:solidFill>
                  <a:schemeClr val="bg1"/>
                </a:solidFill>
                <a:latin typeface="Bookman Old Style" panose="02050604050505020204" pitchFamily="18" charset="0"/>
              </a:rPr>
              <a:t>JB avocat 54 </a:t>
            </a:r>
            <a:endParaRPr lang="fr-CA" altLang="fr-FR" sz="36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 Box 4">
            <a:extLst>
              <a:ext uri="{FF2B5EF4-FFF2-40B4-BE49-F238E27FC236}">
                <a16:creationId xmlns:a16="http://schemas.microsoft.com/office/drawing/2014/main" id="{D5150E49-F1B4-4B0E-8F39-E32B98B29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1235075"/>
            <a:ext cx="8840787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Une DRS en montant 3 étages, durée 5 min.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rgbClr val="000066"/>
                </a:solidFill>
              </a:rPr>
              <a:t>                         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rgbClr val="000066"/>
                </a:solidFill>
              </a:rPr>
              <a:t>                           </a:t>
            </a:r>
            <a:r>
              <a:rPr lang="fr-CA" altLang="fr-FR" sz="4800" b="1">
                <a:solidFill>
                  <a:srgbClr val="000066"/>
                </a:solidFill>
              </a:rPr>
              <a:t>ET SI…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rgbClr val="000066"/>
                </a:solidFill>
              </a:rPr>
              <a:t>EE</a:t>
            </a:r>
            <a:r>
              <a:rPr lang="fr-CA" altLang="fr-FR">
                <a:solidFill>
                  <a:srgbClr val="000066"/>
                </a:solidFill>
              </a:rPr>
              <a:t>:    C</a:t>
            </a:r>
            <a:r>
              <a:rPr lang="fr-CA" altLang="fr-FR"/>
              <a:t>liniquement / électriquement </a:t>
            </a:r>
            <a:r>
              <a:rPr lang="fr-CA" altLang="fr-FR" sz="4000" b="1"/>
              <a:t>+</a:t>
            </a:r>
            <a:r>
              <a:rPr lang="fr-CA" altLang="fr-FR"/>
              <a:t>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/>
              <a:t>          Déviation </a:t>
            </a:r>
            <a:r>
              <a:rPr lang="fr-CA" altLang="fr-FR" b="1"/>
              <a:t>2 mm </a:t>
            </a:r>
            <a:r>
              <a:rPr lang="fr-CA" altLang="fr-FR"/>
              <a:t>(inf.) à </a:t>
            </a:r>
            <a:r>
              <a:rPr lang="fr-CA" altLang="fr-FR" b="1"/>
              <a:t>6 METS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/>
              <a:t>          Récupération </a:t>
            </a:r>
            <a:r>
              <a:rPr lang="fr-CA" altLang="fr-FR" b="1"/>
              <a:t>4 min.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b="1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/>
              <a:t>Echo</a:t>
            </a:r>
            <a:r>
              <a:rPr lang="fr-CA" altLang="fr-FR"/>
              <a:t>: FeVG </a:t>
            </a:r>
            <a:r>
              <a:rPr lang="fr-CA" altLang="fr-FR" b="1"/>
              <a:t>55%</a:t>
            </a:r>
            <a:r>
              <a:rPr lang="fr-CA" altLang="fr-FR"/>
              <a:t>,  Sclérose Ao </a:t>
            </a:r>
            <a:r>
              <a:rPr lang="fr-CA" altLang="fr-FR" sz="2000"/>
              <a:t>(Gr. Max: 10)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                          </a:t>
            </a:r>
          </a:p>
        </p:txBody>
      </p:sp>
      <p:sp>
        <p:nvSpPr>
          <p:cNvPr id="157701" name="Rectangle 5">
            <a:extLst>
              <a:ext uri="{FF2B5EF4-FFF2-40B4-BE49-F238E27FC236}">
                <a16:creationId xmlns:a16="http://schemas.microsoft.com/office/drawing/2014/main" id="{9DED5A8D-AB70-4B66-84C3-CBCAC1B7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5733256"/>
            <a:ext cx="7416800" cy="1008062"/>
          </a:xfrm>
          <a:prstGeom prst="rect">
            <a:avLst/>
          </a:prstGeom>
          <a:solidFill>
            <a:srgbClr val="004A82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fr-CA" altLang="x-none" sz="3200" b="1" dirty="0">
                <a:solidFill>
                  <a:srgbClr val="FFFFFF"/>
                </a:solidFill>
              </a:rPr>
              <a:t>Revascularisation pour durée de vie</a:t>
            </a:r>
          </a:p>
        </p:txBody>
      </p:sp>
      <p:sp>
        <p:nvSpPr>
          <p:cNvPr id="133125" name="Rectangle 2">
            <a:extLst>
              <a:ext uri="{FF2B5EF4-FFF2-40B4-BE49-F238E27FC236}">
                <a16:creationId xmlns:a16="http://schemas.microsoft.com/office/drawing/2014/main" id="{DB4C3953-0533-42F7-AFEB-D808AE6A1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333375"/>
            <a:ext cx="9144000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>
                <a:solidFill>
                  <a:srgbClr val="FFFFF3"/>
                </a:solidFill>
                <a:latin typeface="Bookman Old Style" panose="02050604050505020204" pitchFamily="18" charset="0"/>
              </a:rPr>
              <a:t>JB Avocat 54: </a:t>
            </a:r>
            <a:r>
              <a:rPr lang="fr-CA" altLang="fr-FR" sz="4000" b="1">
                <a:solidFill>
                  <a:schemeClr val="bg1"/>
                </a:solidFill>
              </a:rPr>
              <a:t>Visite contrôle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Rectangle 4">
            <a:extLst>
              <a:ext uri="{FF2B5EF4-FFF2-40B4-BE49-F238E27FC236}">
                <a16:creationId xmlns:a16="http://schemas.microsoft.com/office/drawing/2014/main" id="{EC7CA200-4C2D-4164-B2FE-9204603CBAC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"/>
            <a:ext cx="5486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0" name="Image 2">
            <a:extLst>
              <a:ext uri="{FF2B5EF4-FFF2-40B4-BE49-F238E27FC236}">
                <a16:creationId xmlns:a16="http://schemas.microsoft.com/office/drawing/2014/main" id="{98D7B7A9-3BA2-4F4E-BF04-D5D878953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Rectangle 4">
            <a:extLst>
              <a:ext uri="{FF2B5EF4-FFF2-40B4-BE49-F238E27FC236}">
                <a16:creationId xmlns:a16="http://schemas.microsoft.com/office/drawing/2014/main" id="{F00747C9-31EB-4C23-A679-B1F6DA979DF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"/>
            <a:ext cx="5486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8" name="Image 2">
            <a:extLst>
              <a:ext uri="{FF2B5EF4-FFF2-40B4-BE49-F238E27FC236}">
                <a16:creationId xmlns:a16="http://schemas.microsoft.com/office/drawing/2014/main" id="{84B3CF40-111D-4742-B3D0-E9A21AD51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488"/>
            <a:ext cx="9144000" cy="57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Rectangle 3">
            <a:extLst>
              <a:ext uri="{FF2B5EF4-FFF2-40B4-BE49-F238E27FC236}">
                <a16:creationId xmlns:a16="http://schemas.microsoft.com/office/drawing/2014/main" id="{3DC8F6CB-4B4B-4061-AD09-A14312E7F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4437063"/>
            <a:ext cx="2663825" cy="647700"/>
          </a:xfrm>
          <a:prstGeom prst="rect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083E4B74-3426-41D7-A7EB-F0E1D99E9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427413"/>
            <a:ext cx="5292725" cy="2017712"/>
          </a:xfrm>
          <a:prstGeom prst="rect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cxnSp>
        <p:nvCxnSpPr>
          <p:cNvPr id="137221" name="Connecteur droit 2">
            <a:extLst>
              <a:ext uri="{FF2B5EF4-FFF2-40B4-BE49-F238E27FC236}">
                <a16:creationId xmlns:a16="http://schemas.microsoft.com/office/drawing/2014/main" id="{B8CD80E2-40D7-4BDE-9BC1-5DE259D9C4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5288" y="4076700"/>
            <a:ext cx="1800225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7222" name="ZoneTexte 3">
            <a:extLst>
              <a:ext uri="{FF2B5EF4-FFF2-40B4-BE49-F238E27FC236}">
                <a16:creationId xmlns:a16="http://schemas.microsoft.com/office/drawing/2014/main" id="{2F00561E-BC2B-4A04-8792-1FB086339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2187575"/>
            <a:ext cx="5422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rgbClr val="C00000"/>
                </a:solidFill>
              </a:rPr>
              <a:t>Ischémie modérée - sévère</a:t>
            </a:r>
          </a:p>
        </p:txBody>
      </p:sp>
      <p:sp>
        <p:nvSpPr>
          <p:cNvPr id="137223" name="ZoneTexte 5">
            <a:extLst>
              <a:ext uri="{FF2B5EF4-FFF2-40B4-BE49-F238E27FC236}">
                <a16:creationId xmlns:a16="http://schemas.microsoft.com/office/drawing/2014/main" id="{143BF221-37C4-4DAF-B8BA-795DEA31F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5746750"/>
            <a:ext cx="54213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rgbClr val="C00000"/>
                </a:solidFill>
              </a:rPr>
              <a:t>Exclusion: Tronc commun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Rectangle 4">
            <a:extLst>
              <a:ext uri="{FF2B5EF4-FFF2-40B4-BE49-F238E27FC236}">
                <a16:creationId xmlns:a16="http://schemas.microsoft.com/office/drawing/2014/main" id="{3253CE1D-1CF1-41C8-B40D-875FA3CC03C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"/>
            <a:ext cx="5486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66" name="Image 2">
            <a:extLst>
              <a:ext uri="{FF2B5EF4-FFF2-40B4-BE49-F238E27FC236}">
                <a16:creationId xmlns:a16="http://schemas.microsoft.com/office/drawing/2014/main" id="{6E9E3F90-3255-41F2-B8D4-A4A91352F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96975"/>
            <a:ext cx="9144000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Rectangle 4">
            <a:extLst>
              <a:ext uri="{FF2B5EF4-FFF2-40B4-BE49-F238E27FC236}">
                <a16:creationId xmlns:a16="http://schemas.microsoft.com/office/drawing/2014/main" id="{129D4555-BFCD-41A7-A920-6DD75572522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"/>
            <a:ext cx="5486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4" name="Image 3">
            <a:extLst>
              <a:ext uri="{FF2B5EF4-FFF2-40B4-BE49-F238E27FC236}">
                <a16:creationId xmlns:a16="http://schemas.microsoft.com/office/drawing/2014/main" id="{1CA0D6CD-F6B6-47E3-8F16-F0A88765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Ellipse 1">
            <a:extLst>
              <a:ext uri="{FF2B5EF4-FFF2-40B4-BE49-F238E27FC236}">
                <a16:creationId xmlns:a16="http://schemas.microsoft.com/office/drawing/2014/main" id="{31EBF94A-D21B-42BB-9499-ECE6F8264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3513" y="1989138"/>
            <a:ext cx="1008062" cy="339725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sp>
        <p:nvSpPr>
          <p:cNvPr id="141316" name="Ellipse 4">
            <a:extLst>
              <a:ext uri="{FF2B5EF4-FFF2-40B4-BE49-F238E27FC236}">
                <a16:creationId xmlns:a16="http://schemas.microsoft.com/office/drawing/2014/main" id="{53A5A178-9236-4896-BA45-981DE8CBE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3" y="3163888"/>
            <a:ext cx="1008062" cy="23749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sp>
        <p:nvSpPr>
          <p:cNvPr id="141317" name="Ellipse 5">
            <a:extLst>
              <a:ext uri="{FF2B5EF4-FFF2-40B4-BE49-F238E27FC236}">
                <a16:creationId xmlns:a16="http://schemas.microsoft.com/office/drawing/2014/main" id="{A9B4A83B-2121-4CBD-BDAA-38898B81B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1575" y="3011488"/>
            <a:ext cx="1008063" cy="23749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CA" altLang="fr-FR" sz="1800"/>
          </a:p>
        </p:txBody>
      </p:sp>
      <p:sp>
        <p:nvSpPr>
          <p:cNvPr id="141318" name="ZoneTexte 1">
            <a:extLst>
              <a:ext uri="{FF2B5EF4-FFF2-40B4-BE49-F238E27FC236}">
                <a16:creationId xmlns:a16="http://schemas.microsoft.com/office/drawing/2014/main" id="{8A2B82A5-4AB9-4F50-9922-27C4FFCC9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591175"/>
            <a:ext cx="7202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3600" b="1"/>
              <a:t>Angioplastie: 80 %      PAC: 20%</a:t>
            </a:r>
          </a:p>
        </p:txBody>
      </p:sp>
      <p:sp>
        <p:nvSpPr>
          <p:cNvPr id="141319" name="ZoneTexte 1">
            <a:extLst>
              <a:ext uri="{FF2B5EF4-FFF2-40B4-BE49-F238E27FC236}">
                <a16:creationId xmlns:a16="http://schemas.microsoft.com/office/drawing/2014/main" id="{F9BABD99-65A8-4BF2-87E1-5B2BBF881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7763"/>
            <a:ext cx="8016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CA" altLang="fr-FR" b="1"/>
              <a:t>Tronc Commun&gt;50% </a:t>
            </a:r>
            <a:r>
              <a:rPr lang="fr-CA" altLang="fr-FR"/>
              <a:t>(5% patients) </a:t>
            </a:r>
            <a:r>
              <a:rPr lang="fr-CA" altLang="fr-FR" b="1"/>
              <a:t>exclus en </a:t>
            </a:r>
            <a:r>
              <a:rPr lang="fr-CA" altLang="fr-FR"/>
              <a:t>pré-randomisation. </a:t>
            </a:r>
          </a:p>
          <a:p>
            <a:r>
              <a:rPr lang="fr-CA" altLang="fr-FR" b="1"/>
              <a:t>95% patients randomisés ont anatomie coronarienne ci-haut.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Rectangle 4">
            <a:extLst>
              <a:ext uri="{FF2B5EF4-FFF2-40B4-BE49-F238E27FC236}">
                <a16:creationId xmlns:a16="http://schemas.microsoft.com/office/drawing/2014/main" id="{7F8B1EF9-28FD-4A65-A522-4151EA71DED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"/>
            <a:ext cx="5486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2" name="Image 2">
            <a:extLst>
              <a:ext uri="{FF2B5EF4-FFF2-40B4-BE49-F238E27FC236}">
                <a16:creationId xmlns:a16="http://schemas.microsoft.com/office/drawing/2014/main" id="{C42BFBA6-C667-440E-B1DD-566C32E01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1106488"/>
            <a:ext cx="9144000" cy="57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Rectangle 4">
            <a:extLst>
              <a:ext uri="{FF2B5EF4-FFF2-40B4-BE49-F238E27FC236}">
                <a16:creationId xmlns:a16="http://schemas.microsoft.com/office/drawing/2014/main" id="{104F7BA1-32B6-4C69-B4C1-3525DB4DCE3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"/>
            <a:ext cx="5486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0" name="Image 2">
            <a:extLst>
              <a:ext uri="{FF2B5EF4-FFF2-40B4-BE49-F238E27FC236}">
                <a16:creationId xmlns:a16="http://schemas.microsoft.com/office/drawing/2014/main" id="{2A2AB29B-8F9D-4EA7-BD1F-7F10B1A58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488"/>
            <a:ext cx="9144000" cy="57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Rectangle 4">
            <a:extLst>
              <a:ext uri="{FF2B5EF4-FFF2-40B4-BE49-F238E27FC236}">
                <a16:creationId xmlns:a16="http://schemas.microsoft.com/office/drawing/2014/main" id="{2F788E66-9469-449B-8EE4-E8AA8E172B1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"/>
            <a:ext cx="5486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58" name="ZoneTexte 1">
            <a:extLst>
              <a:ext uri="{FF2B5EF4-FFF2-40B4-BE49-F238E27FC236}">
                <a16:creationId xmlns:a16="http://schemas.microsoft.com/office/drawing/2014/main" id="{B6853580-8DC7-423D-B7ED-4C6902142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84313"/>
            <a:ext cx="9144000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Ischemia</a:t>
            </a:r>
            <a:r>
              <a:rPr lang="fr-CA" altLang="fr-FR"/>
              <a:t> conclusion: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3600" b="1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3600" b="1"/>
              <a:t>   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4400" b="1"/>
              <a:t>SCC à mauvais pronostic aucun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4400" b="1"/>
              <a:t>    bénéfice à revasculariser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2000"/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A" altLang="fr-FR" sz="28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P.A. Primaire</a:t>
            </a:r>
            <a:r>
              <a:rPr lang="fr-CA" altLang="fr-FR" sz="2000"/>
              <a:t>: </a:t>
            </a:r>
            <a:r>
              <a:rPr lang="fr-CA" altLang="fr-FR" sz="2800"/>
              <a:t>Mort CV, IM, hosp. pour IC, AI, RAC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P.A. Secondaire: Mortalité CV, IM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>
            <a:extLst>
              <a:ext uri="{FF2B5EF4-FFF2-40B4-BE49-F238E27FC236}">
                <a16:creationId xmlns:a16="http://schemas.microsoft.com/office/drawing/2014/main" id="{AE25CE74-F7BE-44E3-9D8E-87FF049FB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90975"/>
            <a:ext cx="91440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3600" b="1">
                <a:latin typeface="Bookman Old Style" panose="02050604050505020204" pitchFamily="18" charset="0"/>
              </a:rPr>
              <a:t>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3600" b="1">
                <a:latin typeface="Bookman Old Style" panose="02050604050505020204" pitchFamily="18" charset="0"/>
              </a:rPr>
              <a:t>   2 moyens</a:t>
            </a:r>
            <a:r>
              <a:rPr lang="fr-CA" altLang="fr-FR" b="1">
                <a:latin typeface="Bookman Old Style" panose="02050604050505020204" pitchFamily="18" charset="0"/>
              </a:rPr>
              <a:t>: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latin typeface="Bookman Old Style" panose="02050604050505020204" pitchFamily="18" charset="0"/>
              </a:rPr>
              <a:t>          Médical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latin typeface="Bookman Old Style" panose="02050604050505020204" pitchFamily="18" charset="0"/>
              </a:rPr>
              <a:t>          Revascularisation: PTCA - P</a:t>
            </a:r>
            <a:r>
              <a:rPr lang="en-US" altLang="fr-FR" b="1">
                <a:latin typeface="Bookman Old Style" panose="02050604050505020204" pitchFamily="18" charset="0"/>
              </a:rPr>
              <a:t>AC</a:t>
            </a:r>
            <a:endParaRPr lang="fr-CA" altLang="fr-FR" b="1">
              <a:latin typeface="Bookman Old Style" panose="02050604050505020204" pitchFamily="18" charset="0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2E7AF1B-A368-4A15-AEDC-E8A834FE7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20938"/>
            <a:ext cx="8804275" cy="16303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CA" altLang="x-none" sz="3200" b="1" dirty="0">
                <a:latin typeface="Bookman Old Style" charset="0"/>
              </a:rPr>
              <a:t>    </a:t>
            </a:r>
            <a:r>
              <a:rPr lang="fr-CA" altLang="x-none" sz="3600" b="1" dirty="0">
                <a:latin typeface="Bookman Old Style" charset="0"/>
              </a:rPr>
              <a:t>2 objectifs</a:t>
            </a:r>
            <a:r>
              <a:rPr lang="fr-CA" altLang="x-none" sz="3200" b="1" dirty="0">
                <a:latin typeface="Bookman Old Style" charset="0"/>
              </a:rPr>
              <a:t>: </a:t>
            </a:r>
          </a:p>
          <a:p>
            <a:pPr eaLnBrk="1" hangingPunct="1">
              <a:defRPr/>
            </a:pPr>
            <a:r>
              <a:rPr lang="fr-CA" altLang="x-none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charset="0"/>
              </a:rPr>
              <a:t>         </a:t>
            </a:r>
            <a:r>
              <a:rPr lang="fr-CA" altLang="x-none" sz="3200" b="1" dirty="0">
                <a:latin typeface="Bookman Old Style" charset="0"/>
              </a:rPr>
              <a:t>Qualité</a:t>
            </a:r>
            <a:r>
              <a:rPr lang="fr-CA" altLang="x-none" sz="3200" dirty="0">
                <a:latin typeface="Bookman Old Style" charset="0"/>
              </a:rPr>
              <a:t> vie:   symptômes</a:t>
            </a:r>
          </a:p>
          <a:p>
            <a:pPr eaLnBrk="1" hangingPunct="1">
              <a:defRPr/>
            </a:pPr>
            <a:r>
              <a:rPr lang="fr-CA" altLang="x-none" sz="3200" dirty="0">
                <a:latin typeface="Bookman Old Style" charset="0"/>
              </a:rPr>
              <a:t>          </a:t>
            </a:r>
            <a:r>
              <a:rPr lang="fr-CA" altLang="x-none" sz="3200" b="1" dirty="0">
                <a:latin typeface="Bookman Old Style" charset="0"/>
              </a:rPr>
              <a:t>Durée</a:t>
            </a:r>
            <a:r>
              <a:rPr lang="fr-CA" altLang="x-none" sz="3200" dirty="0">
                <a:latin typeface="Bookman Old Style" charset="0"/>
              </a:rPr>
              <a:t> vie:     mortalité</a:t>
            </a:r>
          </a:p>
        </p:txBody>
      </p:sp>
      <p:pic>
        <p:nvPicPr>
          <p:cNvPr id="55300" name="Rectangle 4">
            <a:extLst>
              <a:ext uri="{FF2B5EF4-FFF2-40B4-BE49-F238E27FC236}">
                <a16:creationId xmlns:a16="http://schemas.microsoft.com/office/drawing/2014/main" id="{82C0898C-D7AD-4C9C-B702-2D401D5FAAA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"/>
            <a:ext cx="5486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8" name="AutoShape 6">
            <a:extLst>
              <a:ext uri="{FF2B5EF4-FFF2-40B4-BE49-F238E27FC236}">
                <a16:creationId xmlns:a16="http://schemas.microsoft.com/office/drawing/2014/main" id="{BB0DD96E-C3C9-48C8-9815-2A0C6280B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3068638"/>
            <a:ext cx="88900" cy="304800"/>
          </a:xfrm>
          <a:prstGeom prst="downArrow">
            <a:avLst>
              <a:gd name="adj1" fmla="val 50000"/>
              <a:gd name="adj2" fmla="val 85714"/>
            </a:avLst>
          </a:prstGeom>
          <a:solidFill>
            <a:schemeClr val="tx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fr-FR" sz="2000"/>
          </a:p>
        </p:txBody>
      </p:sp>
      <p:sp>
        <p:nvSpPr>
          <p:cNvPr id="149509" name="AutoShape 7">
            <a:extLst>
              <a:ext uri="{FF2B5EF4-FFF2-40B4-BE49-F238E27FC236}">
                <a16:creationId xmlns:a16="http://schemas.microsoft.com/office/drawing/2014/main" id="{5BDD02A6-AB0C-4C26-B5CF-F13A8DA87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600" y="3644900"/>
            <a:ext cx="88900" cy="304800"/>
          </a:xfrm>
          <a:prstGeom prst="downArrow">
            <a:avLst>
              <a:gd name="adj1" fmla="val 50000"/>
              <a:gd name="adj2" fmla="val 85714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fr-FR" sz="2000"/>
          </a:p>
        </p:txBody>
      </p:sp>
      <p:sp>
        <p:nvSpPr>
          <p:cNvPr id="149510" name="ZoneTexte 1">
            <a:extLst>
              <a:ext uri="{FF2B5EF4-FFF2-40B4-BE49-F238E27FC236}">
                <a16:creationId xmlns:a16="http://schemas.microsoft.com/office/drawing/2014/main" id="{3C33281E-5076-4048-9736-8C62343DB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57338"/>
            <a:ext cx="880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 b="1"/>
              <a:t>En pratique discuter, avec le patient la philosophie du RX tr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53F3B6BE-761E-4CEC-835B-7E44880C0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5888"/>
            <a:ext cx="80010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5400" b="1">
                <a:solidFill>
                  <a:srgbClr val="FFFFF3"/>
                </a:solidFill>
                <a:latin typeface="Bookman Old Style" panose="02050604050505020204" pitchFamily="18" charset="0"/>
              </a:rPr>
              <a:t>    </a:t>
            </a:r>
            <a:endParaRPr lang="fr-CA" altLang="fr-FR" sz="5400" b="1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           </a:t>
            </a:r>
          </a:p>
        </p:txBody>
      </p:sp>
      <p:sp>
        <p:nvSpPr>
          <p:cNvPr id="29698" name="ZoneTexte 1">
            <a:extLst>
              <a:ext uri="{FF2B5EF4-FFF2-40B4-BE49-F238E27FC236}">
                <a16:creationId xmlns:a16="http://schemas.microsoft.com/office/drawing/2014/main" id="{BFCC3E4E-F547-4C1D-A629-09A298D91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68438"/>
            <a:ext cx="88423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/>
              <a:t>Votre opinion et conduite: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0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1) Évaluation rapidement (labo, EE) et revoir pour Rx?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2) Traitement médical immédiat  (BB, Clopidogrel…)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</a:t>
            </a:r>
            <a:r>
              <a:rPr lang="fr-CA" altLang="fr-FR" sz="2800"/>
              <a:t>                      suivi d</a:t>
            </a:r>
            <a:r>
              <a:rPr lang="fr-CA" altLang="fr-CA" sz="2800"/>
              <a:t>’</a:t>
            </a:r>
            <a:r>
              <a:rPr lang="fr-CA" altLang="fr-FR" sz="2800"/>
              <a:t>évaluation: EE + labo?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3) Évaluation: imagerie  (Écho ou Mibi Effort/Rx)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                       puis revoir pour traitement?</a:t>
            </a:r>
          </a:p>
          <a:p>
            <a:pPr eaLnBrk="1" hangingPunct="1">
              <a:spcBef>
                <a:spcPct val="0"/>
              </a:spcBef>
              <a:buClrTx/>
              <a:buFontTx/>
              <a:buAutoNum type="arabicParenR"/>
            </a:pPr>
            <a:endParaRPr lang="fr-CA" altLang="fr-FR" sz="2800"/>
          </a:p>
          <a:p>
            <a:pPr eaLnBrk="1" hangingPunct="1">
              <a:spcBef>
                <a:spcPct val="0"/>
              </a:spcBef>
              <a:buClrTx/>
              <a:buFontTx/>
              <a:buAutoNum type="arabicParenR" startAt="4"/>
            </a:pPr>
            <a:r>
              <a:rPr lang="fr-CA" altLang="fr-FR" sz="2800"/>
              <a:t> Consultation en cardiologie?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/>
              <a:t>                                                            </a:t>
            </a:r>
            <a:r>
              <a:rPr lang="fr-CA" altLang="fr-FR" sz="2800" b="1">
                <a:latin typeface="Tahoma" panose="020B0604030504040204" pitchFamily="34" charset="0"/>
              </a:rPr>
              <a:t> </a:t>
            </a:r>
            <a:endParaRPr lang="fr-CA" altLang="fr-FR" sz="2000"/>
          </a:p>
        </p:txBody>
      </p:sp>
      <p:pic>
        <p:nvPicPr>
          <p:cNvPr id="4" name="Rectangle 2">
            <a:extLst>
              <a:ext uri="{FF2B5EF4-FFF2-40B4-BE49-F238E27FC236}">
                <a16:creationId xmlns:a16="http://schemas.microsoft.com/office/drawing/2014/main" id="{1DB860D3-29F1-4DD4-B9C9-5B8D0A78665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52400"/>
            <a:ext cx="74803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Rectangle 2">
            <a:extLst>
              <a:ext uri="{FF2B5EF4-FFF2-40B4-BE49-F238E27FC236}">
                <a16:creationId xmlns:a16="http://schemas.microsoft.com/office/drawing/2014/main" id="{A77FFA9D-527C-4042-A235-17FC189DC6B7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" y="0"/>
            <a:ext cx="8966200" cy="1143000"/>
          </a:xfrm>
        </p:spPr>
      </p:pic>
      <p:sp>
        <p:nvSpPr>
          <p:cNvPr id="151554" name="Rectangle 3">
            <a:extLst>
              <a:ext uri="{FF2B5EF4-FFF2-40B4-BE49-F238E27FC236}">
                <a16:creationId xmlns:a16="http://schemas.microsoft.com/office/drawing/2014/main" id="{695D7916-DF93-4C4B-BC3F-C6D10D60F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100" y="1757363"/>
            <a:ext cx="7002463" cy="344011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fr-FR" sz="2000">
              <a:solidFill>
                <a:srgbClr val="000066"/>
              </a:solidFill>
            </a:endParaRPr>
          </a:p>
        </p:txBody>
      </p:sp>
      <p:grpSp>
        <p:nvGrpSpPr>
          <p:cNvPr id="151555" name="Group 4">
            <a:extLst>
              <a:ext uri="{FF2B5EF4-FFF2-40B4-BE49-F238E27FC236}">
                <a16:creationId xmlns:a16="http://schemas.microsoft.com/office/drawing/2014/main" id="{B400FD41-08F5-46F7-8156-86526CC87CA7}"/>
              </a:ext>
            </a:extLst>
          </p:cNvPr>
          <p:cNvGrpSpPr>
            <a:grpSpLocks/>
          </p:cNvGrpSpPr>
          <p:nvPr/>
        </p:nvGrpSpPr>
        <p:grpSpPr bwMode="auto">
          <a:xfrm>
            <a:off x="1395413" y="1844675"/>
            <a:ext cx="6572250" cy="3349625"/>
            <a:chOff x="836" y="1111"/>
            <a:chExt cx="4140" cy="2110"/>
          </a:xfrm>
        </p:grpSpPr>
        <p:sp>
          <p:nvSpPr>
            <p:cNvPr id="151580" name="Rectangle 5">
              <a:extLst>
                <a:ext uri="{FF2B5EF4-FFF2-40B4-BE49-F238E27FC236}">
                  <a16:creationId xmlns:a16="http://schemas.microsoft.com/office/drawing/2014/main" id="{950E6168-CC37-4142-8578-4A4412BCA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1118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81" name="Rectangle 6">
              <a:extLst>
                <a:ext uri="{FF2B5EF4-FFF2-40B4-BE49-F238E27FC236}">
                  <a16:creationId xmlns:a16="http://schemas.microsoft.com/office/drawing/2014/main" id="{445BD6B4-0F44-4CD6-8812-F78168178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" y="1111"/>
              <a:ext cx="1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M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82" name="Rectangle 7">
              <a:extLst>
                <a:ext uri="{FF2B5EF4-FFF2-40B4-BE49-F238E27FC236}">
                  <a16:creationId xmlns:a16="http://schemas.microsoft.com/office/drawing/2014/main" id="{F025F53D-6F55-4389-AEFB-9DC9D414D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" y="1111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É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83" name="Rectangle 8">
              <a:extLst>
                <a:ext uri="{FF2B5EF4-FFF2-40B4-BE49-F238E27FC236}">
                  <a16:creationId xmlns:a16="http://schemas.microsoft.com/office/drawing/2014/main" id="{9E508F2F-A6ED-4A3B-9910-3156E587F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2" y="1111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D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84" name="Rectangle 9">
              <a:extLst>
                <a:ext uri="{FF2B5EF4-FFF2-40B4-BE49-F238E27FC236}">
                  <a16:creationId xmlns:a16="http://schemas.microsoft.com/office/drawing/2014/main" id="{BDFD36DF-6CB8-46F9-B70D-BBE867A1F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I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85" name="Rectangle 10">
              <a:extLst>
                <a:ext uri="{FF2B5EF4-FFF2-40B4-BE49-F238E27FC236}">
                  <a16:creationId xmlns:a16="http://schemas.microsoft.com/office/drawing/2014/main" id="{745F53AE-0F9D-4081-B6A1-7CCEB0A04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1111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C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86" name="Rectangle 11">
              <a:extLst>
                <a:ext uri="{FF2B5EF4-FFF2-40B4-BE49-F238E27FC236}">
                  <a16:creationId xmlns:a16="http://schemas.microsoft.com/office/drawing/2014/main" id="{133A28BC-A7DA-4E08-AD0C-882819D43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3" y="1111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A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87" name="Rectangle 12">
              <a:extLst>
                <a:ext uri="{FF2B5EF4-FFF2-40B4-BE49-F238E27FC236}">
                  <a16:creationId xmlns:a16="http://schemas.microsoft.com/office/drawing/2014/main" id="{6189B264-3295-4169-A33F-0ABB4D25B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1111"/>
              <a:ext cx="1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L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88" name="Rectangle 13">
              <a:extLst>
                <a:ext uri="{FF2B5EF4-FFF2-40B4-BE49-F238E27FC236}">
                  <a16:creationId xmlns:a16="http://schemas.microsoft.com/office/drawing/2014/main" id="{3C90A16F-1CE1-4DC5-A9D3-5CC2C42D4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7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89" name="Rectangle 14">
              <a:extLst>
                <a:ext uri="{FF2B5EF4-FFF2-40B4-BE49-F238E27FC236}">
                  <a16:creationId xmlns:a16="http://schemas.microsoft.com/office/drawing/2014/main" id="{D5454CAD-4157-487F-BC3A-529A8A747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90" name="Rectangle 15">
              <a:extLst>
                <a:ext uri="{FF2B5EF4-FFF2-40B4-BE49-F238E27FC236}">
                  <a16:creationId xmlns:a16="http://schemas.microsoft.com/office/drawing/2014/main" id="{A19AECA0-B2BF-4D12-AE37-5CFDFA085D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91" name="Rectangle 16">
              <a:extLst>
                <a:ext uri="{FF2B5EF4-FFF2-40B4-BE49-F238E27FC236}">
                  <a16:creationId xmlns:a16="http://schemas.microsoft.com/office/drawing/2014/main" id="{F5E18658-423F-47C8-A977-96DB3E2FF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3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92" name="Rectangle 17">
              <a:extLst>
                <a:ext uri="{FF2B5EF4-FFF2-40B4-BE49-F238E27FC236}">
                  <a16:creationId xmlns:a16="http://schemas.microsoft.com/office/drawing/2014/main" id="{30E441D7-F2C8-46D8-8662-54C5A8B1B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7" y="1111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P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93" name="Rectangle 18">
              <a:extLst>
                <a:ext uri="{FF2B5EF4-FFF2-40B4-BE49-F238E27FC236}">
                  <a16:creationId xmlns:a16="http://schemas.microsoft.com/office/drawing/2014/main" id="{7EC4FEFA-4B02-4F80-9DFB-93A147456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" y="1111"/>
              <a:ext cx="1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T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94" name="Rectangle 19">
              <a:extLst>
                <a:ext uri="{FF2B5EF4-FFF2-40B4-BE49-F238E27FC236}">
                  <a16:creationId xmlns:a16="http://schemas.microsoft.com/office/drawing/2014/main" id="{F1EDE05B-23BF-4A0B-8A18-54C544A01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1" y="1111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C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95" name="Rectangle 20">
              <a:extLst>
                <a:ext uri="{FF2B5EF4-FFF2-40B4-BE49-F238E27FC236}">
                  <a16:creationId xmlns:a16="http://schemas.microsoft.com/office/drawing/2014/main" id="{322EA072-3F39-48A5-B69C-C0A7C13A3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3" y="1111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A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96" name="Rectangle 21">
              <a:extLst>
                <a:ext uri="{FF2B5EF4-FFF2-40B4-BE49-F238E27FC236}">
                  <a16:creationId xmlns:a16="http://schemas.microsoft.com/office/drawing/2014/main" id="{70CFDAD4-AD7B-4883-BD0A-1CA5AC0CF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2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97" name="Rectangle 22">
              <a:extLst>
                <a:ext uri="{FF2B5EF4-FFF2-40B4-BE49-F238E27FC236}">
                  <a16:creationId xmlns:a16="http://schemas.microsoft.com/office/drawing/2014/main" id="{9936A49B-04DF-4B50-9417-3646F2865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98" name="Rectangle 23">
              <a:extLst>
                <a:ext uri="{FF2B5EF4-FFF2-40B4-BE49-F238E27FC236}">
                  <a16:creationId xmlns:a16="http://schemas.microsoft.com/office/drawing/2014/main" id="{A6E4C7CA-FC8E-400D-8DE3-3D2070303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8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599" name="Rectangle 24">
              <a:extLst>
                <a:ext uri="{FF2B5EF4-FFF2-40B4-BE49-F238E27FC236}">
                  <a16:creationId xmlns:a16="http://schemas.microsoft.com/office/drawing/2014/main" id="{C25F68D5-D5CA-42E8-8222-2C7AEA50B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4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00" name="Rectangle 25">
              <a:extLst>
                <a:ext uri="{FF2B5EF4-FFF2-40B4-BE49-F238E27FC236}">
                  <a16:creationId xmlns:a16="http://schemas.microsoft.com/office/drawing/2014/main" id="{A5160F7F-B604-47C7-9AB6-E07ADC024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01" name="Rectangle 26">
              <a:extLst>
                <a:ext uri="{FF2B5EF4-FFF2-40B4-BE49-F238E27FC236}">
                  <a16:creationId xmlns:a16="http://schemas.microsoft.com/office/drawing/2014/main" id="{012E881A-C069-41EE-94F7-F448D8C45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2" y="1111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P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02" name="Rectangle 27">
              <a:extLst>
                <a:ext uri="{FF2B5EF4-FFF2-40B4-BE49-F238E27FC236}">
                  <a16:creationId xmlns:a16="http://schemas.microsoft.com/office/drawing/2014/main" id="{1D81ABA2-099A-48BC-89BF-47B41EB2C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8" y="1111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A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03" name="Rectangle 28">
              <a:extLst>
                <a:ext uri="{FF2B5EF4-FFF2-40B4-BE49-F238E27FC236}">
                  <a16:creationId xmlns:a16="http://schemas.microsoft.com/office/drawing/2014/main" id="{16C32AD3-7DE3-4E6D-9AB1-315A0BE01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1111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C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04" name="Rectangle 29">
              <a:extLst>
                <a:ext uri="{FF2B5EF4-FFF2-40B4-BE49-F238E27FC236}">
                  <a16:creationId xmlns:a16="http://schemas.microsoft.com/office/drawing/2014/main" id="{69525572-7546-4C48-9D9D-349A586A4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" y="111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05" name="Rectangle 30">
              <a:extLst>
                <a:ext uri="{FF2B5EF4-FFF2-40B4-BE49-F238E27FC236}">
                  <a16:creationId xmlns:a16="http://schemas.microsoft.com/office/drawing/2014/main" id="{27A4C9D1-7A79-4F67-A535-6B1CA1562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06" name="Rectangle 31">
              <a:extLst>
                <a:ext uri="{FF2B5EF4-FFF2-40B4-BE49-F238E27FC236}">
                  <a16:creationId xmlns:a16="http://schemas.microsoft.com/office/drawing/2014/main" id="{85F6D4C2-2FAE-400C-94FC-047E67B46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" y="1489"/>
              <a:ext cx="16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Q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07" name="Rectangle 32">
              <a:extLst>
                <a:ext uri="{FF2B5EF4-FFF2-40B4-BE49-F238E27FC236}">
                  <a16:creationId xmlns:a16="http://schemas.microsoft.com/office/drawing/2014/main" id="{93A03E13-703D-40AE-880B-60657D05E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" y="1489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U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08" name="Rectangle 33">
              <a:extLst>
                <a:ext uri="{FF2B5EF4-FFF2-40B4-BE49-F238E27FC236}">
                  <a16:creationId xmlns:a16="http://schemas.microsoft.com/office/drawing/2014/main" id="{51BD4529-C1F2-4199-8FCA-D54BDD49C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" y="1489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A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09" name="Rectangle 34">
              <a:extLst>
                <a:ext uri="{FF2B5EF4-FFF2-40B4-BE49-F238E27FC236}">
                  <a16:creationId xmlns:a16="http://schemas.microsoft.com/office/drawing/2014/main" id="{F9525568-E3C0-4DAB-AE15-9CFBE0439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6" y="1489"/>
              <a:ext cx="1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L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10" name="Rectangle 35">
              <a:extLst>
                <a:ext uri="{FF2B5EF4-FFF2-40B4-BE49-F238E27FC236}">
                  <a16:creationId xmlns:a16="http://schemas.microsoft.com/office/drawing/2014/main" id="{54620E8F-2606-4E3F-8D60-C0C7C1FB1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I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11" name="Rectangle 36">
              <a:extLst>
                <a:ext uri="{FF2B5EF4-FFF2-40B4-BE49-F238E27FC236}">
                  <a16:creationId xmlns:a16="http://schemas.microsoft.com/office/drawing/2014/main" id="{584DF9DF-9E79-43EE-A56D-46411F6B7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" y="1489"/>
              <a:ext cx="1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T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12" name="Rectangle 37">
              <a:extLst>
                <a:ext uri="{FF2B5EF4-FFF2-40B4-BE49-F238E27FC236}">
                  <a16:creationId xmlns:a16="http://schemas.microsoft.com/office/drawing/2014/main" id="{6704C7AB-440F-4CF2-9A62-67BA00E65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8" y="1489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É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13" name="Rectangle 38">
              <a:extLst>
                <a:ext uri="{FF2B5EF4-FFF2-40B4-BE49-F238E27FC236}">
                  <a16:creationId xmlns:a16="http://schemas.microsoft.com/office/drawing/2014/main" id="{1C075264-0EF5-4E8A-9707-6145F32EA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14" name="Rectangle 39">
              <a:extLst>
                <a:ext uri="{FF2B5EF4-FFF2-40B4-BE49-F238E27FC236}">
                  <a16:creationId xmlns:a16="http://schemas.microsoft.com/office/drawing/2014/main" id="{8725BD1C-FA49-491C-9709-8A90BBABD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1725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15" name="Rectangle 40">
              <a:extLst>
                <a:ext uri="{FF2B5EF4-FFF2-40B4-BE49-F238E27FC236}">
                  <a16:creationId xmlns:a16="http://schemas.microsoft.com/office/drawing/2014/main" id="{FCB2D648-C7D7-4457-B9E8-BCE53EE2E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" y="1725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16" name="Rectangle 41">
              <a:extLst>
                <a:ext uri="{FF2B5EF4-FFF2-40B4-BE49-F238E27FC236}">
                  <a16:creationId xmlns:a16="http://schemas.microsoft.com/office/drawing/2014/main" id="{FF86C825-D0E2-41E1-AA01-C063DF2BC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" y="1725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17" name="Rectangle 42">
              <a:extLst>
                <a:ext uri="{FF2B5EF4-FFF2-40B4-BE49-F238E27FC236}">
                  <a16:creationId xmlns:a16="http://schemas.microsoft.com/office/drawing/2014/main" id="{576C6E1A-E1E9-4593-8DCF-B6F355825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1725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18" name="Rectangle 43">
              <a:extLst>
                <a:ext uri="{FF2B5EF4-FFF2-40B4-BE49-F238E27FC236}">
                  <a16:creationId xmlns:a16="http://schemas.microsoft.com/office/drawing/2014/main" id="{AE1AE413-0E25-4968-9C3C-47D1F03DF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" y="1725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V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19" name="Rectangle 44">
              <a:extLst>
                <a:ext uri="{FF2B5EF4-FFF2-40B4-BE49-F238E27FC236}">
                  <a16:creationId xmlns:a16="http://schemas.microsoft.com/office/drawing/2014/main" id="{83B80B7E-4A5E-4434-9636-A059F3D47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" y="1725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I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20" name="Rectangle 45">
              <a:extLst>
                <a:ext uri="{FF2B5EF4-FFF2-40B4-BE49-F238E27FC236}">
                  <a16:creationId xmlns:a16="http://schemas.microsoft.com/office/drawing/2014/main" id="{FB32EB8E-5710-42AE-9CE9-0036D255D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725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E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21" name="Rectangle 46">
              <a:extLst>
                <a:ext uri="{FF2B5EF4-FFF2-40B4-BE49-F238E27FC236}">
                  <a16:creationId xmlns:a16="http://schemas.microsoft.com/office/drawing/2014/main" id="{DE24554B-58EB-4EA8-8AD2-D84441BF4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" y="1725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22" name="Rectangle 47">
              <a:extLst>
                <a:ext uri="{FF2B5EF4-FFF2-40B4-BE49-F238E27FC236}">
                  <a16:creationId xmlns:a16="http://schemas.microsoft.com/office/drawing/2014/main" id="{079E2F0E-1590-428E-8A98-DA8991CF8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1977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23" name="Rectangle 48">
              <a:extLst>
                <a:ext uri="{FF2B5EF4-FFF2-40B4-BE49-F238E27FC236}">
                  <a16:creationId xmlns:a16="http://schemas.microsoft.com/office/drawing/2014/main" id="{92E4537D-EF73-40BA-97AC-CDAD7E8D3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" y="1977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24" name="Rectangle 49">
              <a:extLst>
                <a:ext uri="{FF2B5EF4-FFF2-40B4-BE49-F238E27FC236}">
                  <a16:creationId xmlns:a16="http://schemas.microsoft.com/office/drawing/2014/main" id="{BE99DDE4-1F31-4A8D-B85E-D64BFDFD7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1977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25" name="Rectangle 50">
              <a:extLst>
                <a:ext uri="{FF2B5EF4-FFF2-40B4-BE49-F238E27FC236}">
                  <a16:creationId xmlns:a16="http://schemas.microsoft.com/office/drawing/2014/main" id="{D32C2B20-6DCD-4DE6-A2C4-7684CC3ED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" y="1977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26" name="Rectangle 51">
              <a:extLst>
                <a:ext uri="{FF2B5EF4-FFF2-40B4-BE49-F238E27FC236}">
                  <a16:creationId xmlns:a16="http://schemas.microsoft.com/office/drawing/2014/main" id="{689E0724-3994-48DE-BD7B-CE14EBE2A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" y="1977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CA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27" name="Rectangle 57">
              <a:extLst>
                <a:ext uri="{FF2B5EF4-FFF2-40B4-BE49-F238E27FC236}">
                  <a16:creationId xmlns:a16="http://schemas.microsoft.com/office/drawing/2014/main" id="{F1382542-9DFC-4C92-9C63-BA3B96C89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0" y="1977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CA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28" name="Rectangle 61">
              <a:extLst>
                <a:ext uri="{FF2B5EF4-FFF2-40B4-BE49-F238E27FC236}">
                  <a16:creationId xmlns:a16="http://schemas.microsoft.com/office/drawing/2014/main" id="{143E0FA5-FDD6-43AA-B8C2-4FCF5885B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1977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CA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29" name="Rectangle 62">
              <a:extLst>
                <a:ext uri="{FF2B5EF4-FFF2-40B4-BE49-F238E27FC236}">
                  <a16:creationId xmlns:a16="http://schemas.microsoft.com/office/drawing/2014/main" id="{19B10487-77D7-4E9F-8C0A-C74F89F48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" y="1977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CA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30" name="Rectangle 63">
              <a:extLst>
                <a:ext uri="{FF2B5EF4-FFF2-40B4-BE49-F238E27FC236}">
                  <a16:creationId xmlns:a16="http://schemas.microsoft.com/office/drawing/2014/main" id="{F809560E-1AD8-4C14-9469-67689C291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2" y="1977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31" name="Rectangle 64">
              <a:extLst>
                <a:ext uri="{FF2B5EF4-FFF2-40B4-BE49-F238E27FC236}">
                  <a16:creationId xmlns:a16="http://schemas.microsoft.com/office/drawing/2014/main" id="{2BDF144B-E869-4453-B6A2-E4DB9DD1C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32" name="Rectangle 65">
              <a:extLst>
                <a:ext uri="{FF2B5EF4-FFF2-40B4-BE49-F238E27FC236}">
                  <a16:creationId xmlns:a16="http://schemas.microsoft.com/office/drawing/2014/main" id="{980BD27A-5F75-4938-8BBE-38FB5EA97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33" name="Rectangle 66">
              <a:extLst>
                <a:ext uri="{FF2B5EF4-FFF2-40B4-BE49-F238E27FC236}">
                  <a16:creationId xmlns:a16="http://schemas.microsoft.com/office/drawing/2014/main" id="{C93B175A-B4FA-4A1D-964A-1CB89A175D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2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34" name="Rectangle 67">
              <a:extLst>
                <a:ext uri="{FF2B5EF4-FFF2-40B4-BE49-F238E27FC236}">
                  <a16:creationId xmlns:a16="http://schemas.microsoft.com/office/drawing/2014/main" id="{5D042EC2-AF26-4C55-9235-47EF692B3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35" name="Rectangle 68">
              <a:extLst>
                <a:ext uri="{FF2B5EF4-FFF2-40B4-BE49-F238E27FC236}">
                  <a16:creationId xmlns:a16="http://schemas.microsoft.com/office/drawing/2014/main" id="{BBD74082-5917-4796-8B5C-49DFF32A2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36" name="Rectangle 69">
              <a:extLst>
                <a:ext uri="{FF2B5EF4-FFF2-40B4-BE49-F238E27FC236}">
                  <a16:creationId xmlns:a16="http://schemas.microsoft.com/office/drawing/2014/main" id="{632D0875-F713-4A57-9729-0E5205C54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0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37" name="Rectangle 70">
              <a:extLst>
                <a:ext uri="{FF2B5EF4-FFF2-40B4-BE49-F238E27FC236}">
                  <a16:creationId xmlns:a16="http://schemas.microsoft.com/office/drawing/2014/main" id="{DA13D8D4-5530-4543-A219-1D036F173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38" name="Rectangle 71">
              <a:extLst>
                <a:ext uri="{FF2B5EF4-FFF2-40B4-BE49-F238E27FC236}">
                  <a16:creationId xmlns:a16="http://schemas.microsoft.com/office/drawing/2014/main" id="{4C5A4818-2D03-427C-B432-02B16709A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39" name="Rectangle 72">
              <a:extLst>
                <a:ext uri="{FF2B5EF4-FFF2-40B4-BE49-F238E27FC236}">
                  <a16:creationId xmlns:a16="http://schemas.microsoft.com/office/drawing/2014/main" id="{DD1E341A-8BAC-460F-B218-06EDABE10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40" name="Rectangle 73">
              <a:extLst>
                <a:ext uri="{FF2B5EF4-FFF2-40B4-BE49-F238E27FC236}">
                  <a16:creationId xmlns:a16="http://schemas.microsoft.com/office/drawing/2014/main" id="{486441F6-56A3-40C5-A420-57178833D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2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41" name="Rectangle 74">
              <a:extLst>
                <a:ext uri="{FF2B5EF4-FFF2-40B4-BE49-F238E27FC236}">
                  <a16:creationId xmlns:a16="http://schemas.microsoft.com/office/drawing/2014/main" id="{126E9ACD-FF1C-4181-9CEC-339A23481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42" name="Rectangle 75">
              <a:extLst>
                <a:ext uri="{FF2B5EF4-FFF2-40B4-BE49-F238E27FC236}">
                  <a16:creationId xmlns:a16="http://schemas.microsoft.com/office/drawing/2014/main" id="{D15BD986-A776-4F70-9009-301D334A4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43" name="Rectangle 76">
              <a:extLst>
                <a:ext uri="{FF2B5EF4-FFF2-40B4-BE49-F238E27FC236}">
                  <a16:creationId xmlns:a16="http://schemas.microsoft.com/office/drawing/2014/main" id="{69C6E81F-EC6B-499D-9058-F78C05137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0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44" name="Rectangle 77">
              <a:extLst>
                <a:ext uri="{FF2B5EF4-FFF2-40B4-BE49-F238E27FC236}">
                  <a16:creationId xmlns:a16="http://schemas.microsoft.com/office/drawing/2014/main" id="{D03DEE0E-3D77-416F-9FAF-AD60DC263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7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45" name="Rectangle 78">
              <a:extLst>
                <a:ext uri="{FF2B5EF4-FFF2-40B4-BE49-F238E27FC236}">
                  <a16:creationId xmlns:a16="http://schemas.microsoft.com/office/drawing/2014/main" id="{BBF5301E-D20D-4F8E-8484-48C289EE1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7" y="1819"/>
              <a:ext cx="283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8800" b="1" baseline="40000">
                  <a:solidFill>
                    <a:srgbClr val="000066"/>
                  </a:solidFill>
                  <a:latin typeface="Bookman Old Style" panose="02050604050505020204" pitchFamily="18" charset="0"/>
                  <a:sym typeface="Monotype Sorts" charset="2"/>
                </a:rPr>
                <a:t>+</a:t>
              </a:r>
              <a:endParaRPr lang="en-US" altLang="fr-FR" sz="8800" b="1" baseline="40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46" name="Rectangle 79">
              <a:extLst>
                <a:ext uri="{FF2B5EF4-FFF2-40B4-BE49-F238E27FC236}">
                  <a16:creationId xmlns:a16="http://schemas.microsoft.com/office/drawing/2014/main" id="{52464595-A1E8-4328-9EF1-7A30A6FA7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7" y="1756"/>
              <a:ext cx="8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40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47" name="Rectangle 80">
              <a:extLst>
                <a:ext uri="{FF2B5EF4-FFF2-40B4-BE49-F238E27FC236}">
                  <a16:creationId xmlns:a16="http://schemas.microsoft.com/office/drawing/2014/main" id="{EEFEE777-3BDA-4061-95ED-95993DB7A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1394"/>
              <a:ext cx="8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40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48" name="Rectangle 81">
              <a:extLst>
                <a:ext uri="{FF2B5EF4-FFF2-40B4-BE49-F238E27FC236}">
                  <a16:creationId xmlns:a16="http://schemas.microsoft.com/office/drawing/2014/main" id="{91035C0D-259D-4B86-B117-08B4FB93A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9" y="1394"/>
              <a:ext cx="8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40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49" name="Rectangle 82">
              <a:extLst>
                <a:ext uri="{FF2B5EF4-FFF2-40B4-BE49-F238E27FC236}">
                  <a16:creationId xmlns:a16="http://schemas.microsoft.com/office/drawing/2014/main" id="{4D891AC8-2E05-4F77-BEB6-46362CCC4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7" y="1394"/>
              <a:ext cx="8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40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50" name="Rectangle 83">
              <a:extLst>
                <a:ext uri="{FF2B5EF4-FFF2-40B4-BE49-F238E27FC236}">
                  <a16:creationId xmlns:a16="http://schemas.microsoft.com/office/drawing/2014/main" id="{2A668779-1F51-4E62-9280-D0BC466F4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5" y="1394"/>
              <a:ext cx="8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40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51" name="Rectangle 84">
              <a:extLst>
                <a:ext uri="{FF2B5EF4-FFF2-40B4-BE49-F238E27FC236}">
                  <a16:creationId xmlns:a16="http://schemas.microsoft.com/office/drawing/2014/main" id="{0A4AD05E-000B-443F-AA43-C72BF59F7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148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52" name="Rectangle 85">
              <a:extLst>
                <a:ext uri="{FF2B5EF4-FFF2-40B4-BE49-F238E27FC236}">
                  <a16:creationId xmlns:a16="http://schemas.microsoft.com/office/drawing/2014/main" id="{84B0BF6C-BB3D-45C2-A11A-A0DBAF7A9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53" name="Rectangle 86">
              <a:extLst>
                <a:ext uri="{FF2B5EF4-FFF2-40B4-BE49-F238E27FC236}">
                  <a16:creationId xmlns:a16="http://schemas.microsoft.com/office/drawing/2014/main" id="{48697793-9C1B-471C-AC40-81FA54199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54" name="Rectangle 87">
              <a:extLst>
                <a:ext uri="{FF2B5EF4-FFF2-40B4-BE49-F238E27FC236}">
                  <a16:creationId xmlns:a16="http://schemas.microsoft.com/office/drawing/2014/main" id="{6C4FDCC4-D3BA-4408-8496-281AA71FA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3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55" name="Rectangle 88">
              <a:extLst>
                <a:ext uri="{FF2B5EF4-FFF2-40B4-BE49-F238E27FC236}">
                  <a16:creationId xmlns:a16="http://schemas.microsoft.com/office/drawing/2014/main" id="{118A67D2-C18E-4F31-89F6-87132AE55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9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56" name="Rectangle 89">
              <a:extLst>
                <a:ext uri="{FF2B5EF4-FFF2-40B4-BE49-F238E27FC236}">
                  <a16:creationId xmlns:a16="http://schemas.microsoft.com/office/drawing/2014/main" id="{5657C95B-E492-4B5C-8EDB-B68C2E4ED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57" name="Rectangle 90">
              <a:extLst>
                <a:ext uri="{FF2B5EF4-FFF2-40B4-BE49-F238E27FC236}">
                  <a16:creationId xmlns:a16="http://schemas.microsoft.com/office/drawing/2014/main" id="{D3084CEF-CB3B-415E-B307-36891E7C8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" y="185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58" name="Rectangle 91">
              <a:extLst>
                <a:ext uri="{FF2B5EF4-FFF2-40B4-BE49-F238E27FC236}">
                  <a16:creationId xmlns:a16="http://schemas.microsoft.com/office/drawing/2014/main" id="{46028584-C37C-411E-82B0-FC25649F1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" y="1819"/>
              <a:ext cx="283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8800" b="1" baseline="40000">
                  <a:solidFill>
                    <a:srgbClr val="000066"/>
                  </a:solidFill>
                  <a:latin typeface="Bookman Old Style" panose="02050604050505020204" pitchFamily="18" charset="0"/>
                  <a:sym typeface="Monotype Sorts" charset="2"/>
                </a:rPr>
                <a:t>+</a:t>
              </a:r>
            </a:p>
          </p:txBody>
        </p:sp>
        <p:sp>
          <p:nvSpPr>
            <p:cNvPr id="151659" name="Rectangle 92">
              <a:extLst>
                <a:ext uri="{FF2B5EF4-FFF2-40B4-BE49-F238E27FC236}">
                  <a16:creationId xmlns:a16="http://schemas.microsoft.com/office/drawing/2014/main" id="{126C60AF-EA90-4657-B28D-E8AEDD759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3" y="1875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60" name="Rectangle 93">
              <a:extLst>
                <a:ext uri="{FF2B5EF4-FFF2-40B4-BE49-F238E27FC236}">
                  <a16:creationId xmlns:a16="http://schemas.microsoft.com/office/drawing/2014/main" id="{DEE048AD-A8F5-4C43-B88C-ADC654236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2119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61" name="Rectangle 94">
              <a:extLst>
                <a:ext uri="{FF2B5EF4-FFF2-40B4-BE49-F238E27FC236}">
                  <a16:creationId xmlns:a16="http://schemas.microsoft.com/office/drawing/2014/main" id="{465D7D32-BD5D-436F-AB4F-0B99BB1D3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" y="148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62" name="Rectangle 95">
              <a:extLst>
                <a:ext uri="{FF2B5EF4-FFF2-40B4-BE49-F238E27FC236}">
                  <a16:creationId xmlns:a16="http://schemas.microsoft.com/office/drawing/2014/main" id="{E99AD621-DA8D-475D-AF10-0F228C418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" y="1844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63" name="Rectangle 96">
              <a:extLst>
                <a:ext uri="{FF2B5EF4-FFF2-40B4-BE49-F238E27FC236}">
                  <a16:creationId xmlns:a16="http://schemas.microsoft.com/office/drawing/2014/main" id="{BAAB0003-5F8D-46FE-AE66-978B0BA6A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1844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64" name="Rectangle 97">
              <a:extLst>
                <a:ext uri="{FF2B5EF4-FFF2-40B4-BE49-F238E27FC236}">
                  <a16:creationId xmlns:a16="http://schemas.microsoft.com/office/drawing/2014/main" id="{249D3E8C-2AE3-4894-AAEB-3F7923BA5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8" y="1844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65" name="Rectangle 98">
              <a:extLst>
                <a:ext uri="{FF2B5EF4-FFF2-40B4-BE49-F238E27FC236}">
                  <a16:creationId xmlns:a16="http://schemas.microsoft.com/office/drawing/2014/main" id="{19DD50E8-F4C0-46AD-82A5-AA964789B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1844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66" name="Rectangle 99">
              <a:extLst>
                <a:ext uri="{FF2B5EF4-FFF2-40B4-BE49-F238E27FC236}">
                  <a16:creationId xmlns:a16="http://schemas.microsoft.com/office/drawing/2014/main" id="{96E595DB-9E39-40FE-BBD3-0D3680AAF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4" y="1844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67" name="Rectangle 100">
              <a:extLst>
                <a:ext uri="{FF2B5EF4-FFF2-40B4-BE49-F238E27FC236}">
                  <a16:creationId xmlns:a16="http://schemas.microsoft.com/office/drawing/2014/main" id="{DEEFEBBE-E3AC-4E29-87C2-6E7669FBF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2" y="1844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68" name="Rectangle 101">
              <a:extLst>
                <a:ext uri="{FF2B5EF4-FFF2-40B4-BE49-F238E27FC236}">
                  <a16:creationId xmlns:a16="http://schemas.microsoft.com/office/drawing/2014/main" id="{8E85EBDB-0CBE-4D3C-BFB8-6A735F65E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4" y="1788"/>
              <a:ext cx="283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8800" b="1" baseline="40000">
                  <a:solidFill>
                    <a:srgbClr val="000066"/>
                  </a:solidFill>
                  <a:latin typeface="Bookman Old Style" panose="02050604050505020204" pitchFamily="18" charset="0"/>
                  <a:sym typeface="Monotype Sorts" charset="2"/>
                </a:rPr>
                <a:t>+</a:t>
              </a:r>
            </a:p>
          </p:txBody>
        </p:sp>
        <p:sp>
          <p:nvSpPr>
            <p:cNvPr id="151669" name="Rectangle 102">
              <a:extLst>
                <a:ext uri="{FF2B5EF4-FFF2-40B4-BE49-F238E27FC236}">
                  <a16:creationId xmlns:a16="http://schemas.microsoft.com/office/drawing/2014/main" id="{B027D6DB-75D1-4BEC-AA0F-95A73FF93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1796"/>
              <a:ext cx="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30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70" name="Rectangle 103">
              <a:extLst>
                <a:ext uri="{FF2B5EF4-FFF2-40B4-BE49-F238E27FC236}">
                  <a16:creationId xmlns:a16="http://schemas.microsoft.com/office/drawing/2014/main" id="{F113A095-5DB2-4DD5-95E9-DB6B4F8EC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71" name="Rectangle 104">
              <a:extLst>
                <a:ext uri="{FF2B5EF4-FFF2-40B4-BE49-F238E27FC236}">
                  <a16:creationId xmlns:a16="http://schemas.microsoft.com/office/drawing/2014/main" id="{15FBF76E-50DC-4EA8-A5D8-9A684E52C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72" name="Rectangle 105">
              <a:extLst>
                <a:ext uri="{FF2B5EF4-FFF2-40B4-BE49-F238E27FC236}">
                  <a16:creationId xmlns:a16="http://schemas.microsoft.com/office/drawing/2014/main" id="{436E5E6D-2473-4794-98BC-FBE6456E6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" y="2356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D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73" name="Rectangle 106">
              <a:extLst>
                <a:ext uri="{FF2B5EF4-FFF2-40B4-BE49-F238E27FC236}">
                  <a16:creationId xmlns:a16="http://schemas.microsoft.com/office/drawing/2014/main" id="{4F633D5E-84D9-4570-ADCF-D933146D8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2356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U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74" name="Rectangle 107">
              <a:extLst>
                <a:ext uri="{FF2B5EF4-FFF2-40B4-BE49-F238E27FC236}">
                  <a16:creationId xmlns:a16="http://schemas.microsoft.com/office/drawing/2014/main" id="{278A53E2-85E3-4EDF-B4F8-8EE04C831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2356"/>
              <a:ext cx="1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R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75" name="Rectangle 108">
              <a:extLst>
                <a:ext uri="{FF2B5EF4-FFF2-40B4-BE49-F238E27FC236}">
                  <a16:creationId xmlns:a16="http://schemas.microsoft.com/office/drawing/2014/main" id="{00CF1D34-8DD8-40A0-AC8E-6E8A04E00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4" y="2356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É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76" name="Rectangle 109">
              <a:extLst>
                <a:ext uri="{FF2B5EF4-FFF2-40B4-BE49-F238E27FC236}">
                  <a16:creationId xmlns:a16="http://schemas.microsoft.com/office/drawing/2014/main" id="{F4500659-41A6-4989-A1A3-E42BF41A3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" y="2356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E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77" name="Rectangle 110">
              <a:extLst>
                <a:ext uri="{FF2B5EF4-FFF2-40B4-BE49-F238E27FC236}">
                  <a16:creationId xmlns:a16="http://schemas.microsoft.com/office/drawing/2014/main" id="{25E62F02-AB10-4CCE-8886-417C097CB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78" name="Rectangle 111">
              <a:extLst>
                <a:ext uri="{FF2B5EF4-FFF2-40B4-BE49-F238E27FC236}">
                  <a16:creationId xmlns:a16="http://schemas.microsoft.com/office/drawing/2014/main" id="{BD9FA690-62F2-4C5C-91BB-C6F9E6E50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79" name="Rectangle 112">
              <a:extLst>
                <a:ext uri="{FF2B5EF4-FFF2-40B4-BE49-F238E27FC236}">
                  <a16:creationId xmlns:a16="http://schemas.microsoft.com/office/drawing/2014/main" id="{48A500B6-640E-48BD-9085-0DEECE5FE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80" name="Rectangle 113">
              <a:extLst>
                <a:ext uri="{FF2B5EF4-FFF2-40B4-BE49-F238E27FC236}">
                  <a16:creationId xmlns:a16="http://schemas.microsoft.com/office/drawing/2014/main" id="{32EDF77B-571C-4263-ADBD-E5384D2C0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81" name="Rectangle 114">
              <a:extLst>
                <a:ext uri="{FF2B5EF4-FFF2-40B4-BE49-F238E27FC236}">
                  <a16:creationId xmlns:a16="http://schemas.microsoft.com/office/drawing/2014/main" id="{8ED7EB06-BB5C-4D79-A441-1E50AB102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82" name="Rectangle 115">
              <a:extLst>
                <a:ext uri="{FF2B5EF4-FFF2-40B4-BE49-F238E27FC236}">
                  <a16:creationId xmlns:a16="http://schemas.microsoft.com/office/drawing/2014/main" id="{CFC58FA9-6C11-4C95-91BC-7D65E33A4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83" name="Rectangle 116">
              <a:extLst>
                <a:ext uri="{FF2B5EF4-FFF2-40B4-BE49-F238E27FC236}">
                  <a16:creationId xmlns:a16="http://schemas.microsoft.com/office/drawing/2014/main" id="{FBA4B298-C1EF-4EA3-8445-D54CF848B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84" name="Rectangle 117">
              <a:extLst>
                <a:ext uri="{FF2B5EF4-FFF2-40B4-BE49-F238E27FC236}">
                  <a16:creationId xmlns:a16="http://schemas.microsoft.com/office/drawing/2014/main" id="{AB2FEC2B-14C9-4EE4-83F1-E39C7148A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2600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V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85" name="Rectangle 118">
              <a:extLst>
                <a:ext uri="{FF2B5EF4-FFF2-40B4-BE49-F238E27FC236}">
                  <a16:creationId xmlns:a16="http://schemas.microsoft.com/office/drawing/2014/main" id="{D0EC420C-FB7E-4A59-B9C1-3EC434976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I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86" name="Rectangle 119">
              <a:extLst>
                <a:ext uri="{FF2B5EF4-FFF2-40B4-BE49-F238E27FC236}">
                  <a16:creationId xmlns:a16="http://schemas.microsoft.com/office/drawing/2014/main" id="{668923A4-7282-463E-B073-02380AE62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" y="2600"/>
              <a:ext cx="1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E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87" name="Rectangle 120">
              <a:extLst>
                <a:ext uri="{FF2B5EF4-FFF2-40B4-BE49-F238E27FC236}">
                  <a16:creationId xmlns:a16="http://schemas.microsoft.com/office/drawing/2014/main" id="{9C5359B2-CE9A-472A-8564-19BE8A7D4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2" y="2600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 b="1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88" name="Rectangle 121">
              <a:extLst>
                <a:ext uri="{FF2B5EF4-FFF2-40B4-BE49-F238E27FC236}">
                  <a16:creationId xmlns:a16="http://schemas.microsoft.com/office/drawing/2014/main" id="{9F614331-4EA7-467C-944F-D946FE1A5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2844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89" name="Rectangle 122">
              <a:extLst>
                <a:ext uri="{FF2B5EF4-FFF2-40B4-BE49-F238E27FC236}">
                  <a16:creationId xmlns:a16="http://schemas.microsoft.com/office/drawing/2014/main" id="{CE6BDF5E-5CBD-4E9B-9A5D-68A2343BA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" y="2844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90" name="Rectangle 123">
              <a:extLst>
                <a:ext uri="{FF2B5EF4-FFF2-40B4-BE49-F238E27FC236}">
                  <a16:creationId xmlns:a16="http://schemas.microsoft.com/office/drawing/2014/main" id="{AA173F7E-A772-418D-80C6-E0D1378DF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2844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91" name="Rectangle 124">
              <a:extLst>
                <a:ext uri="{FF2B5EF4-FFF2-40B4-BE49-F238E27FC236}">
                  <a16:creationId xmlns:a16="http://schemas.microsoft.com/office/drawing/2014/main" id="{9031F017-0433-4451-A810-4D8D2C22B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" y="2844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92" name="Rectangle 125">
              <a:extLst>
                <a:ext uri="{FF2B5EF4-FFF2-40B4-BE49-F238E27FC236}">
                  <a16:creationId xmlns:a16="http://schemas.microsoft.com/office/drawing/2014/main" id="{468B64AD-392F-4C31-8ECB-72D32D996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" y="2844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93" name="Rectangle 134">
              <a:extLst>
                <a:ext uri="{FF2B5EF4-FFF2-40B4-BE49-F238E27FC236}">
                  <a16:creationId xmlns:a16="http://schemas.microsoft.com/office/drawing/2014/main" id="{C86A50E3-B892-4CA3-AE65-06B66DD89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0" y="2844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CA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94" name="Rectangle 138">
              <a:extLst>
                <a:ext uri="{FF2B5EF4-FFF2-40B4-BE49-F238E27FC236}">
                  <a16:creationId xmlns:a16="http://schemas.microsoft.com/office/drawing/2014/main" id="{5B2828A0-FF80-45FD-92C8-77F6732DB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" y="2844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95" name="Rectangle 139">
              <a:extLst>
                <a:ext uri="{FF2B5EF4-FFF2-40B4-BE49-F238E27FC236}">
                  <a16:creationId xmlns:a16="http://schemas.microsoft.com/office/drawing/2014/main" id="{93F87FBC-196D-440B-BE1D-BCBF00CD5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96" name="Rectangle 140">
              <a:extLst>
                <a:ext uri="{FF2B5EF4-FFF2-40B4-BE49-F238E27FC236}">
                  <a16:creationId xmlns:a16="http://schemas.microsoft.com/office/drawing/2014/main" id="{AC55F01E-A09C-4126-B1EE-7892F7E08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97" name="Rectangle 141">
              <a:extLst>
                <a:ext uri="{FF2B5EF4-FFF2-40B4-BE49-F238E27FC236}">
                  <a16:creationId xmlns:a16="http://schemas.microsoft.com/office/drawing/2014/main" id="{7FD01007-9816-4F1E-902D-77AB2B394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98" name="Rectangle 142">
              <a:extLst>
                <a:ext uri="{FF2B5EF4-FFF2-40B4-BE49-F238E27FC236}">
                  <a16:creationId xmlns:a16="http://schemas.microsoft.com/office/drawing/2014/main" id="{8BCF6A0F-ECC2-400B-A09F-D10265C51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699" name="Rectangle 143">
              <a:extLst>
                <a:ext uri="{FF2B5EF4-FFF2-40B4-BE49-F238E27FC236}">
                  <a16:creationId xmlns:a16="http://schemas.microsoft.com/office/drawing/2014/main" id="{AAF42898-D1A4-415A-84DD-4E4C915D3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00" name="Rectangle 144">
              <a:extLst>
                <a:ext uri="{FF2B5EF4-FFF2-40B4-BE49-F238E27FC236}">
                  <a16:creationId xmlns:a16="http://schemas.microsoft.com/office/drawing/2014/main" id="{2F19FB2C-08FB-4991-B1C1-53B71E99B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0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01" name="Rectangle 145">
              <a:extLst>
                <a:ext uri="{FF2B5EF4-FFF2-40B4-BE49-F238E27FC236}">
                  <a16:creationId xmlns:a16="http://schemas.microsoft.com/office/drawing/2014/main" id="{CA657C6D-B735-450B-B627-8E9C39820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8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02" name="Rectangle 146">
              <a:extLst>
                <a:ext uri="{FF2B5EF4-FFF2-40B4-BE49-F238E27FC236}">
                  <a16:creationId xmlns:a16="http://schemas.microsoft.com/office/drawing/2014/main" id="{FA87C2EB-E4C1-452A-AF8F-EE696156A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9" y="235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03" name="Rectangle 147">
              <a:extLst>
                <a:ext uri="{FF2B5EF4-FFF2-40B4-BE49-F238E27FC236}">
                  <a16:creationId xmlns:a16="http://schemas.microsoft.com/office/drawing/2014/main" id="{5EEEEDBD-3895-4CB7-8D47-E9F1F3E59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04" name="Rectangle 148">
              <a:extLst>
                <a:ext uri="{FF2B5EF4-FFF2-40B4-BE49-F238E27FC236}">
                  <a16:creationId xmlns:a16="http://schemas.microsoft.com/office/drawing/2014/main" id="{6460CF21-7F66-4457-8996-9D07CF065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05" name="Rectangle 149">
              <a:extLst>
                <a:ext uri="{FF2B5EF4-FFF2-40B4-BE49-F238E27FC236}">
                  <a16:creationId xmlns:a16="http://schemas.microsoft.com/office/drawing/2014/main" id="{5A70B01C-2766-4B15-8239-88D109845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06" name="Rectangle 150">
              <a:extLst>
                <a:ext uri="{FF2B5EF4-FFF2-40B4-BE49-F238E27FC236}">
                  <a16:creationId xmlns:a16="http://schemas.microsoft.com/office/drawing/2014/main" id="{9B74C14A-AC5E-4D92-B86F-FD0DBB11B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07" name="Rectangle 151">
              <a:extLst>
                <a:ext uri="{FF2B5EF4-FFF2-40B4-BE49-F238E27FC236}">
                  <a16:creationId xmlns:a16="http://schemas.microsoft.com/office/drawing/2014/main" id="{FB54EBFB-1D5D-471C-90C3-B025C5CA6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08" name="Rectangle 152">
              <a:extLst>
                <a:ext uri="{FF2B5EF4-FFF2-40B4-BE49-F238E27FC236}">
                  <a16:creationId xmlns:a16="http://schemas.microsoft.com/office/drawing/2014/main" id="{7382EBE7-1E2E-40ED-BD79-894902844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0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09" name="Rectangle 153">
              <a:extLst>
                <a:ext uri="{FF2B5EF4-FFF2-40B4-BE49-F238E27FC236}">
                  <a16:creationId xmlns:a16="http://schemas.microsoft.com/office/drawing/2014/main" id="{0BFB2413-DA8B-48C3-8E8B-0243B713D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8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10" name="Rectangle 154">
              <a:extLst>
                <a:ext uri="{FF2B5EF4-FFF2-40B4-BE49-F238E27FC236}">
                  <a16:creationId xmlns:a16="http://schemas.microsoft.com/office/drawing/2014/main" id="{BD0821D1-0FA0-4259-B107-F7465BE65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7" y="2711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3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11" name="Rectangle 155">
              <a:extLst>
                <a:ext uri="{FF2B5EF4-FFF2-40B4-BE49-F238E27FC236}">
                  <a16:creationId xmlns:a16="http://schemas.microsoft.com/office/drawing/2014/main" id="{555A2133-9A6E-4B35-AA66-A27ED3BF9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7" y="2655"/>
              <a:ext cx="283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8800" b="1" baseline="30000">
                  <a:solidFill>
                    <a:srgbClr val="000066"/>
                  </a:solidFill>
                  <a:latin typeface="Bookman Old Style" panose="02050604050505020204" pitchFamily="18" charset="0"/>
                  <a:sym typeface="Monotype Sorts" charset="2"/>
                </a:rPr>
                <a:t>+</a:t>
              </a:r>
            </a:p>
          </p:txBody>
        </p:sp>
        <p:sp>
          <p:nvSpPr>
            <p:cNvPr id="151712" name="Rectangle 156">
              <a:extLst>
                <a:ext uri="{FF2B5EF4-FFF2-40B4-BE49-F238E27FC236}">
                  <a16:creationId xmlns:a16="http://schemas.microsoft.com/office/drawing/2014/main" id="{EA3BC510-CA5F-4425-89D8-D2073A829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7" y="2687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13" name="Rectangle 157">
              <a:extLst>
                <a:ext uri="{FF2B5EF4-FFF2-40B4-BE49-F238E27FC236}">
                  <a16:creationId xmlns:a16="http://schemas.microsoft.com/office/drawing/2014/main" id="{13287E79-71B9-41B0-B556-D55D70BEE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14" name="Rectangle 158">
              <a:extLst>
                <a:ext uri="{FF2B5EF4-FFF2-40B4-BE49-F238E27FC236}">
                  <a16:creationId xmlns:a16="http://schemas.microsoft.com/office/drawing/2014/main" id="{691BF6F4-344D-4018-8251-138475FC0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15" name="Rectangle 159">
              <a:extLst>
                <a:ext uri="{FF2B5EF4-FFF2-40B4-BE49-F238E27FC236}">
                  <a16:creationId xmlns:a16="http://schemas.microsoft.com/office/drawing/2014/main" id="{799868DB-33DC-484E-8263-88B5F4F3E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3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16" name="Rectangle 160">
              <a:extLst>
                <a:ext uri="{FF2B5EF4-FFF2-40B4-BE49-F238E27FC236}">
                  <a16:creationId xmlns:a16="http://schemas.microsoft.com/office/drawing/2014/main" id="{4E608BF4-1FE4-4D6F-9183-27D40D59D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9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17" name="Rectangle 161">
              <a:extLst>
                <a:ext uri="{FF2B5EF4-FFF2-40B4-BE49-F238E27FC236}">
                  <a16:creationId xmlns:a16="http://schemas.microsoft.com/office/drawing/2014/main" id="{23CE932A-C57C-44EA-A847-7524A9048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18" name="Rectangle 162">
              <a:extLst>
                <a:ext uri="{FF2B5EF4-FFF2-40B4-BE49-F238E27FC236}">
                  <a16:creationId xmlns:a16="http://schemas.microsoft.com/office/drawing/2014/main" id="{2371507A-D1A7-40BB-B0B8-95A496FC7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19" name="Rectangle 163">
              <a:extLst>
                <a:ext uri="{FF2B5EF4-FFF2-40B4-BE49-F238E27FC236}">
                  <a16:creationId xmlns:a16="http://schemas.microsoft.com/office/drawing/2014/main" id="{441689C2-2A1F-48E5-9C59-2089F2281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" y="2356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20" name="Rectangle 164">
              <a:extLst>
                <a:ext uri="{FF2B5EF4-FFF2-40B4-BE49-F238E27FC236}">
                  <a16:creationId xmlns:a16="http://schemas.microsoft.com/office/drawing/2014/main" id="{D32DE53D-067E-4AFC-B708-D32528946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2592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21" name="Rectangle 165">
              <a:extLst>
                <a:ext uri="{FF2B5EF4-FFF2-40B4-BE49-F238E27FC236}">
                  <a16:creationId xmlns:a16="http://schemas.microsoft.com/office/drawing/2014/main" id="{AC0D7816-BE19-490E-9F07-F2FA331F1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2592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22" name="Rectangle 166">
              <a:extLst>
                <a:ext uri="{FF2B5EF4-FFF2-40B4-BE49-F238E27FC236}">
                  <a16:creationId xmlns:a16="http://schemas.microsoft.com/office/drawing/2014/main" id="{072EE59D-2032-41FF-8B84-3A2B892B4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3" y="2592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23" name="Rectangle 167">
              <a:extLst>
                <a:ext uri="{FF2B5EF4-FFF2-40B4-BE49-F238E27FC236}">
                  <a16:creationId xmlns:a16="http://schemas.microsoft.com/office/drawing/2014/main" id="{5933A326-8D64-459B-8272-C7DFE5D71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9" y="2592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24" name="Rectangle 168">
              <a:extLst>
                <a:ext uri="{FF2B5EF4-FFF2-40B4-BE49-F238E27FC236}">
                  <a16:creationId xmlns:a16="http://schemas.microsoft.com/office/drawing/2014/main" id="{D85EAFC3-9FAF-4F2E-807D-250FA0E3C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592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25" name="Rectangle 169">
              <a:extLst>
                <a:ext uri="{FF2B5EF4-FFF2-40B4-BE49-F238E27FC236}">
                  <a16:creationId xmlns:a16="http://schemas.microsoft.com/office/drawing/2014/main" id="{D624E51E-018F-4889-8813-28ACD23A4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" y="2592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26" name="Rectangle 170">
              <a:extLst>
                <a:ext uri="{FF2B5EF4-FFF2-40B4-BE49-F238E27FC236}">
                  <a16:creationId xmlns:a16="http://schemas.microsoft.com/office/drawing/2014/main" id="{7B6F6F43-6847-48D5-904B-9F554323E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" y="2600"/>
              <a:ext cx="230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5400" b="1" baseline="10000">
                  <a:solidFill>
                    <a:srgbClr val="C00000"/>
                  </a:solidFill>
                  <a:latin typeface="Bookman Old Style" panose="02050604050505020204" pitchFamily="18" charset="0"/>
                </a:rPr>
                <a:t>O</a:t>
              </a:r>
            </a:p>
          </p:txBody>
        </p:sp>
        <p:sp>
          <p:nvSpPr>
            <p:cNvPr id="151727" name="Rectangle 171">
              <a:extLst>
                <a:ext uri="{FF2B5EF4-FFF2-40B4-BE49-F238E27FC236}">
                  <a16:creationId xmlns:a16="http://schemas.microsoft.com/office/drawing/2014/main" id="{F9FEF59C-0398-4C84-8101-1908A706F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592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28" name="Rectangle 174">
              <a:extLst>
                <a:ext uri="{FF2B5EF4-FFF2-40B4-BE49-F238E27FC236}">
                  <a16:creationId xmlns:a16="http://schemas.microsoft.com/office/drawing/2014/main" id="{1C3816D3-9C76-4D2F-9ABD-8F264746E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4" y="237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29" name="Rectangle 179">
              <a:extLst>
                <a:ext uri="{FF2B5EF4-FFF2-40B4-BE49-F238E27FC236}">
                  <a16:creationId xmlns:a16="http://schemas.microsoft.com/office/drawing/2014/main" id="{CFD18108-A945-4BF5-B135-CB989432E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" y="237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30" name="Rectangle 182">
              <a:extLst>
                <a:ext uri="{FF2B5EF4-FFF2-40B4-BE49-F238E27FC236}">
                  <a16:creationId xmlns:a16="http://schemas.microsoft.com/office/drawing/2014/main" id="{833DC7EF-BD47-4810-A4DE-924E58C53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" y="263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31" name="Rectangle 188">
              <a:extLst>
                <a:ext uri="{FF2B5EF4-FFF2-40B4-BE49-F238E27FC236}">
                  <a16:creationId xmlns:a16="http://schemas.microsoft.com/office/drawing/2014/main" id="{A7AEA665-616D-4AE1-A758-47C37D326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" y="2631"/>
              <a:ext cx="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32" name="Rectangle 189">
              <a:extLst>
                <a:ext uri="{FF2B5EF4-FFF2-40B4-BE49-F238E27FC236}">
                  <a16:creationId xmlns:a16="http://schemas.microsoft.com/office/drawing/2014/main" id="{B5AECCD3-79BA-4E29-A24C-A68F4E2B0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33" name="Rectangle 190">
              <a:extLst>
                <a:ext uri="{FF2B5EF4-FFF2-40B4-BE49-F238E27FC236}">
                  <a16:creationId xmlns:a16="http://schemas.microsoft.com/office/drawing/2014/main" id="{D129EDC1-07D2-482D-BBE1-76CF28808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34" name="Rectangle 191">
              <a:extLst>
                <a:ext uri="{FF2B5EF4-FFF2-40B4-BE49-F238E27FC236}">
                  <a16:creationId xmlns:a16="http://schemas.microsoft.com/office/drawing/2014/main" id="{37C3B4FC-CF9A-4AA5-BC6E-028515BE6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6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35" name="Rectangle 192">
              <a:extLst>
                <a:ext uri="{FF2B5EF4-FFF2-40B4-BE49-F238E27FC236}">
                  <a16:creationId xmlns:a16="http://schemas.microsoft.com/office/drawing/2014/main" id="{324467D7-5A06-424B-9F62-C17F4FD7E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8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36" name="Rectangle 193">
              <a:extLst>
                <a:ext uri="{FF2B5EF4-FFF2-40B4-BE49-F238E27FC236}">
                  <a16:creationId xmlns:a16="http://schemas.microsoft.com/office/drawing/2014/main" id="{BDCF4BB9-E5D9-4840-8496-CB6EB4355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0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37" name="Rectangle 194">
              <a:extLst>
                <a:ext uri="{FF2B5EF4-FFF2-40B4-BE49-F238E27FC236}">
                  <a16:creationId xmlns:a16="http://schemas.microsoft.com/office/drawing/2014/main" id="{88B21072-0F69-4302-A1D5-E3DDEB879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38" name="Rectangle 195">
              <a:extLst>
                <a:ext uri="{FF2B5EF4-FFF2-40B4-BE49-F238E27FC236}">
                  <a16:creationId xmlns:a16="http://schemas.microsoft.com/office/drawing/2014/main" id="{9CEB18B3-A4BB-448F-8E6D-EDF51E918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4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39" name="Rectangle 197">
              <a:extLst>
                <a:ext uri="{FF2B5EF4-FFF2-40B4-BE49-F238E27FC236}">
                  <a16:creationId xmlns:a16="http://schemas.microsoft.com/office/drawing/2014/main" id="{119DB6E2-25CD-4496-B707-4F872F707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6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.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40" name="Rectangle 199">
              <a:extLst>
                <a:ext uri="{FF2B5EF4-FFF2-40B4-BE49-F238E27FC236}">
                  <a16:creationId xmlns:a16="http://schemas.microsoft.com/office/drawing/2014/main" id="{3950282C-9002-44AE-AF23-AD2AC0C9B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4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.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1741" name="Rectangle 201">
              <a:extLst>
                <a:ext uri="{FF2B5EF4-FFF2-40B4-BE49-F238E27FC236}">
                  <a16:creationId xmlns:a16="http://schemas.microsoft.com/office/drawing/2014/main" id="{D133A652-7D3C-4315-82C3-1FF2FB2AC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876"/>
              <a:ext cx="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1600">
                  <a:solidFill>
                    <a:srgbClr val="000066"/>
                  </a:solidFill>
                </a:rPr>
                <a:t> </a:t>
              </a:r>
              <a:endParaRPr lang="en-US" altLang="fr-FR" sz="2000">
                <a:solidFill>
                  <a:srgbClr val="000066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151556" name="Rectangle 205">
            <a:extLst>
              <a:ext uri="{FF2B5EF4-FFF2-40B4-BE49-F238E27FC236}">
                <a16:creationId xmlns:a16="http://schemas.microsoft.com/office/drawing/2014/main" id="{4AF48244-340C-44D6-8E58-451326571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925" y="4565650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57" name="Rectangle 206">
            <a:extLst>
              <a:ext uri="{FF2B5EF4-FFF2-40B4-BE49-F238E27FC236}">
                <a16:creationId xmlns:a16="http://schemas.microsoft.com/office/drawing/2014/main" id="{A898F32F-A427-49C6-BE51-EA3473DE8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5425" y="4565650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58" name="Rectangle 207">
            <a:extLst>
              <a:ext uri="{FF2B5EF4-FFF2-40B4-BE49-F238E27FC236}">
                <a16:creationId xmlns:a16="http://schemas.microsoft.com/office/drawing/2014/main" id="{B99CBF8F-BA23-441A-8EA5-0C9546AC3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425" y="4803775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59" name="Rectangle 208">
            <a:extLst>
              <a:ext uri="{FF2B5EF4-FFF2-40B4-BE49-F238E27FC236}">
                <a16:creationId xmlns:a16="http://schemas.microsoft.com/office/drawing/2014/main" id="{3794C7DE-1D11-4A7B-8707-8B6C8954A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9225" y="4803775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60" name="Rectangle 209">
            <a:extLst>
              <a:ext uri="{FF2B5EF4-FFF2-40B4-BE49-F238E27FC236}">
                <a16:creationId xmlns:a16="http://schemas.microsoft.com/office/drawing/2014/main" id="{EE727FED-CA8A-43EF-9B8A-D69467F00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025" y="4803775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61" name="Rectangle 211">
            <a:extLst>
              <a:ext uri="{FF2B5EF4-FFF2-40B4-BE49-F238E27FC236}">
                <a16:creationId xmlns:a16="http://schemas.microsoft.com/office/drawing/2014/main" id="{7021B975-8A92-4154-91CC-F1DEFE62D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25" y="4803775"/>
            <a:ext cx="203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2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62" name="Rectangle 212">
            <a:extLst>
              <a:ext uri="{FF2B5EF4-FFF2-40B4-BE49-F238E27FC236}">
                <a16:creationId xmlns:a16="http://schemas.microsoft.com/office/drawing/2014/main" id="{3AFDD359-50BF-418E-BDEF-CFE9E0155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5925" y="4803775"/>
            <a:ext cx="228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V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63" name="Rectangle 215">
            <a:extLst>
              <a:ext uri="{FF2B5EF4-FFF2-40B4-BE49-F238E27FC236}">
                <a16:creationId xmlns:a16="http://schemas.microsoft.com/office/drawing/2014/main" id="{6E51EFA2-0AE2-42A1-9C48-BD7908E4C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925" y="4852988"/>
            <a:ext cx="1778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100">
                <a:solidFill>
                  <a:srgbClr val="FFFFFF"/>
                </a:solidFill>
              </a:rPr>
              <a:t>A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64" name="Rectangle 216">
            <a:extLst>
              <a:ext uri="{FF2B5EF4-FFF2-40B4-BE49-F238E27FC236}">
                <a16:creationId xmlns:a16="http://schemas.microsoft.com/office/drawing/2014/main" id="{47F3BC7D-3FFD-4536-8361-649911B7A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4852988"/>
            <a:ext cx="1778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100">
                <a:solidFill>
                  <a:srgbClr val="FFFFFF"/>
                </a:solidFill>
              </a:rPr>
              <a:t>V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65" name="Rectangle 218">
            <a:extLst>
              <a:ext uri="{FF2B5EF4-FFF2-40B4-BE49-F238E27FC236}">
                <a16:creationId xmlns:a16="http://schemas.microsoft.com/office/drawing/2014/main" id="{C0206666-935A-4F4B-A25F-BBB7182F1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25" y="4852988"/>
            <a:ext cx="1651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100">
                <a:solidFill>
                  <a:srgbClr val="FFFFFF"/>
                </a:solidFill>
              </a:rPr>
              <a:t>C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66" name="Rectangle 220">
            <a:extLst>
              <a:ext uri="{FF2B5EF4-FFF2-40B4-BE49-F238E27FC236}">
                <a16:creationId xmlns:a16="http://schemas.microsoft.com/office/drawing/2014/main" id="{437B0753-66DD-4B7D-8740-56EAA6C65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25" y="4803775"/>
            <a:ext cx="127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I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67" name="Rectangle 222">
            <a:extLst>
              <a:ext uri="{FF2B5EF4-FFF2-40B4-BE49-F238E27FC236}">
                <a16:creationId xmlns:a16="http://schemas.microsoft.com/office/drawing/2014/main" id="{78E66377-D5DD-4B33-A689-9C6E8BB52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625" y="4803775"/>
            <a:ext cx="228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A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68" name="Rectangle 223">
            <a:extLst>
              <a:ext uri="{FF2B5EF4-FFF2-40B4-BE49-F238E27FC236}">
                <a16:creationId xmlns:a16="http://schemas.microsoft.com/office/drawing/2014/main" id="{E37BAA9F-4281-4D35-8C57-42D61E92B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4803775"/>
            <a:ext cx="139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600">
                <a:solidFill>
                  <a:srgbClr val="FFFFFF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69" name="Rectangle 224">
            <a:extLst>
              <a:ext uri="{FF2B5EF4-FFF2-40B4-BE49-F238E27FC236}">
                <a16:creationId xmlns:a16="http://schemas.microsoft.com/office/drawing/2014/main" id="{FFA529D7-1DCD-4C88-B2C2-BAEC7143F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950" y="4902200"/>
            <a:ext cx="101600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200">
                <a:solidFill>
                  <a:srgbClr val="000000"/>
                </a:solidFill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70" name="Rectangle 225">
            <a:extLst>
              <a:ext uri="{FF2B5EF4-FFF2-40B4-BE49-F238E27FC236}">
                <a16:creationId xmlns:a16="http://schemas.microsoft.com/office/drawing/2014/main" id="{9DBE9839-3FD8-4E92-9008-96592A7EF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950" y="5040313"/>
            <a:ext cx="101600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endParaRPr lang="en-US" altLang="fr-FR" sz="2000">
              <a:solidFill>
                <a:srgbClr val="FFFFF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71" name="Line 226">
            <a:extLst>
              <a:ext uri="{FF2B5EF4-FFF2-40B4-BE49-F238E27FC236}">
                <a16:creationId xmlns:a16="http://schemas.microsoft.com/office/drawing/2014/main" id="{C8701564-985D-49D3-B246-B73C9E16F5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228850"/>
            <a:ext cx="7019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51572" name="Line 227">
            <a:extLst>
              <a:ext uri="{FF2B5EF4-FFF2-40B4-BE49-F238E27FC236}">
                <a16:creationId xmlns:a16="http://schemas.microsoft.com/office/drawing/2014/main" id="{B416AA3D-9E5B-432A-B064-006B75915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3532188"/>
            <a:ext cx="70294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51573" name="Line 228">
            <a:extLst>
              <a:ext uri="{FF2B5EF4-FFF2-40B4-BE49-F238E27FC236}">
                <a16:creationId xmlns:a16="http://schemas.microsoft.com/office/drawing/2014/main" id="{06F8C508-D6A0-49D0-B827-DC17D7A945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1754188"/>
            <a:ext cx="0" cy="3452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51574" name="Line 229">
            <a:extLst>
              <a:ext uri="{FF2B5EF4-FFF2-40B4-BE49-F238E27FC236}">
                <a16:creationId xmlns:a16="http://schemas.microsoft.com/office/drawing/2014/main" id="{10BAFADB-B1F0-4227-AC37-67CCD7C17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754188"/>
            <a:ext cx="0" cy="34655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51575" name="Line 230">
            <a:extLst>
              <a:ext uri="{FF2B5EF4-FFF2-40B4-BE49-F238E27FC236}">
                <a16:creationId xmlns:a16="http://schemas.microsoft.com/office/drawing/2014/main" id="{EF3484EE-9189-41D3-B875-2AF870B1E9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02375" y="1766888"/>
            <a:ext cx="1588" cy="348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43594" name="Text Box 234">
            <a:extLst>
              <a:ext uri="{FF2B5EF4-FFF2-40B4-BE49-F238E27FC236}">
                <a16:creationId xmlns:a16="http://schemas.microsoft.com/office/drawing/2014/main" id="{D12A29F2-9F78-4269-881A-4B52DD536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5522913"/>
            <a:ext cx="8804275" cy="15684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CA" altLang="x-none" sz="2400" dirty="0">
                <a:latin typeface="Bookman Old Style" charset="0"/>
              </a:rPr>
              <a:t>               Angor stable: revascularisation</a:t>
            </a:r>
          </a:p>
          <a:p>
            <a:pPr eaLnBrk="1" hangingPunct="1">
              <a:defRPr/>
            </a:pPr>
            <a:r>
              <a:rPr lang="fr-CA" altLang="x-none" sz="2400" b="1" dirty="0">
                <a:latin typeface="Bookman Old Style" charset="0"/>
              </a:rPr>
              <a:t>Qualité vie:</a:t>
            </a:r>
            <a:r>
              <a:rPr lang="fr-CA" altLang="x-none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charset="0"/>
              </a:rPr>
              <a:t> </a:t>
            </a:r>
            <a:r>
              <a:rPr lang="fr-CA" altLang="x-none" sz="2400" dirty="0">
                <a:latin typeface="Bookman Old Style" charset="0"/>
              </a:rPr>
              <a:t> </a:t>
            </a:r>
            <a:r>
              <a:rPr lang="fr-CA" altLang="x-none" sz="2400" b="1" dirty="0" err="1">
                <a:latin typeface="Bookman Old Style" charset="0"/>
              </a:rPr>
              <a:t>Rx</a:t>
            </a:r>
            <a:r>
              <a:rPr lang="fr-CA" altLang="x-none" sz="2400" b="1" dirty="0">
                <a:latin typeface="Bookman Old Style" charset="0"/>
              </a:rPr>
              <a:t> Médical et </a:t>
            </a:r>
            <a:r>
              <a:rPr lang="fr-CA" altLang="x-none" sz="2400" b="1" dirty="0" err="1">
                <a:latin typeface="Bookman Old Style" charset="0"/>
              </a:rPr>
              <a:t>Rx</a:t>
            </a:r>
            <a:r>
              <a:rPr lang="fr-CA" altLang="x-none" sz="2400" b="1" dirty="0">
                <a:latin typeface="Bookman Old Style" charset="0"/>
              </a:rPr>
              <a:t> Revascularisation</a:t>
            </a:r>
          </a:p>
          <a:p>
            <a:pPr eaLnBrk="1" hangingPunct="1">
              <a:defRPr/>
            </a:pPr>
            <a:r>
              <a:rPr lang="fr-CA" altLang="x-none" sz="2400" b="1" dirty="0">
                <a:latin typeface="Bookman Old Style" charset="0"/>
              </a:rPr>
              <a:t>Durée vie: </a:t>
            </a:r>
            <a:r>
              <a:rPr lang="fr-CA" altLang="x-none" sz="2400" b="1" dirty="0" err="1">
                <a:latin typeface="Bookman Old Style" charset="0"/>
              </a:rPr>
              <a:t>Rx</a:t>
            </a:r>
            <a:r>
              <a:rPr lang="fr-CA" altLang="x-none" sz="2400" b="1" dirty="0">
                <a:latin typeface="Bookman Old Style" charset="0"/>
              </a:rPr>
              <a:t> Médical seulement </a:t>
            </a:r>
            <a:r>
              <a:rPr lang="fr-CA" altLang="x-none" b="1" dirty="0">
                <a:latin typeface="Bookman Old Style" charset="0"/>
              </a:rPr>
              <a:t>(TC </a:t>
            </a:r>
            <a:r>
              <a:rPr lang="fr-CA" b="1" dirty="0"/>
              <a:t>≥ 50% exclus)</a:t>
            </a:r>
            <a:r>
              <a:rPr lang="fr-CA" sz="2400" b="1" dirty="0"/>
              <a:t> </a:t>
            </a:r>
            <a:endParaRPr lang="fr-CA" altLang="x-none" sz="2400" b="1" dirty="0">
              <a:latin typeface="Bookman Old Style" charset="0"/>
            </a:endParaRPr>
          </a:p>
          <a:p>
            <a:pPr eaLnBrk="1" hangingPunct="1">
              <a:defRPr/>
            </a:pPr>
            <a:r>
              <a:rPr lang="fr-CA" altLang="x-none" sz="2400" b="1" dirty="0">
                <a:latin typeface="Bookman Old Style" charset="0"/>
              </a:rPr>
              <a:t>                           </a:t>
            </a:r>
            <a:endParaRPr lang="fr-CA" altLang="x-none" sz="2400" dirty="0">
              <a:latin typeface="Bookman Old Style" charset="0"/>
            </a:endParaRPr>
          </a:p>
        </p:txBody>
      </p:sp>
      <p:sp>
        <p:nvSpPr>
          <p:cNvPr id="151577" name="Rectangle 170">
            <a:extLst>
              <a:ext uri="{FF2B5EF4-FFF2-40B4-BE49-F238E27FC236}">
                <a16:creationId xmlns:a16="http://schemas.microsoft.com/office/drawing/2014/main" id="{03805034-02D9-4D33-B482-DDF93254C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550" y="4214813"/>
            <a:ext cx="3651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5400" b="1" baseline="10000">
                <a:solidFill>
                  <a:srgbClr val="C00000"/>
                </a:solidFill>
                <a:latin typeface="Bookman Old Style" panose="02050604050505020204" pitchFamily="18" charset="0"/>
              </a:rPr>
              <a:t>O</a:t>
            </a:r>
          </a:p>
        </p:txBody>
      </p:sp>
      <p:sp>
        <p:nvSpPr>
          <p:cNvPr id="151578" name="Text Box 232">
            <a:extLst>
              <a:ext uri="{FF2B5EF4-FFF2-40B4-BE49-F238E27FC236}">
                <a16:creationId xmlns:a16="http://schemas.microsoft.com/office/drawing/2014/main" id="{A3D2D6CE-2EF4-4F4C-AF94-89A67FA3D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5" y="5222875"/>
            <a:ext cx="78597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>
                <a:solidFill>
                  <a:srgbClr val="000066"/>
                </a:solidFill>
                <a:latin typeface="Bookman Old Style" panose="02050604050505020204" pitchFamily="18" charset="0"/>
                <a:sym typeface="Monotype Sorts" charset="2"/>
              </a:rPr>
              <a:t> Avant nov. 2019: </a:t>
            </a:r>
            <a:r>
              <a:rPr lang="en-US" altLang="fr-FR" sz="1000" b="1">
                <a:solidFill>
                  <a:srgbClr val="000066"/>
                </a:solidFill>
                <a:latin typeface="Bookman Old Style" panose="02050604050505020204" pitchFamily="18" charset="0"/>
                <a:sym typeface="Monotype Sorts" charset="2"/>
              </a:rPr>
              <a:t>+</a:t>
            </a:r>
            <a:r>
              <a:rPr lang="en-US" altLang="fr-FR" sz="1000">
                <a:solidFill>
                  <a:srgbClr val="000066"/>
                </a:solidFill>
                <a:latin typeface="Bookman Old Style" panose="02050604050505020204" pitchFamily="18" charset="0"/>
                <a:sym typeface="Monotype Sorts" charset="2"/>
              </a:rPr>
              <a:t>~ </a:t>
            </a:r>
            <a:r>
              <a:rPr lang="en-US" altLang="fr-FR" sz="1000" b="1">
                <a:solidFill>
                  <a:srgbClr val="000066"/>
                </a:solidFill>
                <a:latin typeface="Bookman Old Style" panose="02050604050505020204" pitchFamily="18" charset="0"/>
                <a:sym typeface="Monotype Sorts" charset="2"/>
              </a:rPr>
              <a:t>30 %</a:t>
            </a:r>
            <a:r>
              <a:rPr lang="en-US" altLang="fr-FR" sz="1000">
                <a:solidFill>
                  <a:srgbClr val="000066"/>
                </a:solidFill>
                <a:latin typeface="Bookman Old Style" panose="02050604050505020204" pitchFamily="18" charset="0"/>
                <a:sym typeface="Monotype Sorts" charset="2"/>
              </a:rPr>
              <a:t>  </a:t>
            </a:r>
            <a:r>
              <a:rPr lang="en-US" altLang="fr-FR" sz="1000" b="1">
                <a:solidFill>
                  <a:srgbClr val="000066"/>
                </a:solidFill>
                <a:latin typeface="Bookman Old Style" panose="02050604050505020204" pitchFamily="18" charset="0"/>
                <a:sym typeface="Monotype Sorts" charset="2"/>
              </a:rPr>
              <a:t>TC ou 3 Vx ou 2 Vx + IVA</a:t>
            </a:r>
            <a:endParaRPr lang="en-US" altLang="fr-FR" sz="100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1579" name="ZoneTexte 2">
            <a:extLst>
              <a:ext uri="{FF2B5EF4-FFF2-40B4-BE49-F238E27FC236}">
                <a16:creationId xmlns:a16="http://schemas.microsoft.com/office/drawing/2014/main" id="{26C59996-28E4-406C-ADA1-F449AF2A1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963" y="1128713"/>
            <a:ext cx="53292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b="1"/>
              <a:t>Le monde après Ischemia!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94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4">
            <a:extLst>
              <a:ext uri="{FF2B5EF4-FFF2-40B4-BE49-F238E27FC236}">
                <a16:creationId xmlns:a16="http://schemas.microsoft.com/office/drawing/2014/main" id="{78608D6F-9EB4-4611-805B-7510BF96E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1235075"/>
            <a:ext cx="8840787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Une DRS en montant 3 étages, durée 5 min.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rgbClr val="000066"/>
                </a:solidFill>
              </a:rPr>
              <a:t>                         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rgbClr val="000066"/>
                </a:solidFill>
              </a:rPr>
              <a:t>                           </a:t>
            </a:r>
            <a:r>
              <a:rPr lang="fr-CA" altLang="fr-FR" sz="4800" b="1">
                <a:solidFill>
                  <a:srgbClr val="000066"/>
                </a:solidFill>
              </a:rPr>
              <a:t>ET SI…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>
                <a:solidFill>
                  <a:srgbClr val="000066"/>
                </a:solidFill>
              </a:rPr>
              <a:t>EE</a:t>
            </a:r>
            <a:r>
              <a:rPr lang="fr-CA" altLang="fr-FR">
                <a:solidFill>
                  <a:srgbClr val="000066"/>
                </a:solidFill>
              </a:rPr>
              <a:t>:    C</a:t>
            </a:r>
            <a:r>
              <a:rPr lang="fr-CA" altLang="fr-FR"/>
              <a:t>liniquement / électriquement </a:t>
            </a:r>
            <a:r>
              <a:rPr lang="fr-CA" altLang="fr-FR" sz="4000" b="1"/>
              <a:t>+</a:t>
            </a:r>
            <a:r>
              <a:rPr lang="fr-CA" altLang="fr-FR"/>
              <a:t>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/>
              <a:t>          Déviation </a:t>
            </a:r>
            <a:r>
              <a:rPr lang="fr-CA" altLang="fr-FR" b="1"/>
              <a:t>2 mm </a:t>
            </a:r>
            <a:r>
              <a:rPr lang="fr-CA" altLang="fr-FR"/>
              <a:t>(inf.) à </a:t>
            </a:r>
            <a:r>
              <a:rPr lang="fr-CA" altLang="fr-FR" b="1"/>
              <a:t>6 METS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/>
              <a:t>          Récupération </a:t>
            </a:r>
            <a:r>
              <a:rPr lang="fr-CA" altLang="fr-FR" b="1"/>
              <a:t>4 min.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b="1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/>
              <a:t>Echo</a:t>
            </a:r>
            <a:r>
              <a:rPr lang="fr-CA" altLang="fr-FR"/>
              <a:t>: FeVG </a:t>
            </a:r>
            <a:r>
              <a:rPr lang="fr-CA" altLang="fr-FR" b="1"/>
              <a:t>55%</a:t>
            </a:r>
            <a:r>
              <a:rPr lang="fr-CA" altLang="fr-FR"/>
              <a:t>,  Sclérose Ao </a:t>
            </a:r>
            <a:r>
              <a:rPr lang="fr-CA" altLang="fr-FR" sz="2000"/>
              <a:t>(Gr. Max: 10)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/>
              <a:t>                          </a:t>
            </a:r>
          </a:p>
        </p:txBody>
      </p:sp>
      <p:sp>
        <p:nvSpPr>
          <p:cNvPr id="157701" name="Rectangle 5">
            <a:extLst>
              <a:ext uri="{FF2B5EF4-FFF2-40B4-BE49-F238E27FC236}">
                <a16:creationId xmlns:a16="http://schemas.microsoft.com/office/drawing/2014/main" id="{9BB0BBAA-6CF2-401F-9F2E-86CDD9F2F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5628249"/>
            <a:ext cx="7416800" cy="1008062"/>
          </a:xfrm>
          <a:prstGeom prst="rect">
            <a:avLst/>
          </a:prstGeom>
          <a:solidFill>
            <a:srgbClr val="004A82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fr-CA" altLang="x-none" sz="4000" b="1" dirty="0">
                <a:solidFill>
                  <a:srgbClr val="FFFFFF"/>
                </a:solidFill>
              </a:rPr>
              <a:t>Coronarographie?</a:t>
            </a:r>
          </a:p>
        </p:txBody>
      </p:sp>
      <p:sp>
        <p:nvSpPr>
          <p:cNvPr id="153605" name="Rectangle 2">
            <a:extLst>
              <a:ext uri="{FF2B5EF4-FFF2-40B4-BE49-F238E27FC236}">
                <a16:creationId xmlns:a16="http://schemas.microsoft.com/office/drawing/2014/main" id="{4E8848A1-0D4F-415F-8ED0-2FDE76099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333375"/>
            <a:ext cx="9144000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>
                <a:solidFill>
                  <a:srgbClr val="FFFFF3"/>
                </a:solidFill>
                <a:latin typeface="Bookman Old Style" panose="02050604050505020204" pitchFamily="18" charset="0"/>
              </a:rPr>
              <a:t>JB Avocat 54: </a:t>
            </a:r>
            <a:r>
              <a:rPr lang="fr-CA" altLang="fr-FR" sz="4000" b="1">
                <a:solidFill>
                  <a:schemeClr val="bg1"/>
                </a:solidFill>
              </a:rPr>
              <a:t>Visite contrôle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Espace réservé du contenu 1">
            <a:extLst>
              <a:ext uri="{FF2B5EF4-FFF2-40B4-BE49-F238E27FC236}">
                <a16:creationId xmlns:a16="http://schemas.microsoft.com/office/drawing/2014/main" id="{A96E1BCF-50AB-4428-A367-3FCB9F4371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1557338"/>
            <a:ext cx="8820150" cy="4724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CA" altLang="fr-FR" b="1">
                <a:ea typeface="ＭＳ Ｐゴシック" panose="020B0600070205080204" pitchFamily="34" charset="-128"/>
              </a:rPr>
              <a:t> </a:t>
            </a:r>
            <a:r>
              <a:rPr lang="fr-CA" altLang="fr-FR" sz="4000" b="1">
                <a:ea typeface="ＭＳ Ｐゴシック" panose="020B0600070205080204" pitchFamily="34" charset="-128"/>
              </a:rPr>
              <a:t>Considérer Angio CT Coronarien</a:t>
            </a:r>
          </a:p>
          <a:p>
            <a:pPr marL="0" indent="0">
              <a:buFontTx/>
              <a:buNone/>
            </a:pPr>
            <a:r>
              <a:rPr lang="fr-CA" altLang="fr-FR" b="1">
                <a:ea typeface="ＭＳ Ｐゴシック" panose="020B0600070205080204" pitchFamily="34" charset="-128"/>
              </a:rPr>
              <a:t>                                vs </a:t>
            </a:r>
          </a:p>
          <a:p>
            <a:pPr marL="0" indent="0">
              <a:buFontTx/>
              <a:buNone/>
            </a:pPr>
            <a:r>
              <a:rPr lang="fr-CA" altLang="fr-FR" sz="4000" b="1">
                <a:ea typeface="ＭＳ Ｐゴシック" panose="020B0600070205080204" pitchFamily="34" charset="-128"/>
              </a:rPr>
              <a:t>              Coronarographie</a:t>
            </a:r>
          </a:p>
          <a:p>
            <a:pPr marL="0" indent="0">
              <a:buFontTx/>
              <a:buNone/>
            </a:pPr>
            <a:endParaRPr lang="fr-CA" altLang="fr-FR" sz="24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r>
              <a:rPr lang="fr-CA" altLang="fr-FR" sz="2400">
                <a:ea typeface="ＭＳ Ｐゴシック" panose="020B0600070205080204" pitchFamily="34" charset="-128"/>
              </a:rPr>
              <a:t>Avantages Angio CT:</a:t>
            </a:r>
          </a:p>
          <a:p>
            <a:pPr marL="0" indent="0">
              <a:buFontTx/>
              <a:buNone/>
            </a:pPr>
            <a:r>
              <a:rPr lang="fr-CA" altLang="fr-FR" sz="3600" b="1">
                <a:ea typeface="ＭＳ Ｐゴシック" panose="020B0600070205080204" pitchFamily="34" charset="-128"/>
              </a:rPr>
              <a:t>20% n’ont pas de maladie coronarienne</a:t>
            </a:r>
          </a:p>
          <a:p>
            <a:pPr marL="0" indent="0">
              <a:buFontTx/>
              <a:buNone/>
            </a:pPr>
            <a:endParaRPr lang="fr-CA" altLang="fr-FR" sz="3600" b="1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r>
              <a:rPr lang="fr-CA" altLang="fr-FR" sz="3600" b="1">
                <a:ea typeface="ＭＳ Ｐゴシック" panose="020B0600070205080204" pitchFamily="34" charset="-128"/>
              </a:rPr>
              <a:t>Tronc Commun: revascularisation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18C668B-2496-416C-B471-292DB750AD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60" y="161309"/>
            <a:ext cx="4450257" cy="830997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CA" altLang="fr-FR" sz="4800" b="1" dirty="0">
                <a:solidFill>
                  <a:srgbClr val="FFFFF3"/>
                </a:solidFill>
                <a:latin typeface="Bookman Old Style" panose="02050604050505020204" pitchFamily="18" charset="0"/>
              </a:rPr>
              <a:t>JB Avocat 54</a:t>
            </a:r>
            <a:endParaRPr lang="fr-CA" sz="4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FF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oneTexte 2">
            <a:extLst>
              <a:ext uri="{FF2B5EF4-FFF2-40B4-BE49-F238E27FC236}">
                <a16:creationId xmlns:a16="http://schemas.microsoft.com/office/drawing/2014/main" id="{2B8006EB-0669-4A1B-8F1E-37E2A687553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143500"/>
            <a:ext cx="67056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698" name="Image 1">
            <a:extLst>
              <a:ext uri="{FF2B5EF4-FFF2-40B4-BE49-F238E27FC236}">
                <a16:creationId xmlns:a16="http://schemas.microsoft.com/office/drawing/2014/main" id="{C6516A47-C031-43EF-BFFA-CAFCF90E0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509713"/>
            <a:ext cx="3455987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tangle 2">
            <a:extLst>
              <a:ext uri="{FF2B5EF4-FFF2-40B4-BE49-F238E27FC236}">
                <a16:creationId xmlns:a16="http://schemas.microsoft.com/office/drawing/2014/main" id="{0191B597-806F-4E9C-B666-E15B76BA904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17500"/>
            <a:ext cx="90551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F053C822-B9F7-4D10-B875-09840F608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82750"/>
            <a:ext cx="9144000" cy="55086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CA" altLang="x-none" sz="2800" dirty="0"/>
              <a:t>I</a:t>
            </a:r>
            <a:r>
              <a:rPr lang="fr-CA" altLang="x-none" sz="3600" dirty="0"/>
              <a:t>)</a:t>
            </a:r>
            <a:r>
              <a:rPr lang="fr-CA" altLang="x-none" sz="2400" dirty="0"/>
              <a:t>  </a:t>
            </a:r>
            <a:r>
              <a:rPr lang="en-US" altLang="x-none" sz="2400" b="1" dirty="0" err="1"/>
              <a:t>Histoire</a:t>
            </a:r>
            <a:r>
              <a:rPr lang="en-US" altLang="x-none" sz="2400" b="1" dirty="0"/>
              <a:t>:</a:t>
            </a:r>
            <a:r>
              <a:rPr lang="en-US" altLang="x-none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valeur</a:t>
            </a:r>
            <a:r>
              <a:rPr lang="en-US" altLang="x-none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prédictive</a:t>
            </a:r>
            <a:r>
              <a:rPr lang="en-US" altLang="x-none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Dx</a:t>
            </a:r>
            <a:endParaRPr lang="fr-CA" altLang="x-none" sz="2400" dirty="0"/>
          </a:p>
          <a:p>
            <a:pPr eaLnBrk="1" hangingPunct="1">
              <a:defRPr/>
            </a:pPr>
            <a:endParaRPr lang="fr-CA" altLang="x-none" sz="2400" dirty="0"/>
          </a:p>
          <a:p>
            <a:pPr eaLnBrk="1" hangingPunct="1">
              <a:defRPr/>
            </a:pPr>
            <a:r>
              <a:rPr lang="fr-CA" altLang="x-none" sz="2800" dirty="0"/>
              <a:t>II)</a:t>
            </a:r>
            <a:r>
              <a:rPr lang="fr-CA" altLang="x-none" sz="2400" dirty="0"/>
              <a:t> Examens paracliniques:</a:t>
            </a:r>
          </a:p>
          <a:p>
            <a:pPr eaLnBrk="1" hangingPunct="1">
              <a:defRPr/>
            </a:pPr>
            <a:r>
              <a:rPr lang="fr-CA" altLang="x-none" sz="2400" dirty="0"/>
              <a:t>               </a:t>
            </a:r>
            <a:r>
              <a:rPr lang="fr-CA" altLang="x-none" sz="2400" b="1" dirty="0"/>
              <a:t>EE</a:t>
            </a:r>
            <a:r>
              <a:rPr lang="fr-CA" altLang="x-none" sz="2400" dirty="0"/>
              <a:t> </a:t>
            </a:r>
            <a:r>
              <a:rPr lang="fr-CA" altLang="x-none" sz="2400" b="1" dirty="0"/>
              <a:t>Diagnostique</a:t>
            </a:r>
            <a:r>
              <a:rPr lang="fr-CA" altLang="x-none" sz="2400" dirty="0"/>
              <a:t> </a:t>
            </a:r>
            <a:r>
              <a:rPr lang="fr-CA" altLang="x-none" sz="1400" dirty="0"/>
              <a:t>(sans </a:t>
            </a:r>
            <a:r>
              <a:rPr lang="fr-CA" altLang="x-none" sz="1400" dirty="0" err="1"/>
              <a:t>Rx</a:t>
            </a:r>
            <a:r>
              <a:rPr lang="fr-CA" altLang="x-none" sz="1400" dirty="0"/>
              <a:t>): </a:t>
            </a:r>
            <a:r>
              <a:rPr lang="fr-CA" altLang="x-none" sz="2400" dirty="0"/>
              <a:t>angine atypique</a:t>
            </a:r>
          </a:p>
          <a:p>
            <a:pPr eaLnBrk="1" hangingPunct="1">
              <a:defRPr/>
            </a:pPr>
            <a:r>
              <a:rPr lang="fr-CA" altLang="x-none" sz="2400" b="1" dirty="0"/>
              <a:t>                    </a:t>
            </a:r>
            <a:r>
              <a:rPr lang="fr-CA" altLang="x-none" sz="2400" dirty="0"/>
              <a:t> </a:t>
            </a:r>
            <a:r>
              <a:rPr lang="fr-CA" altLang="x-none" sz="2400" b="1" dirty="0"/>
              <a:t>Pronostic</a:t>
            </a:r>
            <a:r>
              <a:rPr lang="fr-CA" altLang="x-none" sz="2400" dirty="0"/>
              <a:t> </a:t>
            </a:r>
            <a:r>
              <a:rPr lang="fr-CA" altLang="x-none" sz="1400" dirty="0"/>
              <a:t>(avec/sans </a:t>
            </a:r>
            <a:r>
              <a:rPr lang="fr-CA" altLang="x-none" sz="1400" dirty="0" err="1"/>
              <a:t>Rx</a:t>
            </a:r>
            <a:r>
              <a:rPr lang="fr-CA" altLang="x-none" sz="1400" dirty="0"/>
              <a:t>)</a:t>
            </a:r>
          </a:p>
          <a:p>
            <a:pPr lvl="1" eaLnBrk="1" hangingPunct="1">
              <a:defRPr/>
            </a:pPr>
            <a:r>
              <a:rPr lang="fr-CA" altLang="x-none" sz="2400" b="1" dirty="0"/>
              <a:t>                            </a:t>
            </a:r>
            <a:endParaRPr lang="fr-CA" altLang="x-none" sz="2400" dirty="0"/>
          </a:p>
          <a:p>
            <a:pPr lvl="1" eaLnBrk="1" hangingPunct="1">
              <a:defRPr/>
            </a:pPr>
            <a:r>
              <a:rPr lang="fr-CA" altLang="x-none" sz="2400" b="1" dirty="0"/>
              <a:t>Imagerie: MIBI</a:t>
            </a:r>
            <a:r>
              <a:rPr lang="fr-CA" altLang="x-none" sz="2400" dirty="0"/>
              <a:t> effort/</a:t>
            </a:r>
            <a:r>
              <a:rPr lang="fr-CA" altLang="x-none" sz="2400" dirty="0" err="1"/>
              <a:t>Persantin</a:t>
            </a:r>
            <a:r>
              <a:rPr lang="fr-CA" altLang="x-none" sz="2400" dirty="0"/>
              <a:t> </a:t>
            </a:r>
            <a:r>
              <a:rPr lang="fr-CA" altLang="x-none" sz="2400" b="1" dirty="0">
                <a:sym typeface="Symbol" charset="2"/>
              </a:rPr>
              <a:t>Écho</a:t>
            </a:r>
            <a:r>
              <a:rPr lang="fr-CA" altLang="x-none" sz="2400" dirty="0">
                <a:sym typeface="Symbol" charset="2"/>
              </a:rPr>
              <a:t> Stress/</a:t>
            </a:r>
            <a:r>
              <a:rPr lang="fr-CA" altLang="x-none" sz="2400" dirty="0" err="1">
                <a:sym typeface="Symbol" charset="2"/>
              </a:rPr>
              <a:t>Dobutamine</a:t>
            </a:r>
            <a:endParaRPr lang="fr-CA" altLang="x-none" sz="2400" b="1" dirty="0">
              <a:sym typeface="Symbol" charset="2"/>
            </a:endParaRPr>
          </a:p>
          <a:p>
            <a:pPr lvl="1" eaLnBrk="1" hangingPunct="1">
              <a:defRPr/>
            </a:pPr>
            <a:r>
              <a:rPr lang="fr-CA" altLang="x-none" sz="2400" b="1" dirty="0">
                <a:sym typeface="Symbol" charset="2"/>
              </a:rPr>
              <a:t>       </a:t>
            </a:r>
            <a:r>
              <a:rPr lang="fr-CA" altLang="x-none" sz="2400" dirty="0"/>
              <a:t>Alternative EE si </a:t>
            </a:r>
            <a:r>
              <a:rPr lang="fr-CA" altLang="x-none" sz="2400" dirty="0">
                <a:sym typeface="Symbol" charset="2"/>
              </a:rPr>
              <a:t>non </a:t>
            </a:r>
            <a:r>
              <a:rPr lang="fr-CA" altLang="x-none" sz="2400" b="1" dirty="0">
                <a:sym typeface="Symbol" charset="2"/>
              </a:rPr>
              <a:t>interprétable - faisable - fiable</a:t>
            </a:r>
          </a:p>
          <a:p>
            <a:pPr lvl="1" eaLnBrk="1" hangingPunct="1">
              <a:defRPr/>
            </a:pPr>
            <a:endParaRPr lang="fr-CA" altLang="x-none" sz="2400" dirty="0">
              <a:sym typeface="Symbol" charset="2"/>
            </a:endParaRPr>
          </a:p>
          <a:p>
            <a:pPr lvl="1" eaLnBrk="1" hangingPunct="1">
              <a:defRPr/>
            </a:pPr>
            <a:r>
              <a:rPr lang="fr-CA" altLang="x-none" sz="2400" dirty="0">
                <a:sym typeface="Symbol" charset="2"/>
              </a:rPr>
              <a:t> </a:t>
            </a:r>
            <a:r>
              <a:rPr lang="fr-CA" altLang="x-none" sz="2400" b="1" dirty="0">
                <a:sym typeface="Symbol" charset="2"/>
              </a:rPr>
              <a:t>Imagerie </a:t>
            </a:r>
            <a:r>
              <a:rPr lang="fr-CA" altLang="x-none" sz="2400" dirty="0">
                <a:sym typeface="Symbol" charset="2"/>
              </a:rPr>
              <a:t>2</a:t>
            </a:r>
            <a:r>
              <a:rPr lang="fr-CA" altLang="x-none" sz="2400" baseline="30000" dirty="0">
                <a:sym typeface="Symbol" charset="2"/>
              </a:rPr>
              <a:t>ième</a:t>
            </a:r>
            <a:r>
              <a:rPr lang="fr-CA" altLang="x-none" sz="2400" b="1" dirty="0">
                <a:sym typeface="Symbol" charset="2"/>
              </a:rPr>
              <a:t> </a:t>
            </a:r>
            <a:r>
              <a:rPr lang="fr-CA" altLang="x-none" sz="2400" dirty="0">
                <a:sym typeface="Symbol" charset="2"/>
              </a:rPr>
              <a:t>génération: </a:t>
            </a:r>
            <a:r>
              <a:rPr lang="fr-CA" altLang="x-none" sz="2400" dirty="0" err="1">
                <a:sym typeface="Symbol" charset="2"/>
              </a:rPr>
              <a:t>Angio</a:t>
            </a:r>
            <a:r>
              <a:rPr lang="fr-CA" altLang="x-none" sz="2400" dirty="0">
                <a:sym typeface="Symbol" charset="2"/>
              </a:rPr>
              <a:t> CT</a:t>
            </a:r>
          </a:p>
          <a:p>
            <a:pPr lvl="1" eaLnBrk="1" hangingPunct="1">
              <a:defRPr/>
            </a:pPr>
            <a:r>
              <a:rPr lang="fr-CA" altLang="x-none" sz="2400" b="1" dirty="0">
                <a:sym typeface="Symbol" charset="2"/>
              </a:rPr>
              <a:t>             	</a:t>
            </a:r>
            <a:r>
              <a:rPr lang="fr-CA" altLang="x-none" sz="2400" dirty="0">
                <a:sym typeface="Symbol" charset="2"/>
              </a:rPr>
              <a:t>peu accessible et plus couteux </a:t>
            </a:r>
            <a:r>
              <a:rPr lang="fr-CA" altLang="x-none" sz="2400" b="1" dirty="0">
                <a:sym typeface="Symbol" charset="2"/>
              </a:rPr>
              <a:t>(éliminer TC) </a:t>
            </a:r>
          </a:p>
          <a:p>
            <a:pPr lvl="1" eaLnBrk="1" hangingPunct="1">
              <a:defRPr/>
            </a:pPr>
            <a:r>
              <a:rPr lang="fr-CA" altLang="x-none" sz="2400" b="1" dirty="0">
                <a:sym typeface="Symbol" charset="2"/>
              </a:rPr>
              <a:t> </a:t>
            </a:r>
          </a:p>
          <a:p>
            <a:pPr lvl="1" eaLnBrk="1" hangingPunct="1">
              <a:defRPr/>
            </a:pPr>
            <a:r>
              <a:rPr lang="fr-CA" altLang="x-none" sz="2400" b="1" dirty="0">
                <a:sym typeface="Symbol" charset="2"/>
              </a:rPr>
              <a:t>Coronarographie</a:t>
            </a:r>
            <a:r>
              <a:rPr lang="fr-CA" altLang="x-none" sz="2400" dirty="0">
                <a:sym typeface="Symbol" charset="2"/>
              </a:rPr>
              <a:t>: si planifie revascularisation</a:t>
            </a:r>
          </a:p>
          <a:p>
            <a:pPr lvl="1" eaLnBrk="1" hangingPunct="1">
              <a:defRPr/>
            </a:pPr>
            <a:r>
              <a:rPr lang="fr-CA" altLang="x-none" sz="2400" dirty="0">
                <a:sym typeface="Symbol" charset="2"/>
              </a:rPr>
              <a:t> 		</a:t>
            </a:r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6F4BCA2E-E380-4E6D-8F39-7B6E17403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212725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/>
              <a:t>    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/>
              <a:t>           </a:t>
            </a:r>
          </a:p>
        </p:txBody>
      </p:sp>
      <p:pic>
        <p:nvPicPr>
          <p:cNvPr id="159747" name="Image 4">
            <a:extLst>
              <a:ext uri="{FF2B5EF4-FFF2-40B4-BE49-F238E27FC236}">
                <a16:creationId xmlns:a16="http://schemas.microsoft.com/office/drawing/2014/main" id="{0AA1875C-B91A-4D35-AF0B-39BDFF904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5843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tangle 6">
            <a:extLst>
              <a:ext uri="{FF2B5EF4-FFF2-40B4-BE49-F238E27FC236}">
                <a16:creationId xmlns:a16="http://schemas.microsoft.com/office/drawing/2014/main" id="{EA56B1B6-DC17-411C-8033-DD4241B439A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1600"/>
            <a:ext cx="42799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B9115AFB-947A-4816-ADB3-C0CF1716A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1150"/>
            <a:ext cx="9144000" cy="53863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fr-CA" altLang="x-none" sz="3200" dirty="0"/>
          </a:p>
          <a:p>
            <a:pPr eaLnBrk="1" hangingPunct="1">
              <a:defRPr/>
            </a:pPr>
            <a:r>
              <a:rPr lang="fr-CA" altLang="x-none" sz="3200" dirty="0"/>
              <a:t>III) Changements habitudes de vue sont la  	base de </a:t>
            </a:r>
            <a:r>
              <a:rPr lang="fr-CA" altLang="x-none" sz="3200" b="1" dirty="0"/>
              <a:t>prévention et traitement actif.</a:t>
            </a:r>
            <a:endParaRPr lang="fr-CA" altLang="x-none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fr-CA" altLang="x-none" sz="3200" dirty="0"/>
          </a:p>
          <a:p>
            <a:pPr eaLnBrk="1" hangingPunct="1">
              <a:defRPr/>
            </a:pPr>
            <a:r>
              <a:rPr lang="fr-CA" altLang="x-none" sz="3200" dirty="0"/>
              <a:t>IV</a:t>
            </a:r>
            <a:r>
              <a:rPr lang="fr-CA" altLang="x-none" sz="3200" b="1" dirty="0"/>
              <a:t>) </a:t>
            </a:r>
            <a:r>
              <a:rPr lang="fr-CA" altLang="x-none" sz="3200" b="1" dirty="0" err="1"/>
              <a:t>Rx</a:t>
            </a:r>
            <a:r>
              <a:rPr lang="fr-CA" altLang="x-none" sz="3200" b="1" dirty="0"/>
              <a:t> facteurs risque</a:t>
            </a:r>
          </a:p>
          <a:p>
            <a:pPr eaLnBrk="1" hangingPunct="1">
              <a:defRPr/>
            </a:pPr>
            <a:r>
              <a:rPr lang="fr-CA" altLang="x-none" sz="3200" dirty="0">
                <a:sym typeface="Symbol" charset="2"/>
              </a:rPr>
              <a:t>      DM</a:t>
            </a:r>
            <a:r>
              <a:rPr lang="fr-CA" altLang="x-none" sz="2400" dirty="0">
                <a:sym typeface="Symbol" charset="2"/>
              </a:rPr>
              <a:t>2: aGLP</a:t>
            </a:r>
            <a:r>
              <a:rPr lang="fr-CA" altLang="x-none" sz="1600" dirty="0">
                <a:sym typeface="Symbol" charset="2"/>
              </a:rPr>
              <a:t>1</a:t>
            </a:r>
            <a:r>
              <a:rPr lang="fr-CA" altLang="x-none" sz="2400" dirty="0">
                <a:sym typeface="Symbol" charset="2"/>
              </a:rPr>
              <a:t>- iSGLT</a:t>
            </a:r>
            <a:r>
              <a:rPr lang="fr-CA" altLang="x-none" sz="1600" dirty="0">
                <a:sym typeface="Symbol" charset="2"/>
              </a:rPr>
              <a:t>2</a:t>
            </a:r>
            <a:r>
              <a:rPr lang="fr-CA" altLang="x-none" sz="3200" dirty="0">
                <a:sym typeface="Symbol" charset="2"/>
              </a:rPr>
              <a:t> </a:t>
            </a:r>
          </a:p>
          <a:p>
            <a:pPr eaLnBrk="1" hangingPunct="1">
              <a:defRPr/>
            </a:pPr>
            <a:r>
              <a:rPr lang="fr-CA" altLang="x-none" sz="3200" dirty="0">
                <a:sym typeface="Symbol" charset="2"/>
              </a:rPr>
              <a:t>      Lipides: </a:t>
            </a:r>
            <a:r>
              <a:rPr lang="fr-CA" altLang="x-none" sz="2400" dirty="0">
                <a:sym typeface="Symbol" charset="2"/>
              </a:rPr>
              <a:t>iPCSK</a:t>
            </a:r>
            <a:r>
              <a:rPr lang="fr-CA" altLang="x-none" sz="1600" dirty="0">
                <a:sym typeface="Symbol" charset="2"/>
              </a:rPr>
              <a:t>9</a:t>
            </a:r>
            <a:r>
              <a:rPr lang="fr-CA" altLang="x-none" sz="3200" dirty="0">
                <a:sym typeface="Symbol" charset="2"/>
              </a:rPr>
              <a:t> </a:t>
            </a:r>
          </a:p>
          <a:p>
            <a:pPr eaLnBrk="1" hangingPunct="1">
              <a:defRPr/>
            </a:pPr>
            <a:r>
              <a:rPr lang="fr-CA" altLang="x-none" sz="3200" dirty="0">
                <a:sym typeface="Symbol" charset="2"/>
              </a:rPr>
              <a:t>      HTA : objectif 120 -140</a:t>
            </a:r>
          </a:p>
          <a:p>
            <a:pPr eaLnBrk="1" hangingPunct="1">
              <a:defRPr/>
            </a:pPr>
            <a:r>
              <a:rPr lang="fr-CA" altLang="x-none" sz="3200" dirty="0">
                <a:sym typeface="Symbol" charset="2"/>
              </a:rPr>
              <a:t>	        </a:t>
            </a:r>
            <a:r>
              <a:rPr lang="fr-CA" altLang="x-none" sz="2400" dirty="0"/>
              <a:t>IECA privilégiés pour la protection vasculaire</a:t>
            </a:r>
          </a:p>
          <a:p>
            <a:pPr eaLnBrk="1" hangingPunct="1">
              <a:defRPr/>
            </a:pPr>
            <a:r>
              <a:rPr lang="fr-CA" altLang="x-none" sz="2400" dirty="0">
                <a:sym typeface="Symbol" charset="2"/>
              </a:rPr>
              <a:t>                        </a:t>
            </a:r>
            <a:r>
              <a:rPr lang="fr-CA" altLang="x-none" sz="1600" dirty="0">
                <a:sym typeface="Symbol" charset="2"/>
              </a:rPr>
              <a:t>   (ARA alternative si IECA non toléré)</a:t>
            </a:r>
          </a:p>
          <a:p>
            <a:pPr eaLnBrk="1" hangingPunct="1">
              <a:defRPr/>
            </a:pPr>
            <a:endParaRPr lang="fr-CA" altLang="x-none" sz="3200" dirty="0">
              <a:sym typeface="Symbol" charset="2"/>
            </a:endParaRPr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450CBB41-12C2-4C83-9207-FD9ED37D3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41288"/>
            <a:ext cx="8001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/>
              <a:t>    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b="1"/>
              <a:t>           </a:t>
            </a:r>
          </a:p>
        </p:txBody>
      </p:sp>
      <p:pic>
        <p:nvPicPr>
          <p:cNvPr id="161795" name="Image 4">
            <a:extLst>
              <a:ext uri="{FF2B5EF4-FFF2-40B4-BE49-F238E27FC236}">
                <a16:creationId xmlns:a16="http://schemas.microsoft.com/office/drawing/2014/main" id="{8B06ACF6-3D8E-44EC-8191-D457A533A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5843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tangle 6">
            <a:extLst>
              <a:ext uri="{FF2B5EF4-FFF2-40B4-BE49-F238E27FC236}">
                <a16:creationId xmlns:a16="http://schemas.microsoft.com/office/drawing/2014/main" id="{F2DCCBD9-9120-424E-88AD-83591BF8703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1600"/>
            <a:ext cx="42799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Image 4">
            <a:extLst>
              <a:ext uri="{FF2B5EF4-FFF2-40B4-BE49-F238E27FC236}">
                <a16:creationId xmlns:a16="http://schemas.microsoft.com/office/drawing/2014/main" id="{49682DE4-EE25-48D8-861C-1E8585223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5900"/>
            <a:ext cx="15843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ctangle 6">
            <a:extLst>
              <a:ext uri="{FF2B5EF4-FFF2-40B4-BE49-F238E27FC236}">
                <a16:creationId xmlns:a16="http://schemas.microsoft.com/office/drawing/2014/main" id="{E1F6D9EE-9722-42D4-9769-A5E2DAB3A21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1600"/>
            <a:ext cx="42799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34">
            <a:extLst>
              <a:ext uri="{FF2B5EF4-FFF2-40B4-BE49-F238E27FC236}">
                <a16:creationId xmlns:a16="http://schemas.microsoft.com/office/drawing/2014/main" id="{A360967D-D8B2-46F6-B550-8987C9733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1484313"/>
            <a:ext cx="8804275" cy="4710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CA" altLang="x-none" sz="3600" dirty="0">
                <a:latin typeface="Bookman Old Style" charset="0"/>
              </a:rPr>
              <a:t>               Traitement CCS:</a:t>
            </a:r>
          </a:p>
          <a:p>
            <a:pPr eaLnBrk="1" hangingPunct="1">
              <a:defRPr/>
            </a:pPr>
            <a:endParaRPr lang="fr-CA" altLang="x-none" sz="3600" dirty="0">
              <a:latin typeface="Bookman Old Style" charset="0"/>
            </a:endParaRPr>
          </a:p>
          <a:p>
            <a:pPr eaLnBrk="1" hangingPunct="1">
              <a:defRPr/>
            </a:pPr>
            <a:r>
              <a:rPr lang="fr-CA" altLang="x-none" sz="3600" b="1" dirty="0">
                <a:latin typeface="Bookman Old Style" charset="0"/>
              </a:rPr>
              <a:t>Qualité vie:</a:t>
            </a:r>
            <a:r>
              <a:rPr lang="fr-CA" altLang="x-none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charset="0"/>
              </a:rPr>
              <a:t> </a:t>
            </a:r>
            <a:r>
              <a:rPr lang="fr-CA" altLang="x-none" sz="3600" dirty="0">
                <a:latin typeface="Bookman Old Style" charset="0"/>
              </a:rPr>
              <a:t> </a:t>
            </a:r>
          </a:p>
          <a:p>
            <a:pPr eaLnBrk="1" hangingPunct="1">
              <a:defRPr/>
            </a:pPr>
            <a:r>
              <a:rPr lang="fr-CA" altLang="x-none" sz="3600" b="1" dirty="0">
                <a:latin typeface="Bookman Old Style" charset="0"/>
              </a:rPr>
              <a:t>    </a:t>
            </a:r>
            <a:r>
              <a:rPr lang="fr-CA" altLang="x-none" sz="3600" b="1" dirty="0" err="1">
                <a:latin typeface="Bookman Old Style" charset="0"/>
              </a:rPr>
              <a:t>Rx</a:t>
            </a:r>
            <a:r>
              <a:rPr lang="fr-CA" altLang="x-none" sz="3600" b="1" dirty="0">
                <a:latin typeface="Bookman Old Style" charset="0"/>
              </a:rPr>
              <a:t> Médical et Revascularisation</a:t>
            </a:r>
          </a:p>
          <a:p>
            <a:pPr eaLnBrk="1" hangingPunct="1">
              <a:defRPr/>
            </a:pPr>
            <a:endParaRPr lang="fr-CA" altLang="x-none" sz="3600" b="1" dirty="0">
              <a:latin typeface="Bookman Old Style" charset="0"/>
            </a:endParaRPr>
          </a:p>
          <a:p>
            <a:pPr eaLnBrk="1" hangingPunct="1">
              <a:defRPr/>
            </a:pPr>
            <a:r>
              <a:rPr lang="fr-CA" altLang="x-none" sz="3600" b="1" dirty="0">
                <a:latin typeface="Bookman Old Style" charset="0"/>
              </a:rPr>
              <a:t>Durée vie: </a:t>
            </a:r>
          </a:p>
          <a:p>
            <a:pPr eaLnBrk="1" hangingPunct="1">
              <a:defRPr/>
            </a:pPr>
            <a:r>
              <a:rPr lang="fr-CA" altLang="x-none" sz="3600" b="1" dirty="0">
                <a:latin typeface="Bookman Old Style" charset="0"/>
              </a:rPr>
              <a:t>    </a:t>
            </a:r>
            <a:r>
              <a:rPr lang="fr-CA" altLang="x-none" sz="3600" b="1" dirty="0" err="1">
                <a:latin typeface="Bookman Old Style" charset="0"/>
              </a:rPr>
              <a:t>Rx</a:t>
            </a:r>
            <a:r>
              <a:rPr lang="fr-CA" altLang="x-none" sz="3600" b="1" dirty="0">
                <a:latin typeface="Bookman Old Style" charset="0"/>
              </a:rPr>
              <a:t> Médical seulement </a:t>
            </a:r>
          </a:p>
          <a:p>
            <a:pPr eaLnBrk="1" hangingPunct="1">
              <a:defRPr/>
            </a:pPr>
            <a:r>
              <a:rPr lang="fr-CA" altLang="x-none" sz="2400" b="1" dirty="0">
                <a:latin typeface="Bookman Old Style" charset="0"/>
              </a:rPr>
              <a:t>                            </a:t>
            </a:r>
            <a:r>
              <a:rPr lang="fr-CA" altLang="x-none" b="1" dirty="0">
                <a:latin typeface="Bookman Old Style" charset="0"/>
              </a:rPr>
              <a:t>TC </a:t>
            </a:r>
            <a:r>
              <a:rPr lang="fr-CA" b="1" dirty="0"/>
              <a:t>≥ 50% ????</a:t>
            </a:r>
            <a:r>
              <a:rPr lang="fr-CA" sz="2400" b="1" dirty="0"/>
              <a:t> </a:t>
            </a:r>
            <a:endParaRPr lang="fr-CA" altLang="x-none" sz="2400" b="1" dirty="0">
              <a:latin typeface="Bookman Old Style" charset="0"/>
            </a:endParaRPr>
          </a:p>
          <a:p>
            <a:pPr eaLnBrk="1" hangingPunct="1">
              <a:defRPr/>
            </a:pPr>
            <a:r>
              <a:rPr lang="fr-CA" altLang="x-none" sz="2400" b="1" dirty="0">
                <a:latin typeface="Bookman Old Style" charset="0"/>
              </a:rPr>
              <a:t>                           </a:t>
            </a:r>
            <a:endParaRPr lang="fr-CA" altLang="x-none" sz="2400" dirty="0">
              <a:latin typeface="Bookman Old Sty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oneTexte 1">
            <a:extLst>
              <a:ext uri="{FF2B5EF4-FFF2-40B4-BE49-F238E27FC236}">
                <a16:creationId xmlns:a16="http://schemas.microsoft.com/office/drawing/2014/main" id="{6E7F8C5F-A2B0-4093-8AAD-026FB605288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6096000"/>
            <a:ext cx="62865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0" name="Image 2">
            <a:extLst>
              <a:ext uri="{FF2B5EF4-FFF2-40B4-BE49-F238E27FC236}">
                <a16:creationId xmlns:a16="http://schemas.microsoft.com/office/drawing/2014/main" id="{C11E5E72-AD75-4740-9BB9-483C3A122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924175"/>
            <a:ext cx="36718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oneTexte 5">
            <a:extLst>
              <a:ext uri="{FF2B5EF4-FFF2-40B4-BE49-F238E27FC236}">
                <a16:creationId xmlns:a16="http://schemas.microsoft.com/office/drawing/2014/main" id="{A8F2DC78-3152-4BBD-874C-1D526381A34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0043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oneTexte 2">
            <a:extLst>
              <a:ext uri="{FF2B5EF4-FFF2-40B4-BE49-F238E27FC236}">
                <a16:creationId xmlns:a16="http://schemas.microsoft.com/office/drawing/2014/main" id="{88DB4566-5C09-4000-9FC8-AC0BB64EA7B5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101600"/>
            <a:ext cx="42672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>
            <a:extLst>
              <a:ext uri="{FF2B5EF4-FFF2-40B4-BE49-F238E27FC236}">
                <a16:creationId xmlns:a16="http://schemas.microsoft.com/office/drawing/2014/main" id="{7BCA6109-0BB2-45A7-9043-14F96B306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919" y="3230880"/>
            <a:ext cx="5222329" cy="1239520"/>
          </a:xfrm>
          <a:prstGeom prst="rect">
            <a:avLst/>
          </a:prstGeom>
          <a:solidFill>
            <a:srgbClr val="004A82"/>
          </a:solidFill>
          <a:ln>
            <a:headEnd/>
            <a:tailEnd/>
          </a:ln>
          <a:scene3d>
            <a:camera prst="perspective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fr-CA" altLang="x-none" sz="3600" u="sng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fr-CA" altLang="x-none" sz="3600" b="1" u="sng" dirty="0">
                <a:solidFill>
                  <a:schemeClr val="bg1"/>
                </a:solidFill>
              </a:rPr>
              <a:t>Ne peut éliminer</a:t>
            </a:r>
            <a:r>
              <a:rPr lang="fr-CA" altLang="x-none" sz="3600" b="1" dirty="0">
                <a:solidFill>
                  <a:schemeClr val="bg1"/>
                </a:solidFill>
              </a:rPr>
              <a:t> A</a:t>
            </a:r>
            <a:r>
              <a:rPr lang="fr-CA" altLang="x-none" sz="3600" dirty="0">
                <a:solidFill>
                  <a:schemeClr val="bg1"/>
                </a:solidFill>
              </a:rPr>
              <a:t>ngine </a:t>
            </a:r>
          </a:p>
          <a:p>
            <a:pPr eaLnBrk="1" hangingPunct="1">
              <a:defRPr/>
            </a:pPr>
            <a:r>
              <a:rPr lang="fr-CA" altLang="x-none" dirty="0">
                <a:solidFill>
                  <a:schemeClr val="bg1"/>
                </a:solidFill>
              </a:rPr>
              <a:t>                      DRS</a:t>
            </a:r>
            <a:r>
              <a:rPr lang="fr-CA" altLang="x-none" sz="3200" b="1" dirty="0">
                <a:solidFill>
                  <a:schemeClr val="bg1"/>
                </a:solidFill>
              </a:rPr>
              <a:t> </a:t>
            </a:r>
            <a:r>
              <a:rPr lang="fr-CA" altLang="x-none" dirty="0">
                <a:solidFill>
                  <a:schemeClr val="bg1"/>
                </a:solidFill>
              </a:rPr>
              <a:t>atypique</a:t>
            </a:r>
          </a:p>
          <a:p>
            <a:pPr eaLnBrk="1" hangingPunct="1">
              <a:defRPr/>
            </a:pPr>
            <a:endParaRPr lang="fr-CA" altLang="x-none" dirty="0">
              <a:solidFill>
                <a:schemeClr val="bg1"/>
              </a:solidFill>
            </a:endParaRPr>
          </a:p>
        </p:txBody>
      </p:sp>
      <p:sp>
        <p:nvSpPr>
          <p:cNvPr id="293891" name="Rectangle 3">
            <a:extLst>
              <a:ext uri="{FF2B5EF4-FFF2-40B4-BE49-F238E27FC236}">
                <a16:creationId xmlns:a16="http://schemas.microsoft.com/office/drawing/2014/main" id="{5B314647-0CAF-4F9B-A475-C8A48CAD7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848" y="1628154"/>
            <a:ext cx="3352800" cy="838200"/>
          </a:xfrm>
          <a:prstGeom prst="rect">
            <a:avLst/>
          </a:prstGeom>
          <a:solidFill>
            <a:srgbClr val="004A82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fr-CA" altLang="en-US" sz="3600" b="1" u="sng" dirty="0">
                <a:solidFill>
                  <a:schemeClr val="bg1"/>
                </a:solidFill>
                <a:cs typeface="Arial" panose="020B0604020202020204" pitchFamily="34" charset="0"/>
              </a:rPr>
              <a:t>Non</a:t>
            </a:r>
            <a:r>
              <a:rPr lang="fr-CA" alt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 Cardiaque</a:t>
            </a:r>
          </a:p>
        </p:txBody>
      </p:sp>
      <p:pic>
        <p:nvPicPr>
          <p:cNvPr id="11275" name="Text Box 5">
            <a:extLst>
              <a:ext uri="{FF2B5EF4-FFF2-40B4-BE49-F238E27FC236}">
                <a16:creationId xmlns:a16="http://schemas.microsoft.com/office/drawing/2014/main" id="{42F4E1B5-AD74-455F-84BF-EF5BE2C9ECA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52400"/>
            <a:ext cx="8966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7" name="Text Box 9">
            <a:extLst>
              <a:ext uri="{FF2B5EF4-FFF2-40B4-BE49-F238E27FC236}">
                <a16:creationId xmlns:a16="http://schemas.microsoft.com/office/drawing/2014/main" id="{F2FFB78E-F3BC-4FEE-AFDC-EDACC0E3E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5437188"/>
            <a:ext cx="184150" cy="669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fr-CA" sz="2400" b="1">
              <a:solidFill>
                <a:srgbClr val="FFFFF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eaLnBrk="1" hangingPunct="1">
              <a:defRPr/>
            </a:pPr>
            <a:endParaRPr lang="fr-CA" sz="1400">
              <a:solidFill>
                <a:srgbClr val="FFFFF3"/>
              </a:solidFill>
              <a:latin typeface="Bookman Old Style" pitchFamily="18" charset="0"/>
            </a:endParaRPr>
          </a:p>
        </p:txBody>
      </p:sp>
      <p:sp>
        <p:nvSpPr>
          <p:cNvPr id="31753" name="Rectangle 13">
            <a:extLst>
              <a:ext uri="{FF2B5EF4-FFF2-40B4-BE49-F238E27FC236}">
                <a16:creationId xmlns:a16="http://schemas.microsoft.com/office/drawing/2014/main" id="{60D78FDB-DE27-40ED-B8AF-C5A9E7CDB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646238"/>
            <a:ext cx="1749425" cy="646112"/>
          </a:xfrm>
          <a:prstGeom prst="rect">
            <a:avLst/>
          </a:prstGeom>
          <a:solidFill>
            <a:srgbClr val="004A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600" b="1" u="sng">
                <a:solidFill>
                  <a:schemeClr val="bg1"/>
                </a:solidFill>
              </a:rPr>
              <a:t>Angine</a:t>
            </a:r>
            <a:endParaRPr lang="fr-CA" altLang="fr-FR" sz="3600" b="1" u="sng">
              <a:solidFill>
                <a:schemeClr val="bg1"/>
              </a:solidFill>
            </a:endParaRPr>
          </a:p>
        </p:txBody>
      </p:sp>
      <p:sp>
        <p:nvSpPr>
          <p:cNvPr id="14360" name="Line 14">
            <a:extLst>
              <a:ext uri="{FF2B5EF4-FFF2-40B4-BE49-F238E27FC236}">
                <a16:creationId xmlns:a16="http://schemas.microsoft.com/office/drawing/2014/main" id="{FA05E98C-7E7A-4327-9ACE-9E3806D228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08100" y="3141663"/>
            <a:ext cx="0" cy="1989137"/>
          </a:xfrm>
          <a:prstGeom prst="line">
            <a:avLst/>
          </a:prstGeom>
          <a:noFill/>
          <a:ln w="76200">
            <a:solidFill>
              <a:schemeClr val="accent4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fr-CA">
              <a:latin typeface="Arial" charset="0"/>
            </a:endParaRPr>
          </a:p>
        </p:txBody>
      </p:sp>
      <p:sp>
        <p:nvSpPr>
          <p:cNvPr id="14361" name="Line 15">
            <a:extLst>
              <a:ext uri="{FF2B5EF4-FFF2-40B4-BE49-F238E27FC236}">
                <a16:creationId xmlns:a16="http://schemas.microsoft.com/office/drawing/2014/main" id="{C41FAD97-412B-4EC3-96E4-8C30A68AF6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4606925"/>
            <a:ext cx="0" cy="622300"/>
          </a:xfrm>
          <a:prstGeom prst="line">
            <a:avLst/>
          </a:prstGeom>
          <a:noFill/>
          <a:ln w="76200">
            <a:solidFill>
              <a:schemeClr val="accent4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fr-CA">
              <a:latin typeface="Arial" charset="0"/>
            </a:endParaRPr>
          </a:p>
        </p:txBody>
      </p:sp>
      <p:sp>
        <p:nvSpPr>
          <p:cNvPr id="14362" name="Line 16">
            <a:extLst>
              <a:ext uri="{FF2B5EF4-FFF2-40B4-BE49-F238E27FC236}">
                <a16:creationId xmlns:a16="http://schemas.microsoft.com/office/drawing/2014/main" id="{9BF827DE-4B81-40E4-B0D2-857CEC541F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2950" y="2708275"/>
            <a:ext cx="0" cy="2422525"/>
          </a:xfrm>
          <a:prstGeom prst="line">
            <a:avLst/>
          </a:prstGeom>
          <a:noFill/>
          <a:ln w="76200">
            <a:solidFill>
              <a:schemeClr val="accent4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fr-CA">
              <a:latin typeface="Arial" charset="0"/>
            </a:endParaRPr>
          </a:p>
        </p:txBody>
      </p:sp>
      <p:sp>
        <p:nvSpPr>
          <p:cNvPr id="31757" name="Rectangle 1">
            <a:extLst>
              <a:ext uri="{FF2B5EF4-FFF2-40B4-BE49-F238E27FC236}">
                <a16:creationId xmlns:a16="http://schemas.microsoft.com/office/drawing/2014/main" id="{09C9F5A8-B6AC-4A0C-99B9-A26899521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088" y="6342063"/>
            <a:ext cx="57673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800">
                <a:solidFill>
                  <a:srgbClr val="000066"/>
                </a:solidFill>
                <a:latin typeface="Bookman Old Style" panose="02050604050505020204" pitchFamily="18" charset="0"/>
              </a:rPr>
              <a:t>TOUJOURS FORMULER UNE </a:t>
            </a:r>
            <a:r>
              <a:rPr lang="en-US" altLang="fr-FR" sz="800" b="1">
                <a:solidFill>
                  <a:srgbClr val="000066"/>
                </a:solidFill>
                <a:latin typeface="Bookman Old Style" panose="02050604050505020204" pitchFamily="18" charset="0"/>
              </a:rPr>
              <a:t>OPINION CLAIRE</a:t>
            </a:r>
            <a:r>
              <a:rPr lang="en-US" altLang="fr-FR" sz="800">
                <a:solidFill>
                  <a:srgbClr val="000066"/>
                </a:solidFill>
                <a:latin typeface="Bookman Old Style" panose="020506040505050202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800">
                <a:solidFill>
                  <a:srgbClr val="000066"/>
                </a:solidFill>
                <a:latin typeface="Bookman Old Style" panose="02050604050505020204" pitchFamily="18" charset="0"/>
              </a:rPr>
              <a:t>CONDUITE DÉCOULE </a:t>
            </a:r>
            <a:r>
              <a:rPr lang="en-US" altLang="fr-FR" sz="800" b="1">
                <a:solidFill>
                  <a:srgbClr val="000066"/>
                </a:solidFill>
                <a:latin typeface="Bookman Old Style" panose="02050604050505020204" pitchFamily="18" charset="0"/>
              </a:rPr>
              <a:t>DIRECTEMENT</a:t>
            </a:r>
            <a:r>
              <a:rPr lang="en-US" altLang="fr-FR" sz="800">
                <a:solidFill>
                  <a:srgbClr val="000066"/>
                </a:solidFill>
                <a:latin typeface="Bookman Old Style" panose="02050604050505020204" pitchFamily="18" charset="0"/>
              </a:rPr>
              <a:t> ET </a:t>
            </a:r>
            <a:r>
              <a:rPr lang="en-US" altLang="fr-FR" sz="800" b="1">
                <a:solidFill>
                  <a:srgbClr val="000066"/>
                </a:solidFill>
                <a:latin typeface="Bookman Old Style" panose="02050604050505020204" pitchFamily="18" charset="0"/>
              </a:rPr>
              <a:t>AUTOMATIQUEMENT</a:t>
            </a:r>
            <a:endParaRPr lang="en-US" altLang="fr-FR" sz="80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1758" name="ZoneTexte 1">
            <a:extLst>
              <a:ext uri="{FF2B5EF4-FFF2-40B4-BE49-F238E27FC236}">
                <a16:creationId xmlns:a16="http://schemas.microsoft.com/office/drawing/2014/main" id="{5BAD263E-5E22-424A-ACC8-0BF4B3429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2333625"/>
            <a:ext cx="2863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AutoNum type="alphaUcParenR"/>
            </a:pPr>
            <a:r>
              <a:rPr lang="fr-CA" altLang="fr-FR" sz="1800"/>
              <a:t>Définitive</a:t>
            </a:r>
          </a:p>
          <a:p>
            <a:pPr>
              <a:spcBef>
                <a:spcPct val="0"/>
              </a:spcBef>
              <a:buClrTx/>
              <a:buFontTx/>
              <a:buAutoNum type="alphaUcParenR"/>
            </a:pPr>
            <a:r>
              <a:rPr lang="fr-CA" altLang="fr-FR" sz="1800"/>
              <a:t>Ad preuve du contraire</a:t>
            </a:r>
          </a:p>
        </p:txBody>
      </p:sp>
      <p:sp>
        <p:nvSpPr>
          <p:cNvPr id="31759" name="ZoneTexte 2">
            <a:extLst>
              <a:ext uri="{FF2B5EF4-FFF2-40B4-BE49-F238E27FC236}">
                <a16:creationId xmlns:a16="http://schemas.microsoft.com/office/drawing/2014/main" id="{F607E232-6928-4D0F-AF7F-5302D949D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175250"/>
            <a:ext cx="1754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Traiter</a:t>
            </a:r>
          </a:p>
        </p:txBody>
      </p:sp>
      <p:sp>
        <p:nvSpPr>
          <p:cNvPr id="31760" name="ZoneTexte 3">
            <a:extLst>
              <a:ext uri="{FF2B5EF4-FFF2-40B4-BE49-F238E27FC236}">
                <a16:creationId xmlns:a16="http://schemas.microsoft.com/office/drawing/2014/main" id="{74EFC6BA-47DE-4602-9C83-A02A56527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5157788"/>
            <a:ext cx="2921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Investiguer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2000"/>
              <a:t>         sans traiter</a:t>
            </a:r>
          </a:p>
        </p:txBody>
      </p:sp>
      <p:sp>
        <p:nvSpPr>
          <p:cNvPr id="31761" name="ZoneTexte 4">
            <a:extLst>
              <a:ext uri="{FF2B5EF4-FFF2-40B4-BE49-F238E27FC236}">
                <a16:creationId xmlns:a16="http://schemas.microsoft.com/office/drawing/2014/main" id="{7DAA6AE5-7E15-4ECA-8B66-40EF9A872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725" y="5173663"/>
            <a:ext cx="2751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4000" b="1"/>
              <a:t>Réorienter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8" name="Text Box 12">
            <a:extLst>
              <a:ext uri="{FF2B5EF4-FFF2-40B4-BE49-F238E27FC236}">
                <a16:creationId xmlns:a16="http://schemas.microsoft.com/office/drawing/2014/main" id="{B0FE7783-8C72-4A34-82EF-C3146C43B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1395413"/>
            <a:ext cx="8202613" cy="1016000"/>
          </a:xfrm>
          <a:prstGeom prst="rect">
            <a:avLst/>
          </a:prstGeom>
          <a:solidFill>
            <a:srgbClr val="004A8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CA" altLang="en-US" sz="4000" b="1" dirty="0">
                <a:solidFill>
                  <a:srgbClr val="FFFFF3"/>
                </a:solidFill>
                <a:latin typeface="Arial"/>
                <a:cs typeface="Arial"/>
              </a:rPr>
              <a:t>        Investiguer </a:t>
            </a:r>
            <a:r>
              <a:rPr lang="fr-CA" altLang="en-US" sz="4000" b="1" u="sng" dirty="0">
                <a:solidFill>
                  <a:srgbClr val="FFFFF3"/>
                </a:solidFill>
                <a:latin typeface="+mn-lt"/>
                <a:cs typeface="Arial" panose="020B0604020202020204" pitchFamily="34" charset="0"/>
              </a:rPr>
              <a:t>sans</a:t>
            </a:r>
            <a:r>
              <a:rPr lang="fr-CA" altLang="en-US" sz="4000" b="1" dirty="0">
                <a:solidFill>
                  <a:srgbClr val="FFFFF3"/>
                </a:solidFill>
                <a:latin typeface="+mn-lt"/>
                <a:cs typeface="Arial" panose="020B0604020202020204" pitchFamily="34" charset="0"/>
              </a:rPr>
              <a:t> traiter               </a:t>
            </a:r>
            <a:r>
              <a:rPr lang="fr-CA" altLang="en-US" dirty="0">
                <a:solidFill>
                  <a:srgbClr val="FFFFF3"/>
                </a:solidFill>
                <a:latin typeface="Arial"/>
                <a:cs typeface="Arial"/>
              </a:rPr>
              <a:t>                                                          </a:t>
            </a:r>
            <a:r>
              <a:rPr lang="fr-CA" altLang="en-US" sz="800" dirty="0">
                <a:solidFill>
                  <a:srgbClr val="FFFFF3"/>
                </a:solidFill>
                <a:latin typeface="Arial"/>
                <a:cs typeface="Arial"/>
              </a:rPr>
              <a:t>3</a:t>
            </a:r>
            <a:r>
              <a:rPr lang="fr-CA" altLang="en-US" dirty="0">
                <a:solidFill>
                  <a:srgbClr val="FFFFF3"/>
                </a:solidFill>
                <a:latin typeface="Arial"/>
                <a:cs typeface="Arial"/>
              </a:rPr>
              <a:t>                                               3 étapes </a:t>
            </a:r>
            <a:endParaRPr lang="fr-CA" altLang="en-US" dirty="0">
              <a:solidFill>
                <a:srgbClr val="FFFFF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3069" name="Text Box 13">
            <a:extLst>
              <a:ext uri="{FF2B5EF4-FFF2-40B4-BE49-F238E27FC236}">
                <a16:creationId xmlns:a16="http://schemas.microsoft.com/office/drawing/2014/main" id="{6980A3F6-A569-4A3C-B2EF-AFA1BD7B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2492375"/>
            <a:ext cx="4419600" cy="708025"/>
          </a:xfrm>
          <a:prstGeom prst="rect">
            <a:avLst/>
          </a:prstGeom>
          <a:solidFill>
            <a:srgbClr val="004A82"/>
          </a:solidFill>
          <a:ln>
            <a:noFill/>
          </a:ln>
          <a:effectLst/>
          <a:scene3d>
            <a:camera prst="perspectiveFront"/>
            <a:lightRig rig="legacyNormal3" dir="r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>
            <a:spAutoFit/>
            <a:flatTx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CA" altLang="x-none" sz="1400" b="1">
                <a:solidFill>
                  <a:srgbClr val="FFFFF3"/>
                </a:solidFill>
              </a:rPr>
              <a:t>                  </a:t>
            </a:r>
            <a:r>
              <a:rPr lang="fr-CA" altLang="x-none" b="1">
                <a:solidFill>
                  <a:srgbClr val="FFFFF3"/>
                </a:solidFill>
              </a:rPr>
              <a:t>ECG per DRS et sériés</a:t>
            </a:r>
            <a:endParaRPr lang="fr-CA" altLang="x-none">
              <a:solidFill>
                <a:srgbClr val="FFFFF3"/>
              </a:solidFill>
            </a:endParaRPr>
          </a:p>
          <a:p>
            <a:pPr eaLnBrk="1" hangingPunct="1">
              <a:defRPr/>
            </a:pPr>
            <a:r>
              <a:rPr lang="fr-CA" altLang="x-none" b="1">
                <a:solidFill>
                  <a:srgbClr val="FFFFF3"/>
                </a:solidFill>
              </a:rPr>
              <a:t>          CK - Tropo</a:t>
            </a:r>
            <a:r>
              <a:rPr lang="fr-CA" altLang="x-none" b="1">
                <a:solidFill>
                  <a:srgbClr val="FFFFF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fr-CA" altLang="x-none" b="1">
                <a:solidFill>
                  <a:srgbClr val="FFFFF3"/>
                </a:solidFill>
              </a:rPr>
              <a:t>Stat et sériés</a:t>
            </a:r>
            <a:endParaRPr lang="fr-CA" altLang="x-none">
              <a:solidFill>
                <a:srgbClr val="FFFFF3"/>
              </a:solidFill>
            </a:endParaRPr>
          </a:p>
        </p:txBody>
      </p:sp>
      <p:sp>
        <p:nvSpPr>
          <p:cNvPr id="33795" name="Line 18">
            <a:extLst>
              <a:ext uri="{FF2B5EF4-FFF2-40B4-BE49-F238E27FC236}">
                <a16:creationId xmlns:a16="http://schemas.microsoft.com/office/drawing/2014/main" id="{124581BE-1C59-4288-B44E-30E05DFB2C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20775" y="2924175"/>
            <a:ext cx="609600" cy="7620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302" name="Text Box 19">
            <a:extLst>
              <a:ext uri="{FF2B5EF4-FFF2-40B4-BE49-F238E27FC236}">
                <a16:creationId xmlns:a16="http://schemas.microsoft.com/office/drawing/2014/main" id="{CE8F2057-9746-4960-8A6D-6670120A0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08275"/>
            <a:ext cx="1144588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fr-CA" altLang="en-US" sz="240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Angine</a:t>
            </a:r>
          </a:p>
        </p:txBody>
      </p:sp>
      <p:sp>
        <p:nvSpPr>
          <p:cNvPr id="33797" name="Line 21">
            <a:extLst>
              <a:ext uri="{FF2B5EF4-FFF2-40B4-BE49-F238E27FC236}">
                <a16:creationId xmlns:a16="http://schemas.microsoft.com/office/drawing/2014/main" id="{55C5125A-16A2-4012-8CB3-E1F88F1805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813050"/>
            <a:ext cx="620712" cy="11112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304" name="Text Box 22">
            <a:extLst>
              <a:ext uri="{FF2B5EF4-FFF2-40B4-BE49-F238E27FC236}">
                <a16:creationId xmlns:a16="http://schemas.microsoft.com/office/drawing/2014/main" id="{043A0C69-1A42-45F3-86C4-F2D300A6B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2709863"/>
            <a:ext cx="1643062" cy="8318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fr-CA" altLang="en-US" sz="240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    Non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fr-CA" altLang="en-US" sz="240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coronarien</a:t>
            </a:r>
          </a:p>
        </p:txBody>
      </p:sp>
      <p:sp>
        <p:nvSpPr>
          <p:cNvPr id="33799" name="Line 24">
            <a:extLst>
              <a:ext uri="{FF2B5EF4-FFF2-40B4-BE49-F238E27FC236}">
                <a16:creationId xmlns:a16="http://schemas.microsoft.com/office/drawing/2014/main" id="{358B1E9C-F071-445E-995D-02E50FA30F9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1863" y="4370388"/>
            <a:ext cx="1223962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800" name="Line 27">
            <a:extLst>
              <a:ext uri="{FF2B5EF4-FFF2-40B4-BE49-F238E27FC236}">
                <a16:creationId xmlns:a16="http://schemas.microsoft.com/office/drawing/2014/main" id="{5E32FA29-5F14-4644-AFDA-3975CC1321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25550" y="4456113"/>
            <a:ext cx="1401763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308" name="Text Box 28">
            <a:extLst>
              <a:ext uri="{FF2B5EF4-FFF2-40B4-BE49-F238E27FC236}">
                <a16:creationId xmlns:a16="http://schemas.microsoft.com/office/drawing/2014/main" id="{F86615A7-45EF-4007-A53A-6551B83A3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575" y="4191000"/>
            <a:ext cx="1144588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fr-CA" altLang="en-US" sz="240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Angine</a:t>
            </a:r>
          </a:p>
        </p:txBody>
      </p:sp>
      <p:sp>
        <p:nvSpPr>
          <p:cNvPr id="173085" name="AutoShape 29">
            <a:extLst>
              <a:ext uri="{FF2B5EF4-FFF2-40B4-BE49-F238E27FC236}">
                <a16:creationId xmlns:a16="http://schemas.microsoft.com/office/drawing/2014/main" id="{E98926F5-1E8C-4C10-A92A-C6054F9ED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2725" y="3500438"/>
            <a:ext cx="522288" cy="45243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4A82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fr-FR" sz="2000"/>
          </a:p>
        </p:txBody>
      </p:sp>
      <p:pic>
        <p:nvPicPr>
          <p:cNvPr id="29717" name="Rectangle 1">
            <a:extLst>
              <a:ext uri="{FF2B5EF4-FFF2-40B4-BE49-F238E27FC236}">
                <a16:creationId xmlns:a16="http://schemas.microsoft.com/office/drawing/2014/main" id="{CFF549F9-26C7-4597-8CEE-21D1E33D71B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127000"/>
            <a:ext cx="84328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29">
            <a:extLst>
              <a:ext uri="{FF2B5EF4-FFF2-40B4-BE49-F238E27FC236}">
                <a16:creationId xmlns:a16="http://schemas.microsoft.com/office/drawing/2014/main" id="{32E75B19-B151-497A-816F-D24CCAD5C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350" y="5084763"/>
            <a:ext cx="501650" cy="504825"/>
          </a:xfrm>
          <a:prstGeom prst="downArrow">
            <a:avLst>
              <a:gd name="adj1" fmla="val 50000"/>
              <a:gd name="adj2" fmla="val 24981"/>
            </a:avLst>
          </a:prstGeom>
          <a:solidFill>
            <a:srgbClr val="004A82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fr-FR" sz="2000"/>
          </a:p>
        </p:txBody>
      </p:sp>
      <p:sp>
        <p:nvSpPr>
          <p:cNvPr id="33805" name="Rectangle 1">
            <a:extLst>
              <a:ext uri="{FF2B5EF4-FFF2-40B4-BE49-F238E27FC236}">
                <a16:creationId xmlns:a16="http://schemas.microsoft.com/office/drawing/2014/main" id="{3C1A1E6E-B447-417B-AABF-0613202C3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75" y="2487613"/>
            <a:ext cx="4884738" cy="936625"/>
          </a:xfrm>
          <a:prstGeom prst="rect">
            <a:avLst/>
          </a:prstGeom>
          <a:solidFill>
            <a:srgbClr val="004A8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200" b="1">
                <a:solidFill>
                  <a:srgbClr val="FFFFF3"/>
                </a:solidFill>
              </a:rPr>
              <a:t>   </a:t>
            </a:r>
            <a:endParaRPr lang="fr-CA" altLang="fr-FR" sz="2800" b="1">
              <a:solidFill>
                <a:srgbClr val="FFFFF3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 b="1">
                <a:solidFill>
                  <a:srgbClr val="FFFFF3"/>
                </a:solidFill>
              </a:rPr>
              <a:t>  ECG stat + sériés + Tropo</a:t>
            </a:r>
            <a:r>
              <a:rPr lang="fr-CA" altLang="fr-FR" sz="2800">
                <a:solidFill>
                  <a:srgbClr val="FFFFF3"/>
                </a:solidFill>
              </a:rPr>
              <a:t>.</a:t>
            </a:r>
          </a:p>
        </p:txBody>
      </p:sp>
      <p:sp>
        <p:nvSpPr>
          <p:cNvPr id="33806" name="Rectangle 3">
            <a:extLst>
              <a:ext uri="{FF2B5EF4-FFF2-40B4-BE49-F238E27FC236}">
                <a16:creationId xmlns:a16="http://schemas.microsoft.com/office/drawing/2014/main" id="{44F9DAFB-E7C4-456D-B0F6-0B24E4AF0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4043363"/>
            <a:ext cx="2808287" cy="993775"/>
          </a:xfrm>
          <a:prstGeom prst="rect">
            <a:avLst/>
          </a:prstGeom>
          <a:solidFill>
            <a:srgbClr val="004A8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1800" b="1">
                <a:solidFill>
                  <a:srgbClr val="FFFFF3"/>
                </a:solidFill>
              </a:rPr>
              <a:t> </a:t>
            </a:r>
            <a:endParaRPr lang="fr-CA" altLang="fr-FR" sz="2800" b="1">
              <a:solidFill>
                <a:srgbClr val="FFFFF3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400">
                <a:solidFill>
                  <a:srgbClr val="FFFFF3"/>
                </a:solidFill>
              </a:rPr>
              <a:t>  </a:t>
            </a:r>
            <a:r>
              <a:rPr lang="fr-CA" altLang="fr-FR" sz="2800" b="1">
                <a:solidFill>
                  <a:srgbClr val="FFFFF3"/>
                </a:solidFill>
              </a:rPr>
              <a:t>Électro Effort      </a:t>
            </a:r>
          </a:p>
        </p:txBody>
      </p:sp>
      <p:sp>
        <p:nvSpPr>
          <p:cNvPr id="33807" name="Rectangle 4">
            <a:extLst>
              <a:ext uri="{FF2B5EF4-FFF2-40B4-BE49-F238E27FC236}">
                <a16:creationId xmlns:a16="http://schemas.microsoft.com/office/drawing/2014/main" id="{6125FF43-3C5E-41E9-A5B3-CEDB38D25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5680075"/>
            <a:ext cx="4883150" cy="1103313"/>
          </a:xfrm>
          <a:prstGeom prst="rect">
            <a:avLst/>
          </a:prstGeom>
          <a:solidFill>
            <a:srgbClr val="004A8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fr-FR" sz="2800" b="1">
                <a:solidFill>
                  <a:srgbClr val="FFFFF3"/>
                </a:solidFill>
              </a:rPr>
              <a:t>  Imagerie: Stress -  Rx</a:t>
            </a:r>
            <a:r>
              <a:rPr lang="fr-CA" altLang="en-US" sz="2800" b="1">
                <a:solidFill>
                  <a:srgbClr val="FFFFF3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A" altLang="en-US" sz="2800" b="1">
                <a:solidFill>
                  <a:srgbClr val="FFFFF3"/>
                </a:solidFill>
                <a:cs typeface="Arial" panose="020B0604020202020204" pitchFamily="34" charset="0"/>
              </a:rPr>
              <a:t> </a:t>
            </a:r>
            <a:r>
              <a:rPr lang="fr-CA" altLang="en-US" sz="2000">
                <a:solidFill>
                  <a:srgbClr val="FFFFF3"/>
                </a:solidFill>
                <a:cs typeface="Arial" panose="020B0604020202020204" pitchFamily="34" charset="0"/>
              </a:rPr>
              <a:t>MIBI -</a:t>
            </a:r>
            <a:r>
              <a:rPr lang="fr-CA" altLang="en-US" sz="2000" b="1">
                <a:solidFill>
                  <a:srgbClr val="FFFFF3"/>
                </a:solidFill>
                <a:cs typeface="Arial" panose="020B0604020202020204" pitchFamily="34" charset="0"/>
              </a:rPr>
              <a:t> </a:t>
            </a:r>
            <a:r>
              <a:rPr lang="fr-CA" altLang="en-US" sz="2000">
                <a:solidFill>
                  <a:srgbClr val="FFFFF3"/>
                </a:solidFill>
                <a:cs typeface="Arial" panose="020B0604020202020204" pitchFamily="34" charset="0"/>
              </a:rPr>
              <a:t>Echo  - Angio CT?  (Coronaro?)</a:t>
            </a:r>
            <a:endParaRPr lang="fr-CA" altLang="fr-FR" sz="2000">
              <a:solidFill>
                <a:srgbClr val="FFFFF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A" altLang="fr-FR" sz="2800">
              <a:solidFill>
                <a:srgbClr val="FFFFF3"/>
              </a:solidFill>
              <a:cs typeface="Arial" panose="020B0604020202020204" pitchFamily="34" charset="0"/>
            </a:endParaRPr>
          </a:p>
        </p:txBody>
      </p:sp>
      <p:sp>
        <p:nvSpPr>
          <p:cNvPr id="21" name="Text Box 22">
            <a:extLst>
              <a:ext uri="{FF2B5EF4-FFF2-40B4-BE49-F238E27FC236}">
                <a16:creationId xmlns:a16="http://schemas.microsoft.com/office/drawing/2014/main" id="{7496526F-E7D6-4722-A9B4-DFC04D37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4076700"/>
            <a:ext cx="1641475" cy="8318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fr-CA" altLang="en-US" sz="240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    Non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fr-CA" altLang="en-US" sz="240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coronarien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8" grpId="0" animBg="1" autoUpdateAnimBg="0"/>
      <p:bldP spid="173085" grpId="0" animBg="1"/>
      <p:bldP spid="20" grpId="0" animBg="1"/>
    </p:bldLst>
  </p:timing>
</p:sld>
</file>

<file path=ppt/theme/theme1.xml><?xml version="1.0" encoding="utf-8"?>
<a:theme xmlns:a="http://schemas.openxmlformats.org/drawingml/2006/main" name="Medical stethoscope design template">
  <a:themeElements>
    <a:clrScheme name="">
      <a:dk1>
        <a:srgbClr val="000066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56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P_SNATU_TXT_New_Lif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PP_SNATU_TXT_New_Lif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NATU_TXT_New_Lif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NATU_TXT_New_Lif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NATU_TXT_New_Lif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NATU_TXT_New_Lif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NATU_TXT_New_Lif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NATU_TXT_New_Lif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NATU_TXT_New_Life 13">
        <a:dk1>
          <a:srgbClr val="000000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14">
        <a:dk1>
          <a:srgbClr val="0000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16">
        <a:dk1>
          <a:srgbClr val="FFFFFF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16519</TotalTime>
  <Words>4159</Words>
  <Application>Microsoft Office PowerPoint</Application>
  <PresentationFormat>Affichage à l'écran (4:3)</PresentationFormat>
  <Paragraphs>1135</Paragraphs>
  <Slides>77</Slides>
  <Notes>68</Notes>
  <HiddenSlides>0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77</vt:i4>
      </vt:variant>
    </vt:vector>
  </HeadingPairs>
  <TitlesOfParts>
    <vt:vector size="94" baseType="lpstr">
      <vt:lpstr>Arial</vt:lpstr>
      <vt:lpstr>ＭＳ Ｐゴシック</vt:lpstr>
      <vt:lpstr>Calibri</vt:lpstr>
      <vt:lpstr>Bookman Old Style</vt:lpstr>
      <vt:lpstr>Wingdings</vt:lpstr>
      <vt:lpstr>Tahoma</vt:lpstr>
      <vt:lpstr>Symbol</vt:lpstr>
      <vt:lpstr>proxima_nova_rgregular</vt:lpstr>
      <vt:lpstr>Verdana</vt:lpstr>
      <vt:lpstr>Times New Roman</vt:lpstr>
      <vt:lpstr>Monotype Sorts</vt:lpstr>
      <vt:lpstr>Times</vt:lpstr>
      <vt:lpstr>OTNEJMQuadraat</vt:lpstr>
      <vt:lpstr>Medical stethoscope design template</vt:lpstr>
      <vt:lpstr>Graphique Microsoft Graph</vt:lpstr>
      <vt:lpstr>Diapositive Microsoft PowerPoint</vt:lpstr>
      <vt:lpstr>Graphique Microsoft Excel</vt:lpstr>
      <vt:lpstr>Présentation PowerPoint</vt:lpstr>
      <vt:lpstr>Objectifs:            Syndrome Coronarien Chronique</vt:lpstr>
      <vt:lpstr>Présentation PowerPoint</vt:lpstr>
      <vt:lpstr>Présentation PowerPoint</vt:lpstr>
      <vt:lpstr>Présentation PowerPoint</vt:lpstr>
      <vt:lpstr>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EMPA-REG 2015</vt:lpstr>
      <vt:lpstr>Présentation PowerPoint</vt:lpstr>
      <vt:lpstr>EMPA-REG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Rx médical vs revascularisation?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JB Avocat 54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thomas</dc:creator>
  <cp:keywords/>
  <dc:description/>
  <cp:lastModifiedBy>Simon Castonguay</cp:lastModifiedBy>
  <cp:revision>600</cp:revision>
  <dcterms:created xsi:type="dcterms:W3CDTF">2009-03-17T01:36:32Z</dcterms:created>
  <dcterms:modified xsi:type="dcterms:W3CDTF">2019-12-06T18:54:09Z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TC102862121033</vt:lpwstr>
  </property>
</Properties>
</file>